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7"/>
  </p:notesMasterIdLst>
  <p:sldIdLst>
    <p:sldId id="367" r:id="rId5"/>
    <p:sldId id="363" r:id="rId6"/>
    <p:sldId id="378" r:id="rId7"/>
    <p:sldId id="396" r:id="rId8"/>
    <p:sldId id="410" r:id="rId9"/>
    <p:sldId id="405" r:id="rId10"/>
    <p:sldId id="395" r:id="rId11"/>
    <p:sldId id="407" r:id="rId12"/>
    <p:sldId id="406" r:id="rId13"/>
    <p:sldId id="387" r:id="rId14"/>
    <p:sldId id="409" r:id="rId15"/>
    <p:sldId id="408" r:id="rId1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94C4155-0379-44E1-B8D2-D141B6B885F5}">
          <p14:sldIdLst>
            <p14:sldId id="367"/>
            <p14:sldId id="363"/>
            <p14:sldId id="378"/>
            <p14:sldId id="396"/>
            <p14:sldId id="410"/>
            <p14:sldId id="405"/>
            <p14:sldId id="395"/>
            <p14:sldId id="407"/>
            <p14:sldId id="406"/>
            <p14:sldId id="387"/>
            <p14:sldId id="409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00"/>
    <a:srgbClr val="76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D70F2-CABB-49BD-915C-7F0E192E53E2}" v="1" dt="2022-03-29T13:47:31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67211" autoAdjust="0"/>
  </p:normalViewPr>
  <p:slideViewPr>
    <p:cSldViewPr>
      <p:cViewPr varScale="1">
        <p:scale>
          <a:sx n="59" d="100"/>
          <a:sy n="59" d="100"/>
        </p:scale>
        <p:origin x="144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jn Rietbergen" userId="f35743d3-7b9d-4752-bdca-b4f1a5cadb9e" providerId="ADAL" clId="{BFED70F2-CABB-49BD-915C-7F0E192E53E2}"/>
    <pc:docChg chg="addSld modSld modSection">
      <pc:chgData name="Martijn Rietbergen" userId="f35743d3-7b9d-4752-bdca-b4f1a5cadb9e" providerId="ADAL" clId="{BFED70F2-CABB-49BD-915C-7F0E192E53E2}" dt="2022-03-29T13:47:31.062" v="7" actId="20577"/>
      <pc:docMkLst>
        <pc:docMk/>
      </pc:docMkLst>
      <pc:sldChg chg="modSp new mod">
        <pc:chgData name="Martijn Rietbergen" userId="f35743d3-7b9d-4752-bdca-b4f1a5cadb9e" providerId="ADAL" clId="{BFED70F2-CABB-49BD-915C-7F0E192E53E2}" dt="2022-03-29T13:47:31.062" v="7" actId="20577"/>
        <pc:sldMkLst>
          <pc:docMk/>
          <pc:sldMk cId="2883989696" sldId="410"/>
        </pc:sldMkLst>
        <pc:spChg chg="mod">
          <ac:chgData name="Martijn Rietbergen" userId="f35743d3-7b9d-4752-bdca-b4f1a5cadb9e" providerId="ADAL" clId="{BFED70F2-CABB-49BD-915C-7F0E192E53E2}" dt="2022-03-29T13:46:48.957" v="5" actId="20577"/>
          <ac:spMkLst>
            <pc:docMk/>
            <pc:sldMk cId="2883989696" sldId="410"/>
            <ac:spMk id="2" creationId="{4E01EE7E-5A42-4025-9F02-1E8E701A937D}"/>
          </ac:spMkLst>
        </pc:spChg>
        <pc:spChg chg="mod">
          <ac:chgData name="Martijn Rietbergen" userId="f35743d3-7b9d-4752-bdca-b4f1a5cadb9e" providerId="ADAL" clId="{BFED70F2-CABB-49BD-915C-7F0E192E53E2}" dt="2022-03-29T13:47:31.062" v="7" actId="20577"/>
          <ac:spMkLst>
            <pc:docMk/>
            <pc:sldMk cId="2883989696" sldId="410"/>
            <ac:spMk id="3" creationId="{A8E8B158-A547-42A3-BA9A-E4263CA4079C}"/>
          </ac:spMkLst>
        </pc:spChg>
      </pc:sldChg>
    </pc:docChg>
  </pc:docChgLst>
  <pc:docChgLst>
    <pc:chgData name="Tim van Twuijver" userId="565830d1-c572-4246-95e9-0fa012344f9a" providerId="ADAL" clId="{BCE57FD7-5A9B-40BC-B8EC-EE7B10E3B892}"/>
    <pc:docChg chg="modSld">
      <pc:chgData name="Tim van Twuijver" userId="565830d1-c572-4246-95e9-0fa012344f9a" providerId="ADAL" clId="{BCE57FD7-5A9B-40BC-B8EC-EE7B10E3B892}" dt="2022-03-28T18:13:54.802" v="3" actId="6549"/>
      <pc:docMkLst>
        <pc:docMk/>
      </pc:docMkLst>
      <pc:sldChg chg="modNotesTx">
        <pc:chgData name="Tim van Twuijver" userId="565830d1-c572-4246-95e9-0fa012344f9a" providerId="ADAL" clId="{BCE57FD7-5A9B-40BC-B8EC-EE7B10E3B892}" dt="2022-03-28T18:13:54.802" v="3" actId="6549"/>
        <pc:sldMkLst>
          <pc:docMk/>
          <pc:sldMk cId="3581403801" sldId="378"/>
        </pc:sldMkLst>
      </pc:sldChg>
      <pc:sldChg chg="modNotesTx">
        <pc:chgData name="Tim van Twuijver" userId="565830d1-c572-4246-95e9-0fa012344f9a" providerId="ADAL" clId="{BCE57FD7-5A9B-40BC-B8EC-EE7B10E3B892}" dt="2022-03-28T18:13:34.004" v="0" actId="6549"/>
        <pc:sldMkLst>
          <pc:docMk/>
          <pc:sldMk cId="4268586867" sldId="387"/>
        </pc:sldMkLst>
      </pc:sldChg>
      <pc:sldChg chg="modNotesTx">
        <pc:chgData name="Tim van Twuijver" userId="565830d1-c572-4246-95e9-0fa012344f9a" providerId="ADAL" clId="{BCE57FD7-5A9B-40BC-B8EC-EE7B10E3B892}" dt="2022-03-28T18:13:50.521" v="2" actId="6549"/>
        <pc:sldMkLst>
          <pc:docMk/>
          <pc:sldMk cId="1700946308" sldId="396"/>
        </pc:sldMkLst>
      </pc:sldChg>
      <pc:sldChg chg="modNotesTx">
        <pc:chgData name="Tim van Twuijver" userId="565830d1-c572-4246-95e9-0fa012344f9a" providerId="ADAL" clId="{BCE57FD7-5A9B-40BC-B8EC-EE7B10E3B892}" dt="2022-03-28T18:13:39.081" v="1" actId="6549"/>
        <pc:sldMkLst>
          <pc:docMk/>
          <pc:sldMk cId="4141405631" sldId="4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D9F6-9555-454C-92A6-4EEB973F845E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4D9D-03E5-4430-9CE7-54385A880A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55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needs to be monitored?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State of charge in combination with remaining routes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Loading status of busses at night and during the day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Warranty requirements of batteries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Temperature of the batteries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Location of the busses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 location of busses in relation to availability of charging equipment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Charging peaks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i="0" dirty="0"/>
          </a:p>
          <a:p>
            <a:endParaRPr lang="nl-NL" i="0" dirty="0"/>
          </a:p>
          <a:p>
            <a:br>
              <a:rPr lang="nl-NL" i="1" dirty="0"/>
            </a:br>
            <a:br>
              <a:rPr lang="nl-NL" i="1" dirty="0"/>
            </a:b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677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55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19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nl-NL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3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9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71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84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60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i="1" dirty="0"/>
            </a:br>
            <a:br>
              <a:rPr lang="nl-NL" i="1" dirty="0"/>
            </a:b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4D9D-03E5-4430-9CE7-54385A880A4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86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C376-F26C-48E7-A972-8761C707B44F}" type="datetimeFigureOut">
              <a:rPr lang="nl-NL" smtClean="0"/>
              <a:pPr/>
              <a:t>29-3-2022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0869-7383-4187-AC5D-F0353E95C3BE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Q7tHaoLac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9144000" cy="4587975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999 - Qbuzz logo 2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91" y="-154924"/>
            <a:ext cx="7230217" cy="5143500"/>
          </a:xfrm>
          <a:prstGeom prst="rect">
            <a:avLst/>
          </a:prstGeom>
        </p:spPr>
      </p:pic>
      <p:pic>
        <p:nvPicPr>
          <p:cNvPr id="6" name="Afbeelding 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B41CDEB1-BE94-4FB9-BBEA-A9523401F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6DF3C50-E34A-4BF0-95B0-D2476505747F}"/>
              </a:ext>
            </a:extLst>
          </p:cNvPr>
          <p:cNvSpPr txBox="1">
            <a:spLocks/>
          </p:cNvSpPr>
          <p:nvPr/>
        </p:nvSpPr>
        <p:spPr>
          <a:xfrm>
            <a:off x="3347864" y="4587975"/>
            <a:ext cx="5796135" cy="5502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Tim.van.Twuijver@qbuzz.nl, 0031- 6 13 62 34 79 </a:t>
            </a:r>
          </a:p>
        </p:txBody>
      </p:sp>
    </p:spTree>
    <p:extLst>
      <p:ext uri="{BB962C8B-B14F-4D97-AF65-F5344CB8AC3E}">
        <p14:creationId xmlns:p14="http://schemas.microsoft.com/office/powerpoint/2010/main" val="209960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35080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Monitoring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Afbeeldingsresultaat voor viriciti">
            <a:extLst>
              <a:ext uri="{FF2B5EF4-FFF2-40B4-BE49-F238E27FC236}">
                <a16:creationId xmlns:a16="http://schemas.microsoft.com/office/drawing/2014/main" id="{8E27F818-DFDD-43DE-869B-8A59FC54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16" y="205979"/>
            <a:ext cx="7348332" cy="43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849555A5-4213-4291-A0A2-990B60D77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0"/>
          <a:stretch/>
        </p:blipFill>
        <p:spPr bwMode="auto">
          <a:xfrm>
            <a:off x="1331640" y="706315"/>
            <a:ext cx="4598861" cy="38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0045"/>
            <a:ext cx="6635080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Data architecture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5B240F2-E6BC-411D-A9A8-5580DB51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68" y="195485"/>
            <a:ext cx="2664296" cy="4320481"/>
          </a:xfrm>
        </p:spPr>
        <p:txBody>
          <a:bodyPr>
            <a:noAutofit/>
          </a:bodyPr>
          <a:lstStyle/>
          <a:p>
            <a:r>
              <a:rPr lang="en-US" sz="1000" b="1" dirty="0" err="1"/>
              <a:t>Hastus</a:t>
            </a:r>
            <a:r>
              <a:rPr lang="en-US" sz="1000" dirty="0"/>
              <a:t> provides the </a:t>
            </a:r>
            <a:r>
              <a:rPr lang="en-US" sz="1000" u="sng" dirty="0"/>
              <a:t>Network planning</a:t>
            </a:r>
            <a:r>
              <a:rPr lang="en-US" sz="1000" dirty="0"/>
              <a:t>, </a:t>
            </a:r>
            <a:r>
              <a:rPr lang="en-US" sz="1000" u="sng" dirty="0"/>
              <a:t>Timetable planning </a:t>
            </a:r>
            <a:r>
              <a:rPr lang="en-US" sz="1000" dirty="0"/>
              <a:t>and </a:t>
            </a:r>
            <a:r>
              <a:rPr lang="en-US" sz="1000" i="1" u="sng" dirty="0"/>
              <a:t>Planned</a:t>
            </a:r>
            <a:r>
              <a:rPr lang="en-US" sz="1000" u="sng" dirty="0"/>
              <a:t> Vehicle working schedule</a:t>
            </a:r>
            <a:r>
              <a:rPr lang="en-US" sz="1000" dirty="0"/>
              <a:t> </a:t>
            </a:r>
          </a:p>
          <a:p>
            <a:r>
              <a:rPr lang="en-US" sz="1000" b="1" dirty="0" err="1"/>
              <a:t>IVU.fleet</a:t>
            </a:r>
            <a:r>
              <a:rPr lang="en-US" sz="1000" b="1" dirty="0"/>
              <a:t> </a:t>
            </a:r>
            <a:r>
              <a:rPr lang="en-US" sz="1000" dirty="0"/>
              <a:t>monitors the </a:t>
            </a:r>
            <a:r>
              <a:rPr lang="en-US" sz="1000" u="sng" dirty="0"/>
              <a:t>daily vehicle operation</a:t>
            </a:r>
            <a:r>
              <a:rPr lang="en-US" sz="1000" dirty="0"/>
              <a:t>, e.g. the position,  punctuality and for EV  </a:t>
            </a:r>
            <a:r>
              <a:rPr lang="en-US" sz="1000" dirty="0" err="1"/>
              <a:t>SoC</a:t>
            </a:r>
            <a:r>
              <a:rPr lang="en-US" sz="1000" dirty="0"/>
              <a:t> and estimated range. </a:t>
            </a:r>
          </a:p>
          <a:p>
            <a:r>
              <a:rPr lang="en-US" sz="1000" b="1" dirty="0" err="1"/>
              <a:t>IVU.fleet</a:t>
            </a:r>
            <a:r>
              <a:rPr lang="en-US" sz="1000" b="1" dirty="0"/>
              <a:t> </a:t>
            </a:r>
            <a:r>
              <a:rPr lang="en-US" sz="1000" dirty="0"/>
              <a:t>monitors the </a:t>
            </a:r>
            <a:r>
              <a:rPr lang="en-US" sz="1000" u="sng" dirty="0"/>
              <a:t>daily charging operation</a:t>
            </a:r>
            <a:r>
              <a:rPr lang="en-US" sz="1000" dirty="0"/>
              <a:t> including charging infrastructure and charge activities:  correct charging location and vehicle at the right time.</a:t>
            </a:r>
          </a:p>
          <a:p>
            <a:r>
              <a:rPr lang="en-US" sz="1000" b="1" dirty="0" err="1"/>
              <a:t>IVU.vehicle</a:t>
            </a:r>
            <a:r>
              <a:rPr lang="en-US" sz="1000" dirty="0"/>
              <a:t> plans and controls the </a:t>
            </a:r>
            <a:r>
              <a:rPr lang="en-US" sz="1000" u="sng" dirty="0"/>
              <a:t>daily vehicle deployment</a:t>
            </a:r>
            <a:r>
              <a:rPr lang="en-US" sz="1000" dirty="0"/>
              <a:t> for dispatching,  parking location and maintenance.</a:t>
            </a:r>
          </a:p>
          <a:p>
            <a:r>
              <a:rPr lang="en-US" sz="1000" b="1" dirty="0" err="1"/>
              <a:t>IVU.vehicle</a:t>
            </a:r>
            <a:r>
              <a:rPr lang="en-US" sz="1000" dirty="0"/>
              <a:t> provides </a:t>
            </a:r>
            <a:r>
              <a:rPr lang="en-US" sz="1000" u="sng" dirty="0"/>
              <a:t>input for charging activities</a:t>
            </a:r>
            <a:r>
              <a:rPr lang="en-US" sz="1000" dirty="0"/>
              <a:t> (charging plan)</a:t>
            </a:r>
          </a:p>
          <a:p>
            <a:r>
              <a:rPr lang="en-US" sz="1000" b="1" dirty="0" err="1"/>
              <a:t>Viriciti</a:t>
            </a:r>
            <a:r>
              <a:rPr lang="en-US" sz="1000" dirty="0"/>
              <a:t> monitors </a:t>
            </a:r>
            <a:r>
              <a:rPr lang="en-US" sz="1000" u="sng" dirty="0"/>
              <a:t>SOC</a:t>
            </a:r>
            <a:r>
              <a:rPr lang="en-US" sz="1000" dirty="0"/>
              <a:t> and </a:t>
            </a:r>
            <a:r>
              <a:rPr lang="en-US" sz="1000" u="sng" dirty="0"/>
              <a:t>estimated range </a:t>
            </a:r>
            <a:r>
              <a:rPr lang="en-US" sz="1000" dirty="0"/>
              <a:t>of electric vehicles.</a:t>
            </a:r>
          </a:p>
          <a:p>
            <a:r>
              <a:rPr lang="en-US" sz="1000" b="1" dirty="0" err="1"/>
              <a:t>Viriciti</a:t>
            </a:r>
            <a:r>
              <a:rPr lang="en-US" sz="1000" dirty="0"/>
              <a:t> monitors the </a:t>
            </a:r>
            <a:r>
              <a:rPr lang="en-US" sz="1000" u="sng" dirty="0"/>
              <a:t>charging infrastructure</a:t>
            </a:r>
            <a:r>
              <a:rPr lang="en-US" sz="1000" dirty="0"/>
              <a:t> and  charger status (available, charging, out of service)</a:t>
            </a:r>
          </a:p>
          <a:p>
            <a:r>
              <a:rPr lang="en-US" sz="1000" b="1" dirty="0" err="1"/>
              <a:t>Viriciti</a:t>
            </a:r>
            <a:r>
              <a:rPr lang="en-US" sz="1000" b="1" dirty="0"/>
              <a:t> </a:t>
            </a:r>
            <a:r>
              <a:rPr lang="en-US" sz="1000" dirty="0"/>
              <a:t>level 1-3 smart charge </a:t>
            </a:r>
          </a:p>
          <a:p>
            <a:r>
              <a:rPr lang="en-US" sz="1000" b="1" dirty="0" err="1"/>
              <a:t>Viriciti</a:t>
            </a:r>
            <a:r>
              <a:rPr lang="en-US" sz="1000" b="1" dirty="0"/>
              <a:t> and IVU </a:t>
            </a:r>
            <a:r>
              <a:rPr lang="en-US" sz="1000" dirty="0"/>
              <a:t>level 4 smart charge</a:t>
            </a:r>
          </a:p>
          <a:p>
            <a:r>
              <a:rPr lang="en-US" sz="1000" b="1" dirty="0" err="1"/>
              <a:t>Viriciti</a:t>
            </a:r>
            <a:r>
              <a:rPr lang="en-US" sz="1000" dirty="0"/>
              <a:t> </a:t>
            </a:r>
            <a:r>
              <a:rPr lang="en-US" sz="1000" u="sng" dirty="0" err="1"/>
              <a:t>controlls</a:t>
            </a:r>
            <a:r>
              <a:rPr lang="en-US" sz="1000" u="sng" dirty="0"/>
              <a:t> charging infrastructure </a:t>
            </a:r>
            <a:r>
              <a:rPr lang="en-US" sz="1000" dirty="0"/>
              <a:t>through OCPP </a:t>
            </a:r>
          </a:p>
          <a:p>
            <a:endParaRPr lang="en-US" sz="10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0B10D8C-AC0D-4588-94AC-CC0645488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5" t="73594" b="3369"/>
          <a:stretch/>
        </p:blipFill>
        <p:spPr bwMode="auto">
          <a:xfrm>
            <a:off x="75328" y="3147814"/>
            <a:ext cx="1400328" cy="98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507B70E-E659-4420-9A1B-050A1117BA07}"/>
              </a:ext>
            </a:extLst>
          </p:cNvPr>
          <p:cNvSpPr/>
          <p:nvPr/>
        </p:nvSpPr>
        <p:spPr>
          <a:xfrm>
            <a:off x="4355976" y="4268374"/>
            <a:ext cx="576064" cy="168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26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9144000" cy="4587975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999 - Qbuzz logo 2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91" y="-154924"/>
            <a:ext cx="7230217" cy="5143500"/>
          </a:xfrm>
          <a:prstGeom prst="rect">
            <a:avLst/>
          </a:prstGeom>
        </p:spPr>
      </p:pic>
      <p:pic>
        <p:nvPicPr>
          <p:cNvPr id="6" name="Afbeelding 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B41CDEB1-BE94-4FB9-BBEA-A9523401F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6DF3C50-E34A-4BF0-95B0-D2476505747F}"/>
              </a:ext>
            </a:extLst>
          </p:cNvPr>
          <p:cNvSpPr txBox="1">
            <a:spLocks/>
          </p:cNvSpPr>
          <p:nvPr/>
        </p:nvSpPr>
        <p:spPr>
          <a:xfrm>
            <a:off x="4716016" y="4587975"/>
            <a:ext cx="4427983" cy="5502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Thank</a:t>
            </a:r>
            <a:r>
              <a:rPr lang="nl-N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nl-N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nl-N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nl-N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attention.</a:t>
            </a:r>
          </a:p>
        </p:txBody>
      </p:sp>
    </p:spTree>
    <p:extLst>
      <p:ext uri="{BB962C8B-B14F-4D97-AF65-F5344CB8AC3E}">
        <p14:creationId xmlns:p14="http://schemas.microsoft.com/office/powerpoint/2010/main" val="330562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75240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Content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96F72E0-0917-4D63-800C-61CA5E9B5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nl-NL" dirty="0" err="1"/>
              <a:t>Qbuzz</a:t>
            </a:r>
            <a:r>
              <a:rPr lang="nl-NL" dirty="0"/>
              <a:t> profile </a:t>
            </a:r>
            <a:r>
              <a:rPr lang="nl-NL" dirty="0" err="1"/>
              <a:t>and</a:t>
            </a:r>
            <a:r>
              <a:rPr lang="nl-NL" dirty="0"/>
              <a:t> zero </a:t>
            </a:r>
            <a:r>
              <a:rPr lang="nl-NL" dirty="0" err="1"/>
              <a:t>emission</a:t>
            </a:r>
            <a:r>
              <a:rPr lang="nl-NL" dirty="0"/>
              <a:t> (ZE) </a:t>
            </a:r>
            <a:r>
              <a:rPr lang="nl-NL" dirty="0" err="1"/>
              <a:t>roadmap</a:t>
            </a:r>
            <a:endParaRPr lang="nl-NL" dirty="0"/>
          </a:p>
          <a:p>
            <a:r>
              <a:rPr lang="nl-NL" dirty="0"/>
              <a:t>ZE </a:t>
            </a:r>
            <a:r>
              <a:rPr lang="nl-NL" dirty="0" err="1"/>
              <a:t>buses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chargers</a:t>
            </a:r>
            <a:r>
              <a:rPr lang="nl-NL" dirty="0"/>
              <a:t> Utrecht Area</a:t>
            </a:r>
          </a:p>
          <a:p>
            <a:r>
              <a:rPr lang="nl-NL" dirty="0"/>
              <a:t>Data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Viriciti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1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We are Qbuzz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16F02B2-AE2C-451F-842C-A2BBA8D4B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827584"/>
            <a:ext cx="3688383" cy="368838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AC45CB4-A254-4555-A09F-21718FD2AEDD}"/>
              </a:ext>
            </a:extLst>
          </p:cNvPr>
          <p:cNvSpPr txBox="1"/>
          <p:nvPr/>
        </p:nvSpPr>
        <p:spPr>
          <a:xfrm>
            <a:off x="539552" y="843558"/>
            <a:ext cx="281972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Groningen Drenthe region: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100.000 commuters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1.000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436 buses (196 ZE)</a:t>
            </a:r>
            <a:br>
              <a:rPr lang="en-GB" dirty="0"/>
            </a:b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85F559-4CB0-4FC7-BAA2-61E8B7A798C5}"/>
              </a:ext>
            </a:extLst>
          </p:cNvPr>
          <p:cNvSpPr txBox="1"/>
          <p:nvPr/>
        </p:nvSpPr>
        <p:spPr>
          <a:xfrm>
            <a:off x="539552" y="1717526"/>
            <a:ext cx="3106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Utrecht region: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200.000 commuters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1.200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335 buses (69 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trams</a:t>
            </a:r>
          </a:p>
          <a:p>
            <a:endParaRPr lang="en-GB" sz="24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D71727D-8C24-4ABF-B50D-EA81506D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52" y="2238425"/>
            <a:ext cx="401024" cy="44266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9D1BBE9-D65A-4EE4-8335-852A1EEF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86847"/>
            <a:ext cx="328622" cy="31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6BAA2F3-B6B4-4018-8709-13011C58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15" y="2310433"/>
            <a:ext cx="560189" cy="3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oelichting met afgeronde rechthoek 24">
            <a:extLst>
              <a:ext uri="{FF2B5EF4-FFF2-40B4-BE49-F238E27FC236}">
                <a16:creationId xmlns:a16="http://schemas.microsoft.com/office/drawing/2014/main" id="{49814837-BC3F-4954-9871-85551FF1F1F7}"/>
              </a:ext>
            </a:extLst>
          </p:cNvPr>
          <p:cNvSpPr/>
          <p:nvPr/>
        </p:nvSpPr>
        <p:spPr>
          <a:xfrm>
            <a:off x="462568" y="2829234"/>
            <a:ext cx="4037424" cy="993367"/>
          </a:xfrm>
          <a:prstGeom prst="wedgeRoundRectCallout">
            <a:avLst>
              <a:gd name="adj1" fmla="val 104909"/>
              <a:gd name="adj2" fmla="val -23220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B12727F-B02B-4D60-A805-56E7E2C81E24}"/>
              </a:ext>
            </a:extLst>
          </p:cNvPr>
          <p:cNvSpPr txBox="1"/>
          <p:nvPr/>
        </p:nvSpPr>
        <p:spPr>
          <a:xfrm>
            <a:off x="539552" y="2820299"/>
            <a:ext cx="2736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DMG region: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50.000 commuters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 buses (45 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trains</a:t>
            </a:r>
          </a:p>
          <a:p>
            <a:endParaRPr lang="en-GB" sz="2400" dirty="0"/>
          </a:p>
        </p:txBody>
      </p:sp>
      <p:sp>
        <p:nvSpPr>
          <p:cNvPr id="18" name="Toelichting met afgeronde rechthoek 27">
            <a:extLst>
              <a:ext uri="{FF2B5EF4-FFF2-40B4-BE49-F238E27FC236}">
                <a16:creationId xmlns:a16="http://schemas.microsoft.com/office/drawing/2014/main" id="{9637C638-82A6-4B71-83F8-D0577687F104}"/>
              </a:ext>
            </a:extLst>
          </p:cNvPr>
          <p:cNvSpPr/>
          <p:nvPr/>
        </p:nvSpPr>
        <p:spPr>
          <a:xfrm>
            <a:off x="462568" y="1749114"/>
            <a:ext cx="4037424" cy="993367"/>
          </a:xfrm>
          <a:prstGeom prst="wedgeRoundRectCallout">
            <a:avLst>
              <a:gd name="adj1" fmla="val 112342"/>
              <a:gd name="adj2" fmla="val 45481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15C03CDF-3FFD-4200-8D46-7DB64AC0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15" y="3396362"/>
            <a:ext cx="560189" cy="3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oelichting met afgeronde rechthoek 29">
            <a:extLst>
              <a:ext uri="{FF2B5EF4-FFF2-40B4-BE49-F238E27FC236}">
                <a16:creationId xmlns:a16="http://schemas.microsoft.com/office/drawing/2014/main" id="{94A6D2EF-5061-42FA-A670-3458914FC0B8}"/>
              </a:ext>
            </a:extLst>
          </p:cNvPr>
          <p:cNvSpPr/>
          <p:nvPr/>
        </p:nvSpPr>
        <p:spPr>
          <a:xfrm>
            <a:off x="462568" y="870273"/>
            <a:ext cx="4037424" cy="815676"/>
          </a:xfrm>
          <a:prstGeom prst="wedgeRoundRectCallout">
            <a:avLst>
              <a:gd name="adj1" fmla="val 139601"/>
              <a:gd name="adj2" fmla="val 1511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F7656A23-A0B9-4B2C-A2E9-3B9C4935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15" y="1230313"/>
            <a:ext cx="560189" cy="3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F2DD319-5578-4108-9326-A9A65B0EC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62" y="3310398"/>
            <a:ext cx="433592" cy="47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F9B7A6B-3606-4055-AF55-996860703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65" y="1302320"/>
            <a:ext cx="420611" cy="30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oelichting met afgeronde rechthoek 29">
            <a:extLst>
              <a:ext uri="{FF2B5EF4-FFF2-40B4-BE49-F238E27FC236}">
                <a16:creationId xmlns:a16="http://schemas.microsoft.com/office/drawing/2014/main" id="{AA5943C2-227E-400B-9D8A-1469C32B0C65}"/>
              </a:ext>
            </a:extLst>
          </p:cNvPr>
          <p:cNvSpPr/>
          <p:nvPr/>
        </p:nvSpPr>
        <p:spPr>
          <a:xfrm>
            <a:off x="462568" y="3948237"/>
            <a:ext cx="4037424" cy="483327"/>
          </a:xfrm>
          <a:prstGeom prst="wedgeRoundRectCallout">
            <a:avLst>
              <a:gd name="adj1" fmla="val 49462"/>
              <a:gd name="adj2" fmla="val 19870"/>
              <a:gd name="adj3" fmla="val 16667"/>
            </a:avLst>
          </a:prstGeom>
          <a:solidFill>
            <a:srgbClr val="FF7C00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148034F-9D4D-4CEB-A5E7-76CE0EDB7EE6}"/>
              </a:ext>
            </a:extLst>
          </p:cNvPr>
          <p:cNvSpPr txBox="1"/>
          <p:nvPr/>
        </p:nvSpPr>
        <p:spPr>
          <a:xfrm>
            <a:off x="539552" y="4005234"/>
            <a:ext cx="3893332" cy="369332"/>
          </a:xfrm>
          <a:prstGeom prst="rect">
            <a:avLst/>
          </a:prstGeom>
          <a:solidFill>
            <a:srgbClr val="FF7C00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Net turnover EUR 300 </a:t>
            </a:r>
            <a:r>
              <a:rPr lang="nl-NL" b="1" dirty="0" err="1">
                <a:solidFill>
                  <a:schemeClr val="bg1"/>
                </a:solidFill>
              </a:rPr>
              <a:t>mln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0D619D12-6FAF-44DC-B9F2-8C14FD749E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532" y="2898115"/>
            <a:ext cx="368442" cy="171701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9174AA0-0D99-4ED6-AF00-6CD2478A92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7880" y="924501"/>
            <a:ext cx="368442" cy="17170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59FE457-96A4-46D6-BDEE-59E71F8C96A3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80" y="1802772"/>
            <a:ext cx="368442" cy="1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0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0812"/>
            <a:ext cx="8075240" cy="709587"/>
          </a:xfrm>
          <a:noFill/>
        </p:spPr>
        <p:txBody>
          <a:bodyPr>
            <a:noAutofit/>
          </a:bodyPr>
          <a:lstStyle/>
          <a:p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Qbuzz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zero emission roadmap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A7CBC4-27D9-4714-8CB4-215615F66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76" y="875126"/>
            <a:ext cx="8852247" cy="34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4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EE7E-5A42-4025-9F02-1E8E701A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B158-A547-42A3-BA9A-E4263CA4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https://youtu.be/YQ7tHaoLac4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98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CBA1B264-5BD0-4417-8BD6-960DAE9F4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0" b="14227"/>
          <a:stretch/>
        </p:blipFill>
        <p:spPr bwMode="auto">
          <a:xfrm>
            <a:off x="6750088" y="3152469"/>
            <a:ext cx="2390175" cy="10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3719"/>
            <a:ext cx="8075240" cy="709587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Zero emission bus fleet Utrecht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3045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3FD549E6-B484-458F-824A-F4CF3849F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19284"/>
              </p:ext>
            </p:extLst>
          </p:nvPr>
        </p:nvGraphicFramePr>
        <p:xfrm>
          <a:off x="539552" y="1020935"/>
          <a:ext cx="6009895" cy="319897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97327">
                  <a:extLst>
                    <a:ext uri="{9D8B030D-6E8A-4147-A177-3AD203B41FA5}">
                      <a16:colId xmlns:a16="http://schemas.microsoft.com/office/drawing/2014/main" val="171068895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1072708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60842244"/>
                    </a:ext>
                  </a:extLst>
                </a:gridCol>
                <a:gridCol w="542833">
                  <a:extLst>
                    <a:ext uri="{9D8B030D-6E8A-4147-A177-3AD203B41FA5}">
                      <a16:colId xmlns:a16="http://schemas.microsoft.com/office/drawing/2014/main" val="12833406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2237913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7715729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43042342"/>
                    </a:ext>
                  </a:extLst>
                </a:gridCol>
                <a:gridCol w="393271">
                  <a:extLst>
                    <a:ext uri="{9D8B030D-6E8A-4147-A177-3AD203B41FA5}">
                      <a16:colId xmlns:a16="http://schemas.microsoft.com/office/drawing/2014/main" val="13960122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8508762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88042230"/>
                    </a:ext>
                  </a:extLst>
                </a:gridCol>
              </a:tblGrid>
              <a:tr h="55366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Concession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#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Brand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Length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Entry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Battery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Type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OC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Autonomous</a:t>
                      </a:r>
                      <a:r>
                        <a:rPr lang="nl-NL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Range</a:t>
                      </a:r>
                      <a:endParaRPr lang="nl-NL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46493"/>
                  </a:ext>
                </a:extLst>
              </a:tr>
              <a:tr h="281692">
                <a:tc>
                  <a:txBody>
                    <a:bodyPr/>
                    <a:lstStyle/>
                    <a:p>
                      <a:pPr algn="l" fontAlgn="b"/>
                      <a:endParaRPr lang="nl-NL" sz="14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Meters</a:t>
                      </a:r>
                      <a:endParaRPr lang="nl-NL" sz="11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Year</a:t>
                      </a:r>
                      <a:endParaRPr lang="nl-NL" sz="11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kWh</a:t>
                      </a:r>
                      <a:endParaRPr lang="nl-NL" sz="11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KW</a:t>
                      </a:r>
                      <a:endParaRPr lang="nl-NL" sz="11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Worst</a:t>
                      </a:r>
                      <a:endParaRPr lang="nl-NL" sz="11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Avarge</a:t>
                      </a:r>
                      <a:endParaRPr lang="nl-NL" sz="1100" b="1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C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04096"/>
                  </a:ext>
                </a:extLst>
              </a:tr>
              <a:tr h="47272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Utrecht</a:t>
                      </a:r>
                      <a:endParaRPr lang="nl-N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nl-N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Optare</a:t>
                      </a:r>
                      <a:endParaRPr lang="nl-N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nl-N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</a:p>
                    <a:p>
                      <a:pPr algn="ctr" fontAlgn="b"/>
                      <a:r>
                        <a:rPr lang="nl-NL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Exit: 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nl-N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LFP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nl-N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nl-N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nl-N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446411"/>
                  </a:ext>
                </a:extLst>
              </a:tr>
              <a:tr h="47272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Utrecht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Ebusco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2017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311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LFP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215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5337293"/>
                  </a:ext>
                </a:extLst>
              </a:tr>
              <a:tr h="47272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Utrecht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Ebusco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2020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363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LFP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185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250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014164"/>
                  </a:ext>
                </a:extLst>
              </a:tr>
              <a:tr h="47272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Utrecht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35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Heuliez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2021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250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NMC-G</a:t>
                      </a:r>
                      <a:endParaRPr lang="nl-NL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450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95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120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4835349"/>
                  </a:ext>
                </a:extLst>
              </a:tr>
              <a:tr h="47272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Utrecht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</a:t>
                      </a:r>
                      <a:endParaRPr lang="nl-NL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Heuliez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2021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350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NMC</a:t>
                      </a:r>
                      <a:endParaRPr lang="nl-NL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240</a:t>
                      </a:r>
                      <a:endParaRPr lang="nl-NL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4724955"/>
                  </a:ext>
                </a:extLst>
              </a:tr>
            </a:tbl>
          </a:graphicData>
        </a:graphic>
      </p:graphicFrame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0393E43E-9400-4B52-A32B-4E3300971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0" b="11690"/>
          <a:stretch/>
        </p:blipFill>
        <p:spPr bwMode="auto">
          <a:xfrm>
            <a:off x="6750088" y="2056887"/>
            <a:ext cx="2390175" cy="107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buzz Utrecht - U-OV Heuliez GX 437 Elektrische Stadsbus - YouTube">
            <a:extLst>
              <a:ext uri="{FF2B5EF4-FFF2-40B4-BE49-F238E27FC236}">
                <a16:creationId xmlns:a16="http://schemas.microsoft.com/office/drawing/2014/main" id="{409BD74C-317A-4581-98ED-086CC8967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18941"/>
          <a:stretch/>
        </p:blipFill>
        <p:spPr bwMode="auto">
          <a:xfrm>
            <a:off x="6752638" y="1010299"/>
            <a:ext cx="2387625" cy="101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9DCB6F61-F9DC-487D-BB2C-5B78759310A3}"/>
              </a:ext>
            </a:extLst>
          </p:cNvPr>
          <p:cNvSpPr/>
          <p:nvPr/>
        </p:nvSpPr>
        <p:spPr>
          <a:xfrm>
            <a:off x="6750088" y="2018316"/>
            <a:ext cx="2393912" cy="49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B77D4C7-8055-4C99-AF00-1C86F16CB830}"/>
              </a:ext>
            </a:extLst>
          </p:cNvPr>
          <p:cNvSpPr/>
          <p:nvPr/>
        </p:nvSpPr>
        <p:spPr>
          <a:xfrm>
            <a:off x="6732240" y="3098435"/>
            <a:ext cx="2411760" cy="56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55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996" y="84053"/>
            <a:ext cx="8075240" cy="709587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Methods of charging Utrecht</a:t>
            </a:r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A1A07DF-98A2-4EFF-92F2-0BDB564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0" y="2989029"/>
            <a:ext cx="1135329" cy="11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9899D48-66B0-4FD2-802B-D3054C627F7F}"/>
              </a:ext>
            </a:extLst>
          </p:cNvPr>
          <p:cNvSpPr txBox="1">
            <a:spLocks/>
          </p:cNvSpPr>
          <p:nvPr/>
        </p:nvSpPr>
        <p:spPr>
          <a:xfrm>
            <a:off x="-87829" y="780086"/>
            <a:ext cx="2915816" cy="407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 depot Europalaan:</a:t>
            </a:r>
          </a:p>
          <a:p>
            <a:pPr marL="0" indent="0" algn="ctr">
              <a:buNone/>
            </a:pP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Overnight</a:t>
            </a: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charging 11x plug-in (75kW)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2059A4B-7BF7-4B70-A0AB-553D2CBF4E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2" t="1204" r="-1142" b="23927"/>
          <a:stretch/>
        </p:blipFill>
        <p:spPr>
          <a:xfrm>
            <a:off x="6272099" y="1163839"/>
            <a:ext cx="2901131" cy="145955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934924E-3DD0-4C05-B5F4-7AF518346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3759" r="1086" b="25431"/>
          <a:stretch/>
        </p:blipFill>
        <p:spPr bwMode="auto">
          <a:xfrm>
            <a:off x="-10704" y="3104915"/>
            <a:ext cx="2677750" cy="141979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Door uitval rijden in de provincie Utrecht veel minder elektrische bussen  dan afgesproken - RTV Utrecht">
            <a:extLst>
              <a:ext uri="{FF2B5EF4-FFF2-40B4-BE49-F238E27FC236}">
                <a16:creationId xmlns:a16="http://schemas.microsoft.com/office/drawing/2014/main" id="{4D643ADE-2AFE-4149-9C1B-F934BB591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19595"/>
          <a:stretch/>
        </p:blipFill>
        <p:spPr bwMode="auto">
          <a:xfrm>
            <a:off x="5403030" y="3104914"/>
            <a:ext cx="3740969" cy="14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lik op de foto om originele grootte te bekijken">
            <a:extLst>
              <a:ext uri="{FF2B5EF4-FFF2-40B4-BE49-F238E27FC236}">
                <a16:creationId xmlns:a16="http://schemas.microsoft.com/office/drawing/2014/main" id="{C1C74D1A-7DDC-4904-A1E3-79DFAA040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3466" r="-24" b="4552"/>
          <a:stretch/>
        </p:blipFill>
        <p:spPr bwMode="auto">
          <a:xfrm>
            <a:off x="2667046" y="3096173"/>
            <a:ext cx="2743684" cy="14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235A6FB-A85D-4C7D-92DA-7A0F18FE5AE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502"/>
          <a:stretch/>
        </p:blipFill>
        <p:spPr>
          <a:xfrm>
            <a:off x="-4128" y="1162676"/>
            <a:ext cx="2889464" cy="14846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8FEDE52-439E-421B-93F9-547750C45F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194" y="1162676"/>
            <a:ext cx="2448990" cy="1445651"/>
          </a:xfrm>
          <a:prstGeom prst="rect">
            <a:avLst/>
          </a:prstGeom>
        </p:spPr>
      </p:pic>
      <p:pic>
        <p:nvPicPr>
          <p:cNvPr id="12" name="Afbeelding 11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6AE6A978-0C37-48A8-9293-8E7D10E9D6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8471" y="1479698"/>
            <a:ext cx="1521422" cy="855800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0529275-D7A7-48AA-98C8-080B8A519CD5}"/>
              </a:ext>
            </a:extLst>
          </p:cNvPr>
          <p:cNvSpPr/>
          <p:nvPr/>
        </p:nvSpPr>
        <p:spPr>
          <a:xfrm rot="5400000">
            <a:off x="2171002" y="1852290"/>
            <a:ext cx="1476042" cy="6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33E94403-F51E-4547-8EE9-5D24A6CC712A}"/>
              </a:ext>
            </a:extLst>
          </p:cNvPr>
          <p:cNvSpPr/>
          <p:nvPr/>
        </p:nvSpPr>
        <p:spPr>
          <a:xfrm rot="5400000">
            <a:off x="5512121" y="1867615"/>
            <a:ext cx="1476042" cy="6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5765170-4D90-400C-B5D3-554DED74F541}"/>
              </a:ext>
            </a:extLst>
          </p:cNvPr>
          <p:cNvSpPr/>
          <p:nvPr/>
        </p:nvSpPr>
        <p:spPr>
          <a:xfrm rot="5400000">
            <a:off x="4657032" y="3781370"/>
            <a:ext cx="1476042" cy="6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CF8D9EA2-C06A-4E0D-83B9-E4FED6488535}"/>
              </a:ext>
            </a:extLst>
          </p:cNvPr>
          <p:cNvSpPr/>
          <p:nvPr/>
        </p:nvSpPr>
        <p:spPr>
          <a:xfrm rot="5400000">
            <a:off x="1969070" y="3801112"/>
            <a:ext cx="1476042" cy="6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42514415-8CD8-461B-9F98-77AEDCF60305}"/>
              </a:ext>
            </a:extLst>
          </p:cNvPr>
          <p:cNvSpPr/>
          <p:nvPr/>
        </p:nvSpPr>
        <p:spPr>
          <a:xfrm>
            <a:off x="-4128" y="2603921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D3DF54EF-A51D-40AE-971F-6F5FBA0F01CB}"/>
              </a:ext>
            </a:extLst>
          </p:cNvPr>
          <p:cNvSpPr/>
          <p:nvPr/>
        </p:nvSpPr>
        <p:spPr>
          <a:xfrm>
            <a:off x="-10704" y="1131590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3B80AEF-7ECE-4099-B091-4B84DAAD2F74}"/>
              </a:ext>
            </a:extLst>
          </p:cNvPr>
          <p:cNvSpPr/>
          <p:nvPr/>
        </p:nvSpPr>
        <p:spPr>
          <a:xfrm>
            <a:off x="-4128" y="3042926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4D7B9AD8-641B-4017-8660-D105368B866A}"/>
              </a:ext>
            </a:extLst>
          </p:cNvPr>
          <p:cNvSpPr txBox="1">
            <a:spLocks/>
          </p:cNvSpPr>
          <p:nvPr/>
        </p:nvSpPr>
        <p:spPr>
          <a:xfrm>
            <a:off x="2848410" y="780086"/>
            <a:ext cx="3462741" cy="407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 depot Zeist:</a:t>
            </a:r>
          </a:p>
          <a:p>
            <a:pPr marL="0" indent="0" algn="ctr">
              <a:buNone/>
            </a:pP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1,2 MW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containter</a:t>
            </a: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+ 20x charge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satelite</a:t>
            </a: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(60kW-120kW)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ijdelijke aanduiding voor inhoud 2">
            <a:extLst>
              <a:ext uri="{FF2B5EF4-FFF2-40B4-BE49-F238E27FC236}">
                <a16:creationId xmlns:a16="http://schemas.microsoft.com/office/drawing/2014/main" id="{13529696-4970-421F-8945-D98CFADF58CE}"/>
              </a:ext>
            </a:extLst>
          </p:cNvPr>
          <p:cNvSpPr txBox="1">
            <a:spLocks/>
          </p:cNvSpPr>
          <p:nvPr/>
        </p:nvSpPr>
        <p:spPr>
          <a:xfrm>
            <a:off x="6186912" y="780086"/>
            <a:ext cx="2988737" cy="407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 depot Remiseweg:</a:t>
            </a:r>
          </a:p>
          <a:p>
            <a:pPr marL="0" indent="0" algn="ctr">
              <a:buNone/>
            </a:pP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Portals 36x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pantograph</a:t>
            </a: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charging (50kW-300kW)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5AB68C27-6660-4C92-B747-843866AB07FF}"/>
              </a:ext>
            </a:extLst>
          </p:cNvPr>
          <p:cNvSpPr txBox="1">
            <a:spLocks/>
          </p:cNvSpPr>
          <p:nvPr/>
        </p:nvSpPr>
        <p:spPr>
          <a:xfrm>
            <a:off x="-129737" y="2688085"/>
            <a:ext cx="2915816" cy="407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 stop Utrecht CS:</a:t>
            </a:r>
          </a:p>
          <a:p>
            <a:pPr marL="0" indent="0" algn="ctr">
              <a:buNone/>
            </a:pP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60kW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induction</a:t>
            </a: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charging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A20F0331-B05C-43AE-BB30-BF46B9C4DFFF}"/>
              </a:ext>
            </a:extLst>
          </p:cNvPr>
          <p:cNvSpPr txBox="1">
            <a:spLocks/>
          </p:cNvSpPr>
          <p:nvPr/>
        </p:nvSpPr>
        <p:spPr>
          <a:xfrm>
            <a:off x="2580980" y="2690488"/>
            <a:ext cx="2915816" cy="407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 stop </a:t>
            </a:r>
            <a:r>
              <a:rPr lang="nl-NL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Vechtsebanen</a:t>
            </a: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2x 300kW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inverted</a:t>
            </a: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pantograph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4F8F34DE-199B-4C33-87CC-356351FDD3CB}"/>
              </a:ext>
            </a:extLst>
          </p:cNvPr>
          <p:cNvSpPr txBox="1">
            <a:spLocks/>
          </p:cNvSpPr>
          <p:nvPr/>
        </p:nvSpPr>
        <p:spPr>
          <a:xfrm>
            <a:off x="5434710" y="2683815"/>
            <a:ext cx="3706341" cy="407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 stop Lunetten </a:t>
            </a:r>
            <a:r>
              <a:rPr lang="nl-NL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Utrecht CS:</a:t>
            </a:r>
          </a:p>
          <a:p>
            <a:pPr marL="0" indent="0" algn="ctr">
              <a:buNone/>
            </a:pP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4x 450kW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pantograph</a:t>
            </a:r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 / contact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hood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8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709587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Lay out bus depot </a:t>
            </a:r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Remiseweg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3074" name="Picture 2" descr="Free rein for the new electric U-OV buses | Interreg Europe">
            <a:extLst>
              <a:ext uri="{FF2B5EF4-FFF2-40B4-BE49-F238E27FC236}">
                <a16:creationId xmlns:a16="http://schemas.microsoft.com/office/drawing/2014/main" id="{456D59C2-AE01-4F69-A863-995564833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0"/>
          <a:stretch/>
        </p:blipFill>
        <p:spPr bwMode="auto">
          <a:xfrm>
            <a:off x="238592" y="924802"/>
            <a:ext cx="3607062" cy="2304085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4701A1-A8D0-44EF-A828-AC0597DB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148" y="697488"/>
            <a:ext cx="4272652" cy="34574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3300000">
              <a:rot lat="198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53E55F-1546-4F56-8EF5-DCAFD3944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92" y="3452006"/>
            <a:ext cx="3607062" cy="70998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6179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723312" cy="70958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Data and </a:t>
            </a:r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Viriciti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4515967"/>
            <a:ext cx="9144000" cy="72008"/>
          </a:xfrm>
          <a:prstGeom prst="rect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999 - Qbuzz log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896" y="4685723"/>
            <a:ext cx="899592" cy="334299"/>
          </a:xfrm>
          <a:prstGeom prst="rect">
            <a:avLst/>
          </a:prstGeom>
        </p:spPr>
      </p:pic>
      <p:pic>
        <p:nvPicPr>
          <p:cNvPr id="16" name="Afbeelding 15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EDAB3A77-67EE-40B1-9E20-BE053094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05243"/>
            <a:ext cx="1031467" cy="2970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A65B96-BB03-4668-BCDD-FAEAFD1B3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52" y="771549"/>
            <a:ext cx="7117115" cy="36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05631"/>
      </p:ext>
    </p:extLst>
  </p:cSld>
  <p:clrMapOvr>
    <a:masterClrMapping/>
  </p:clrMapOvr>
</p:sld>
</file>

<file path=ppt/theme/theme1.xml><?xml version="1.0" encoding="utf-8"?>
<a:theme xmlns:a="http://schemas.openxmlformats.org/drawingml/2006/main" name="001 - Powerpoint Qbuzz DMG -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10116A1345445B261378325C9FD47" ma:contentTypeVersion="31" ma:contentTypeDescription="Een nieuw document maken." ma:contentTypeScope="" ma:versionID="2f83fb6c55bad099d6e680ea8dcf7995">
  <xsd:schema xmlns:xsd="http://www.w3.org/2001/XMLSchema" xmlns:xs="http://www.w3.org/2001/XMLSchema" xmlns:p="http://schemas.microsoft.com/office/2006/metadata/properties" xmlns:ns2="2b638e1f-afd0-4d25-9cac-e6af3a7e9f8c" xmlns:ns3="d18d772e-1f43-4b93-b2a0-aa2cba3a5aea" targetNamespace="http://schemas.microsoft.com/office/2006/metadata/properties" ma:root="true" ma:fieldsID="10d2795988caa63917ccadf2d496468b" ns2:_="" ns3:_="">
    <xsd:import namespace="2b638e1f-afd0-4d25-9cac-e6af3a7e9f8c"/>
    <xsd:import namespace="d18d772e-1f43-4b93-b2a0-aa2cba3a5ae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38e1f-afd0-4d25-9cac-e6af3a7e9f8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772e-1f43-4b93-b2a0-aa2cba3a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2b638e1f-afd0-4d25-9cac-e6af3a7e9f8c" xsi:nil="true"/>
    <Math_Settings xmlns="2b638e1f-afd0-4d25-9cac-e6af3a7e9f8c" xsi:nil="true"/>
    <Members xmlns="2b638e1f-afd0-4d25-9cac-e6af3a7e9f8c">
      <UserInfo>
        <DisplayName/>
        <AccountId xsi:nil="true"/>
        <AccountType/>
      </UserInfo>
    </Members>
    <Is_Collaboration_Space_Locked xmlns="2b638e1f-afd0-4d25-9cac-e6af3a7e9f8c" xsi:nil="true"/>
    <NotebookType xmlns="2b638e1f-afd0-4d25-9cac-e6af3a7e9f8c" xsi:nil="true"/>
    <Invited_Leaders xmlns="2b638e1f-afd0-4d25-9cac-e6af3a7e9f8c" xsi:nil="true"/>
    <IsNotebookLocked xmlns="2b638e1f-afd0-4d25-9cac-e6af3a7e9f8c" xsi:nil="true"/>
    <FolderType xmlns="2b638e1f-afd0-4d25-9cac-e6af3a7e9f8c" xsi:nil="true"/>
    <Owner xmlns="2b638e1f-afd0-4d25-9cac-e6af3a7e9f8c">
      <UserInfo>
        <DisplayName/>
        <AccountId xsi:nil="true"/>
        <AccountType/>
      </UserInfo>
    </Owner>
    <Leaders xmlns="2b638e1f-afd0-4d25-9cac-e6af3a7e9f8c">
      <UserInfo>
        <DisplayName/>
        <AccountId xsi:nil="true"/>
        <AccountType/>
      </UserInfo>
    </Leaders>
    <TeamsChannelId xmlns="2b638e1f-afd0-4d25-9cac-e6af3a7e9f8c" xsi:nil="true"/>
    <Has_Leaders_Only_SectionGroup xmlns="2b638e1f-afd0-4d25-9cac-e6af3a7e9f8c" xsi:nil="true"/>
    <LMS_Mappings xmlns="2b638e1f-afd0-4d25-9cac-e6af3a7e9f8c" xsi:nil="true"/>
    <CultureName xmlns="2b638e1f-afd0-4d25-9cac-e6af3a7e9f8c" xsi:nil="true"/>
    <Templates xmlns="2b638e1f-afd0-4d25-9cac-e6af3a7e9f8c" xsi:nil="true"/>
    <Member_Groups xmlns="2b638e1f-afd0-4d25-9cac-e6af3a7e9f8c">
      <UserInfo>
        <DisplayName/>
        <AccountId xsi:nil="true"/>
        <AccountType/>
      </UserInfo>
    </Member_Groups>
    <Self_Registration_Enabled xmlns="2b638e1f-afd0-4d25-9cac-e6af3a7e9f8c" xsi:nil="true"/>
    <DefaultSectionNames xmlns="2b638e1f-afd0-4d25-9cac-e6af3a7e9f8c" xsi:nil="true"/>
    <Invited_Members xmlns="2b638e1f-afd0-4d25-9cac-e6af3a7e9f8c" xsi:nil="true"/>
    <AppVersion xmlns="2b638e1f-afd0-4d25-9cac-e6af3a7e9f8c" xsi:nil="true"/>
  </documentManagement>
</p:properties>
</file>

<file path=customXml/itemProps1.xml><?xml version="1.0" encoding="utf-8"?>
<ds:datastoreItem xmlns:ds="http://schemas.openxmlformats.org/officeDocument/2006/customXml" ds:itemID="{074390A4-1FEE-4DE4-96AE-8100A8EEF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68CB6C-D9B3-4C43-91DA-5BC6FA949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38e1f-afd0-4d25-9cac-e6af3a7e9f8c"/>
    <ds:schemaRef ds:uri="d18d772e-1f43-4b93-b2a0-aa2cba3a5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8303D6-1F7B-4C3B-B35A-0CB9D2CE6026}">
  <ds:schemaRefs>
    <ds:schemaRef ds:uri="http://schemas.microsoft.com/office/2006/metadata/properties"/>
    <ds:schemaRef ds:uri="http://schemas.microsoft.com/office/infopath/2007/PartnerControls"/>
    <ds:schemaRef ds:uri="2b638e1f-afd0-4d25-9cac-e6af3a7e9f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10646</TotalTime>
  <Words>475</Words>
  <Application>Microsoft Office PowerPoint</Application>
  <PresentationFormat>On-screen Show (16:9)</PresentationFormat>
  <Paragraphs>145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Verdana</vt:lpstr>
      <vt:lpstr>001 - Powerpoint Qbuzz DMG - sjabloon</vt:lpstr>
      <vt:lpstr>PowerPoint Presentation</vt:lpstr>
      <vt:lpstr>Content</vt:lpstr>
      <vt:lpstr>We are Qbuzz</vt:lpstr>
      <vt:lpstr>Qbuzz zero emission roadmap</vt:lpstr>
      <vt:lpstr>video</vt:lpstr>
      <vt:lpstr>Zero emission bus fleet Utrecht</vt:lpstr>
      <vt:lpstr>Methods of charging Utrecht</vt:lpstr>
      <vt:lpstr>Lay out bus depot Remiseweg</vt:lpstr>
      <vt:lpstr>Data and Viriciti</vt:lpstr>
      <vt:lpstr>Monitoring</vt:lpstr>
      <vt:lpstr>Data architecture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Arjan van Dijk</dc:creator>
  <cp:lastModifiedBy>Martijn Rietbergen</cp:lastModifiedBy>
  <cp:revision>200</cp:revision>
  <dcterms:created xsi:type="dcterms:W3CDTF">2019-06-27T12:28:40Z</dcterms:created>
  <dcterms:modified xsi:type="dcterms:W3CDTF">2022-03-29T13:47:38Z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0x010100A0E10116A1345445B261378325C9FD47</vt:lpwstr>
  </property>
</Properties>
</file>