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4"/>
    <p:sldMasterId id="2147483672" r:id="rId5"/>
  </p:sldMasterIdLst>
  <p:notesMasterIdLst>
    <p:notesMasterId r:id="rId17"/>
  </p:notesMasterIdLst>
  <p:sldIdLst>
    <p:sldId id="257" r:id="rId6"/>
    <p:sldId id="258" r:id="rId7"/>
    <p:sldId id="314" r:id="rId8"/>
    <p:sldId id="311" r:id="rId9"/>
    <p:sldId id="313" r:id="rId10"/>
    <p:sldId id="312" r:id="rId11"/>
    <p:sldId id="318" r:id="rId12"/>
    <p:sldId id="315" r:id="rId13"/>
    <p:sldId id="316" r:id="rId14"/>
    <p:sldId id="317" r:id="rId15"/>
    <p:sldId id="272" r:id="rId16"/>
  </p:sldIdLst>
  <p:sldSz cx="9144000" cy="6858000" type="screen4x3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o Jassi" initials="AJ" lastIdx="1" clrIdx="0">
    <p:extLst>
      <p:ext uri="{19B8F6BF-5375-455C-9EA6-DF929625EA0E}">
        <p15:presenceInfo xmlns:p15="http://schemas.microsoft.com/office/powerpoint/2012/main" userId="S::Jassi.Aho@turkuamk.fi::d9bbff19-ed9b-4e82-ab95-6eb39b9952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  <a:srgbClr val="E4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360B4-A131-4AA1-891B-FD757AE55FC8}" v="201" dt="2022-03-24T13:29:24.295"/>
  </p1510:revLst>
</p1510:revInfo>
</file>

<file path=ppt/tableStyles.xml><?xml version="1.0" encoding="utf-8"?>
<a:tblStyleLst xmlns:a="http://schemas.openxmlformats.org/drawingml/2006/main" def="{5347F050-E3D2-4D8F-A351-99E4F00E3079}">
  <a:tblStyle styleId="{5347F050-E3D2-4D8F-A351-99E4F00E307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tcBdr/>
        <a:fill>
          <a:solidFill>
            <a:srgbClr val="FEE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E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Litres of diesel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'Current fuel consumption 2021'!$A$7</c:f>
              <c:strCache>
                <c:ptCount val="1"/>
                <c:pt idx="0">
                  <c:v>Grand Total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'Current fuel consumption 2021'!$B$4:$M$4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'Current fuel consumption 2021'!$B$7:$M$7</c:f>
              <c:numCache>
                <c:formatCode>0</c:formatCode>
                <c:ptCount val="12"/>
                <c:pt idx="0">
                  <c:v>35764.68</c:v>
                </c:pt>
                <c:pt idx="1">
                  <c:v>32592.350000000013</c:v>
                </c:pt>
                <c:pt idx="2">
                  <c:v>34755.180000000015</c:v>
                </c:pt>
                <c:pt idx="3">
                  <c:v>33309.51</c:v>
                </c:pt>
                <c:pt idx="4">
                  <c:v>37566.520000000026</c:v>
                </c:pt>
                <c:pt idx="5">
                  <c:v>42850.249999999985</c:v>
                </c:pt>
                <c:pt idx="6">
                  <c:v>59062.769999999909</c:v>
                </c:pt>
                <c:pt idx="7">
                  <c:v>61798.539999999994</c:v>
                </c:pt>
                <c:pt idx="8">
                  <c:v>58592.409999999996</c:v>
                </c:pt>
                <c:pt idx="9">
                  <c:v>53875.359999999993</c:v>
                </c:pt>
                <c:pt idx="10">
                  <c:v>46475.809999999954</c:v>
                </c:pt>
                <c:pt idx="11">
                  <c:v>42846.54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36-4E20-A933-053C42561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383036031"/>
        <c:axId val="1383037279"/>
      </c:lineChart>
      <c:dateAx>
        <c:axId val="13830360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83037279"/>
        <c:crosses val="autoZero"/>
        <c:auto val="1"/>
        <c:lblOffset val="100"/>
        <c:baseTimeUnit val="months"/>
      </c:dateAx>
      <c:valAx>
        <c:axId val="13830372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Diesel (litres)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83036031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Tonnes of CO2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'Current fuel consumption 2021'!$B$4:$M$4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'Current fuel consumption 2021'!$B$11:$M$11</c:f>
              <c:numCache>
                <c:formatCode>0</c:formatCode>
                <c:ptCount val="12"/>
                <c:pt idx="0">
                  <c:v>94.776402000000004</c:v>
                </c:pt>
                <c:pt idx="1">
                  <c:v>86.369727500000039</c:v>
                </c:pt>
                <c:pt idx="2">
                  <c:v>92.101227000000037</c:v>
                </c:pt>
                <c:pt idx="3">
                  <c:v>88.270201499999999</c:v>
                </c:pt>
                <c:pt idx="4">
                  <c:v>99.551278000000067</c:v>
                </c:pt>
                <c:pt idx="5">
                  <c:v>113.55316249999996</c:v>
                </c:pt>
                <c:pt idx="6">
                  <c:v>156.51634049999976</c:v>
                </c:pt>
                <c:pt idx="7">
                  <c:v>163.76613099999997</c:v>
                </c:pt>
                <c:pt idx="8">
                  <c:v>155.26988649999998</c:v>
                </c:pt>
                <c:pt idx="9">
                  <c:v>142.76970399999996</c:v>
                </c:pt>
                <c:pt idx="10">
                  <c:v>123.16089649999986</c:v>
                </c:pt>
                <c:pt idx="11">
                  <c:v>113.54333100000001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2-427D-B60E-31B05D2A2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219119"/>
        <c:axId val="1488960463"/>
      </c:barChart>
      <c:dateAx>
        <c:axId val="13822191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88960463"/>
        <c:crosses val="autoZero"/>
        <c:auto val="1"/>
        <c:lblOffset val="100"/>
        <c:baseTimeUnit val="months"/>
      </c:dateAx>
      <c:valAx>
        <c:axId val="148896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CO2 emissions (tonnes)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82219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737" y="0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24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60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48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99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79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217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9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594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 + name">
  <p:cSld name="BASIC title page + nam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3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4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31F8F-B389-413F-8CDA-3A33A15E0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66" b="8072"/>
          <a:stretch/>
        </p:blipFill>
        <p:spPr>
          <a:xfrm>
            <a:off x="4471682" y="468973"/>
            <a:ext cx="4498170" cy="28082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Blue origami">
  <p:cSld name="CONTENTpage Blue origam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1" cy="561091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Image square + legend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ogo only page">
  <p:cSld name="BASIC logo only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">
  <p:cSld name="BASIC 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t="4445" b="8879"/>
          <a:stretch/>
        </p:blipFill>
        <p:spPr>
          <a:xfrm>
            <a:off x="4502162" y="476672"/>
            <a:ext cx="4498170" cy="279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A52477-2E14-4E7B-A25C-C2EA9B8CF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566" b="8072"/>
          <a:stretch/>
        </p:blipFill>
        <p:spPr>
          <a:xfrm>
            <a:off x="4471682" y="468973"/>
            <a:ext cx="4498170" cy="28082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page ok">
  <p:cSld name="CONTENT text page o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pag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able page">
  <p:cSld name="CONTENT Table p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67544" y="5157788"/>
            <a:ext cx="8208144" cy="122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+ legend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Light Green origami">
  <p:cSld name="CONTENTpage Light Green origami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2" cy="56109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Yellow origami">
  <p:cSld name="CONTENTpage Yellow origam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2" cy="561091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0;p1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{5347F050-E3D2-4D8F-A351-99E4F00E3079}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80728" y="1093028"/>
            <a:ext cx="6117171" cy="56109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D09D02-4127-471C-A043-9D1697885DE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16426" y="175335"/>
            <a:ext cx="1272278" cy="661771"/>
          </a:xfrm>
          <a:prstGeom prst="rect">
            <a:avLst/>
          </a:prstGeom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32" name="Google Shape;32;p7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{5347F050-E3D2-4D8F-A351-99E4F00E3079}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oseph.d.piscopo@gov.m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transport.com.mt/en/news-details/6-million-euro-investment-in-new-buses-for-mal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ublictransport.com.mt/en/general-bus-service-inform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xfrm>
            <a:off x="933577" y="5373216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fi-FI" sz="2400" dirty="0"/>
              <a:t>eBussed - </a:t>
            </a:r>
            <a:r>
              <a:rPr lang="en-US" sz="2400" b="0" dirty="0"/>
              <a:t>Building capacities for European-wide e-bus deployment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9"/>
          <p:cNvSpPr txBox="1">
            <a:spLocks noGrp="1"/>
          </p:cNvSpPr>
          <p:nvPr>
            <p:ph type="body" idx="2"/>
          </p:nvPr>
        </p:nvSpPr>
        <p:spPr>
          <a:xfrm>
            <a:off x="933576" y="4942371"/>
            <a:ext cx="7272337" cy="107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Good Practice Event - Utrecht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9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 b="1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Public Transport and e-bus deployment in </a:t>
            </a:r>
            <a:r>
              <a:rPr lang="en-GB" sz="4000" b="1" i="1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Gozo</a:t>
            </a:r>
            <a:endParaRPr sz="4000" b="1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4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GB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r>
              <a:rPr lang="en-GB" sz="1800" b="0" i="0" u="none" strike="noStrike" cap="none" baseline="30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GB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March 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09600" y="1476424"/>
            <a:ext cx="8229600" cy="55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More Specifications:</a:t>
            </a:r>
          </a:p>
          <a:p>
            <a:pPr marL="0" lvl="0" indent="0">
              <a:spcBef>
                <a:spcPts val="0"/>
              </a:spcBef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F64BB-F83D-4A89-BD17-1BDD50CA1FC5}"/>
              </a:ext>
            </a:extLst>
          </p:cNvPr>
          <p:cNvSpPr txBox="1">
            <a:spLocks/>
          </p:cNvSpPr>
          <p:nvPr/>
        </p:nvSpPr>
        <p:spPr>
          <a:xfrm>
            <a:off x="609600" y="813852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E-buses used for park &amp; ride service</a:t>
            </a:r>
            <a:endParaRPr lang="fi-FI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27AC9-A815-4EA8-A927-5D8946FDE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0139"/>
            <a:ext cx="9144000" cy="53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5CCF2-58DF-41A3-AD40-94116219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Contact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7F94D-8615-4FD3-A54F-00799E9F7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 dirty="0"/>
              <a:t>If you have any questions, please don’t hesitate to contact me</a:t>
            </a:r>
          </a:p>
          <a:p>
            <a:endParaRPr lang="fi-FI" dirty="0"/>
          </a:p>
          <a:p>
            <a:r>
              <a:rPr lang="fi-FI" sz="1600" dirty="0"/>
              <a:t>Local Coordinator</a:t>
            </a:r>
            <a:br>
              <a:rPr lang="fi-FI" sz="1600" dirty="0"/>
            </a:br>
            <a:r>
              <a:rPr lang="fi-FI" sz="1600" dirty="0"/>
              <a:t>  </a:t>
            </a:r>
            <a:r>
              <a:rPr lang="fi-FI" sz="1400" b="0" dirty="0">
                <a:solidFill>
                  <a:schemeClr val="tx1"/>
                </a:solidFill>
              </a:rPr>
              <a:t>Joseph Piscopo</a:t>
            </a:r>
          </a:p>
          <a:p>
            <a:r>
              <a:rPr lang="fi-FI" sz="1400" b="0" dirty="0">
                <a:solidFill>
                  <a:schemeClr val="tx1"/>
                </a:solidFill>
              </a:rPr>
              <a:t>	  </a:t>
            </a:r>
            <a:r>
              <a:rPr lang="fi-FI" sz="1400" b="0" dirty="0">
                <a:solidFill>
                  <a:schemeClr val="tx1"/>
                </a:solidFill>
                <a:hlinkClick r:id="rId2"/>
              </a:rPr>
              <a:t>joseph.d.piscopo@gov.mt</a:t>
            </a:r>
            <a:r>
              <a:rPr lang="fi-FI" sz="1400" b="0" dirty="0">
                <a:solidFill>
                  <a:schemeClr val="tx1"/>
                </a:solidFill>
              </a:rPr>
              <a:t> </a:t>
            </a:r>
          </a:p>
          <a:p>
            <a:r>
              <a:rPr lang="fi-FI" sz="1400" b="0" dirty="0">
                <a:solidFill>
                  <a:schemeClr val="tx1"/>
                </a:solidFill>
              </a:rPr>
              <a:t>	  +356 22156318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76805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09600" y="1275111"/>
            <a:ext cx="8229600" cy="55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Currently, the public transport system in </a:t>
            </a:r>
            <a:r>
              <a:rPr lang="en-GB" sz="16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Gozo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consists of a fleet of 23 diesel buses: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latin typeface="+mn-lt"/>
              </a:rPr>
              <a:t>21 of them are 9 m buses (</a:t>
            </a:r>
            <a:r>
              <a:rPr lang="en-GB" sz="1600" b="0" dirty="0" err="1">
                <a:latin typeface="+mn-lt"/>
              </a:rPr>
              <a:t>Otokar</a:t>
            </a:r>
            <a:r>
              <a:rPr lang="en-GB" sz="1600" b="0" dirty="0">
                <a:latin typeface="+mn-lt"/>
              </a:rPr>
              <a:t> </a:t>
            </a:r>
            <a:r>
              <a:rPr lang="en-GB" sz="1600" b="0" dirty="0" err="1">
                <a:latin typeface="+mn-lt"/>
              </a:rPr>
              <a:t>Vectio</a:t>
            </a:r>
            <a:r>
              <a:rPr lang="en-GB" sz="1600" b="0" dirty="0">
                <a:latin typeface="+mn-lt"/>
              </a:rPr>
              <a:t> C)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2 of them are 12 m buses (</a:t>
            </a:r>
            <a:r>
              <a:rPr lang="en-GB" sz="16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Otokar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Kent C)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latin typeface="+mn-lt"/>
                <a:cs typeface="Arial" panose="020B0604020202020204" pitchFamily="34" charset="0"/>
              </a:rPr>
              <a:t>All vehicles have Euro VI emission standard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b="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b="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b="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b="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dirty="0">
              <a:latin typeface="+mn-lt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0" b="0" dirty="0">
                <a:latin typeface="+mn-lt"/>
                <a:cs typeface="Arial" panose="020B0604020202020204" pitchFamily="34" charset="0"/>
              </a:rPr>
              <a:t>Source: </a:t>
            </a:r>
            <a:r>
              <a:rPr lang="en-GB" sz="1200" dirty="0">
                <a:hlinkClick r:id="rId3"/>
              </a:rPr>
              <a:t>Malta Public Transport</a:t>
            </a:r>
            <a:endParaRPr lang="en-GB" sz="1600" b="0" dirty="0">
              <a:latin typeface="+mn-lt"/>
            </a:endParaRPr>
          </a:p>
          <a:p>
            <a:pPr marL="0" lvl="0" indent="0">
              <a:spcBef>
                <a:spcPts val="0"/>
              </a:spcBef>
            </a:pPr>
            <a:endParaRPr lang="fi-FI" sz="1600" b="0" dirty="0">
              <a:latin typeface="+mn-lt"/>
            </a:endParaRPr>
          </a:p>
          <a:p>
            <a:pPr marL="0" lvl="0" indent="0">
              <a:spcBef>
                <a:spcPts val="0"/>
              </a:spcBef>
            </a:pPr>
            <a:endParaRPr lang="en-US" sz="1800" b="0" dirty="0">
              <a:latin typeface="+mn-lt"/>
            </a:endParaRPr>
          </a:p>
          <a:p>
            <a:pPr marL="0" lvl="0" indent="0">
              <a:spcBef>
                <a:spcPts val="0"/>
              </a:spcBef>
            </a:pPr>
            <a:endParaRPr lang="en-US" sz="1800" b="0" dirty="0">
              <a:latin typeface="+mn-lt"/>
            </a:endParaRPr>
          </a:p>
          <a:p>
            <a:pPr marL="0" lvl="0" indent="0">
              <a:spcBef>
                <a:spcPts val="0"/>
              </a:spcBef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F64BB-F83D-4A89-BD17-1BDD50CA1FC5}"/>
              </a:ext>
            </a:extLst>
          </p:cNvPr>
          <p:cNvSpPr txBox="1">
            <a:spLocks/>
          </p:cNvSpPr>
          <p:nvPr/>
        </p:nvSpPr>
        <p:spPr>
          <a:xfrm>
            <a:off x="609600" y="713037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/>
              <a:t>Current Public Transport in </a:t>
            </a:r>
            <a:r>
              <a:rPr lang="en-US" sz="2800" dirty="0" err="1"/>
              <a:t>Gozo</a:t>
            </a:r>
            <a:endParaRPr lang="fi-FI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8E3C06-6BE4-480A-B9CD-7C69A4F2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" y="3207366"/>
            <a:ext cx="6428935" cy="32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8C36D49-7B7A-4D97-89B9-3E1F9A836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7"/>
          <a:stretch/>
        </p:blipFill>
        <p:spPr>
          <a:xfrm>
            <a:off x="1969478" y="3099166"/>
            <a:ext cx="6123170" cy="4096598"/>
          </a:xfrm>
          <a:prstGeom prst="rect">
            <a:avLst/>
          </a:prstGeom>
        </p:spPr>
      </p:pic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09600" y="1235248"/>
            <a:ext cx="8229600" cy="596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These buses are used to operate:</a:t>
            </a:r>
            <a:endParaRPr lang="en-GB" sz="16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latin typeface="+mn-lt"/>
              </a:rPr>
              <a:t>15 routes (which connect all villages to the capital Victoria and to </a:t>
            </a:r>
            <a:r>
              <a:rPr lang="en-GB" sz="1600" b="0" dirty="0" err="1">
                <a:latin typeface="+mn-lt"/>
              </a:rPr>
              <a:t>Mgarr</a:t>
            </a:r>
            <a:r>
              <a:rPr lang="en-GB" sz="1600" b="0" dirty="0">
                <a:latin typeface="+mn-lt"/>
              </a:rPr>
              <a:t> harbour)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2 Direct routes (connecting </a:t>
            </a:r>
            <a:r>
              <a:rPr lang="en-GB" sz="1600" dirty="0" err="1">
                <a:latin typeface="+mn-lt"/>
              </a:rPr>
              <a:t>Mgarr</a:t>
            </a:r>
            <a:r>
              <a:rPr lang="en-GB" sz="1600" dirty="0">
                <a:latin typeface="+mn-lt"/>
              </a:rPr>
              <a:t> harbour to </a:t>
            </a:r>
            <a:r>
              <a:rPr lang="en-GB" sz="1600" dirty="0" err="1">
                <a:latin typeface="+mn-lt"/>
              </a:rPr>
              <a:t>Xlendi</a:t>
            </a:r>
            <a:r>
              <a:rPr lang="en-GB" sz="1600" dirty="0">
                <a:latin typeface="+mn-lt"/>
              </a:rPr>
              <a:t> and </a:t>
            </a:r>
            <a:r>
              <a:rPr lang="en-GB" sz="1600" dirty="0" err="1">
                <a:latin typeface="+mn-lt"/>
              </a:rPr>
              <a:t>Marsalforn</a:t>
            </a:r>
            <a:r>
              <a:rPr lang="en-GB" sz="1600" dirty="0">
                <a:latin typeface="+mn-lt"/>
              </a:rPr>
              <a:t> – the most touristic villages)</a:t>
            </a:r>
            <a:endParaRPr lang="en-GB" sz="1600" b="0" dirty="0">
              <a:latin typeface="+mn-lt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1 Night route (connecting Victoria to </a:t>
            </a:r>
            <a:r>
              <a:rPr lang="en-GB" sz="1600" dirty="0" err="1">
                <a:latin typeface="+mn-lt"/>
              </a:rPr>
              <a:t>Mgarr</a:t>
            </a:r>
            <a:r>
              <a:rPr lang="en-GB" sz="1600" dirty="0">
                <a:latin typeface="+mn-lt"/>
              </a:rPr>
              <a:t> harbour)</a:t>
            </a:r>
          </a:p>
          <a:p>
            <a:pPr marL="0" lvl="0" indent="0">
              <a:spcBef>
                <a:spcPts val="0"/>
              </a:spcBef>
            </a:pPr>
            <a:endParaRPr lang="fi-FI" sz="1600" b="0" dirty="0">
              <a:latin typeface="+mn-lt"/>
            </a:endParaRPr>
          </a:p>
          <a:p>
            <a:pPr marL="0" lvl="0" indent="0">
              <a:spcBef>
                <a:spcPts val="0"/>
              </a:spcBef>
            </a:pPr>
            <a:endParaRPr lang="fi-FI" sz="1600" b="0" dirty="0">
              <a:latin typeface="+mn-lt"/>
            </a:endParaRPr>
          </a:p>
          <a:p>
            <a:pPr marL="0" lvl="0" indent="0">
              <a:spcBef>
                <a:spcPts val="0"/>
              </a:spcBef>
            </a:pPr>
            <a:endParaRPr lang="en-US" sz="1800" b="0" dirty="0">
              <a:latin typeface="+mn-lt"/>
            </a:endParaRPr>
          </a:p>
          <a:p>
            <a:pPr marL="0" lvl="0" indent="0">
              <a:spcBef>
                <a:spcPts val="0"/>
              </a:spcBef>
            </a:pPr>
            <a:r>
              <a:rPr lang="en-US" sz="1800" b="0" dirty="0">
                <a:latin typeface="+mn-lt"/>
              </a:rPr>
              <a:t>							</a:t>
            </a:r>
          </a:p>
          <a:p>
            <a:pPr marL="0" lvl="0" indent="0">
              <a:spcBef>
                <a:spcPts val="0"/>
              </a:spcBef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</a:pPr>
            <a:endParaRPr lang="en-GB" b="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</a:pPr>
            <a:endParaRPr lang="en-GB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</a:pPr>
            <a:endParaRPr lang="en-GB" b="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</a:pPr>
            <a:endParaRPr lang="en-GB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</a:pPr>
            <a:endParaRPr lang="en-GB" b="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</a:pPr>
            <a:endParaRPr lang="en-GB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</a:pPr>
            <a:endParaRPr lang="en-GB" sz="1200" b="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</a:pPr>
            <a:endParaRPr lang="en-GB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</a:pPr>
            <a:r>
              <a:rPr lang="en-GB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GB" sz="1200" dirty="0">
                <a:latin typeface="+mj-lt"/>
                <a:hlinkClick r:id="rId4"/>
              </a:rPr>
              <a:t>Malta Public Transport Information - Malta Public Transport</a:t>
            </a:r>
            <a:endParaRPr lang="en-GB" sz="12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F64BB-F83D-4A89-BD17-1BDD50CA1FC5}"/>
              </a:ext>
            </a:extLst>
          </p:cNvPr>
          <p:cNvSpPr txBox="1">
            <a:spLocks/>
          </p:cNvSpPr>
          <p:nvPr/>
        </p:nvSpPr>
        <p:spPr>
          <a:xfrm>
            <a:off x="609600" y="673175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/>
              <a:t>Current Public Transport in </a:t>
            </a:r>
            <a:r>
              <a:rPr lang="en-US" sz="2800" dirty="0" err="1"/>
              <a:t>Gozo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42049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09600" y="1476424"/>
            <a:ext cx="8229600" cy="55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During 2021: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otal fuel consumption of bus fleet – 540,000 litres of diesel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latin typeface="+mj-lt"/>
                <a:cs typeface="Arial" panose="020B0604020202020204" pitchFamily="34" charset="0"/>
              </a:rPr>
              <a:t>Highest consumption was in August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Lowest consumption was in February</a:t>
            </a:r>
            <a:endParaRPr lang="en-GB" sz="1600" b="0" dirty="0">
              <a:latin typeface="+mj-lt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en-GB" sz="16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US" sz="1800" b="0" dirty="0"/>
          </a:p>
          <a:p>
            <a:pPr marL="0" lvl="0" indent="0">
              <a:spcBef>
                <a:spcPts val="0"/>
              </a:spcBef>
            </a:pPr>
            <a:endParaRPr lang="en-US" sz="1800" b="0" dirty="0"/>
          </a:p>
          <a:p>
            <a:pPr marL="0" lvl="0" indent="0">
              <a:spcBef>
                <a:spcPts val="0"/>
              </a:spcBef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F64BB-F83D-4A89-BD17-1BDD50CA1FC5}"/>
              </a:ext>
            </a:extLst>
          </p:cNvPr>
          <p:cNvSpPr txBox="1">
            <a:spLocks/>
          </p:cNvSpPr>
          <p:nvPr/>
        </p:nvSpPr>
        <p:spPr>
          <a:xfrm>
            <a:off x="609600" y="813852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Current fuel consumption by public transport in </a:t>
            </a:r>
            <a:r>
              <a:rPr lang="en-US" sz="2400" b="1" dirty="0" err="1"/>
              <a:t>Gozo</a:t>
            </a:r>
            <a:endParaRPr lang="fi-FI" sz="24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F051454-0B58-44F0-8A28-43D9A80C5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756433"/>
              </p:ext>
            </p:extLst>
          </p:nvPr>
        </p:nvGraphicFramePr>
        <p:xfrm>
          <a:off x="1015878" y="3319975"/>
          <a:ext cx="7518522" cy="345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500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09600" y="1476424"/>
            <a:ext cx="8229600" cy="55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During 2021: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otal CO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production by bus fleet: 1,430 tonnes 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latin typeface="+mj-lt"/>
                <a:cs typeface="Arial" panose="020B0604020202020204" pitchFamily="34" charset="0"/>
              </a:rPr>
              <a:t>Highest </a:t>
            </a:r>
            <a:r>
              <a:rPr lang="en-GB" sz="1800" dirty="0">
                <a:latin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n-GB" sz="16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GB" sz="1600" b="0" dirty="0">
                <a:latin typeface="+mj-lt"/>
                <a:cs typeface="Arial" panose="020B0604020202020204" pitchFamily="34" charset="0"/>
              </a:rPr>
              <a:t> emission was in August – 164 tonnes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Lowest </a:t>
            </a:r>
            <a:r>
              <a:rPr lang="en-GB" sz="1800" dirty="0">
                <a:latin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n-GB" sz="16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GB" sz="1600" b="0" dirty="0">
                <a:latin typeface="+mj-lt"/>
                <a:cs typeface="Arial" panose="020B0604020202020204" pitchFamily="34" charset="0"/>
              </a:rPr>
              <a:t> emission was in February – 86 tonnes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en-GB" sz="16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en-US" sz="1800" b="0" dirty="0"/>
          </a:p>
          <a:p>
            <a:pPr marL="0" lvl="0" indent="0">
              <a:spcBef>
                <a:spcPts val="0"/>
              </a:spcBef>
            </a:pPr>
            <a:endParaRPr lang="en-US" sz="1800" b="0" dirty="0"/>
          </a:p>
          <a:p>
            <a:pPr marL="0" lvl="0" indent="0">
              <a:spcBef>
                <a:spcPts val="0"/>
              </a:spcBef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F64BB-F83D-4A89-BD17-1BDD50CA1FC5}"/>
              </a:ext>
            </a:extLst>
          </p:cNvPr>
          <p:cNvSpPr txBox="1">
            <a:spLocks/>
          </p:cNvSpPr>
          <p:nvPr/>
        </p:nvSpPr>
        <p:spPr>
          <a:xfrm>
            <a:off x="609600" y="813852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Current CO</a:t>
            </a:r>
            <a:r>
              <a:rPr lang="en-US" sz="2400" b="1" baseline="-25000" dirty="0"/>
              <a:t>2</a:t>
            </a:r>
            <a:r>
              <a:rPr lang="en-US" sz="2400" b="1" dirty="0"/>
              <a:t> emissions by public transport in </a:t>
            </a:r>
            <a:r>
              <a:rPr lang="en-US" sz="2400" b="1" dirty="0" err="1"/>
              <a:t>Gozo</a:t>
            </a:r>
            <a:endParaRPr lang="fi-FI" sz="24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6A7F32-D4CA-46F3-96C8-6DBC7C242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32231"/>
              </p:ext>
            </p:extLst>
          </p:nvPr>
        </p:nvGraphicFramePr>
        <p:xfrm>
          <a:off x="1127979" y="3249637"/>
          <a:ext cx="7298569" cy="358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55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09600" y="1476424"/>
            <a:ext cx="8229600" cy="55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Currently, 6 e-buses are being used to operate a park &amp; ride service between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Xewkija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Heliport and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Mgarr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harbour: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F64BB-F83D-4A89-BD17-1BDD50CA1FC5}"/>
              </a:ext>
            </a:extLst>
          </p:cNvPr>
          <p:cNvSpPr txBox="1">
            <a:spLocks/>
          </p:cNvSpPr>
          <p:nvPr/>
        </p:nvSpPr>
        <p:spPr>
          <a:xfrm>
            <a:off x="609600" y="813852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E-buses used for park &amp; ride service</a:t>
            </a:r>
            <a:endParaRPr lang="fi-FI" sz="2400" b="1" dirty="0"/>
          </a:p>
        </p:txBody>
      </p:sp>
      <p:pic>
        <p:nvPicPr>
          <p:cNvPr id="3" name="Picture 2" descr="A bus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02028141-9241-4E57-84A9-F01AAFD3B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51" y="2365532"/>
            <a:ext cx="7960849" cy="43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6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09600" y="1476424"/>
            <a:ext cx="8229600" cy="55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latin typeface="+mj-lt"/>
              </a:rPr>
              <a:t>Funding was secured in 2018 through the SMITHS project led by the Ministry for Transport and Infrastructure projects;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E-buses were procured through a tendering process and commissioned in 2020;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latin typeface="+mj-lt"/>
              </a:rPr>
              <a:t>Servic</a:t>
            </a:r>
            <a:r>
              <a:rPr lang="en-GB" sz="1600" dirty="0">
                <a:latin typeface="+mj-lt"/>
              </a:rPr>
              <a:t>e started in November 2021;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Project is led by the Ministry for </a:t>
            </a:r>
            <a:r>
              <a:rPr lang="en-GB" sz="1600" dirty="0" err="1">
                <a:latin typeface="+mj-lt"/>
              </a:rPr>
              <a:t>Gozo</a:t>
            </a:r>
            <a:r>
              <a:rPr lang="en-GB" sz="1600" dirty="0">
                <a:latin typeface="+mj-lt"/>
              </a:rPr>
              <a:t> in coordination with Transport Malta (National public transport authority);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latin typeface="+mj-lt"/>
              </a:rPr>
              <a:t>Oper</a:t>
            </a:r>
            <a:r>
              <a:rPr lang="en-GB" sz="1600" dirty="0">
                <a:latin typeface="+mj-lt"/>
              </a:rPr>
              <a:t>ation is done by Malta Public Transport (National public transport operator);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latin typeface="+mj-lt"/>
              </a:rPr>
              <a:t>Service operates </a:t>
            </a:r>
            <a:r>
              <a:rPr lang="en-GB" sz="1600" dirty="0">
                <a:latin typeface="+mj-lt"/>
              </a:rPr>
              <a:t>daily from 5am – 9pm with a frequency every 10 min during rush hours and every 30min during the rest of the day;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Service is meant to alleviate traffic congestion near </a:t>
            </a:r>
            <a:r>
              <a:rPr lang="en-GB" sz="1600" dirty="0" err="1">
                <a:latin typeface="+mj-lt"/>
              </a:rPr>
              <a:t>Mgarr</a:t>
            </a:r>
            <a:r>
              <a:rPr lang="en-GB" sz="1600" dirty="0">
                <a:latin typeface="+mj-lt"/>
              </a:rPr>
              <a:t> harbour;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latin typeface="+mj-lt"/>
              </a:rPr>
              <a:t>Charging is conductive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charging via plug-in at a charging depot rated at 60kW. </a:t>
            </a:r>
            <a:endParaRPr lang="en-GB" sz="1600" b="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F64BB-F83D-4A89-BD17-1BDD50CA1FC5}"/>
              </a:ext>
            </a:extLst>
          </p:cNvPr>
          <p:cNvSpPr txBox="1">
            <a:spLocks/>
          </p:cNvSpPr>
          <p:nvPr/>
        </p:nvSpPr>
        <p:spPr>
          <a:xfrm>
            <a:off x="609600" y="813852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E-buses used for park &amp; ride service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89273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09600" y="1476424"/>
            <a:ext cx="8229600" cy="55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Specifications:</a:t>
            </a:r>
          </a:p>
          <a:p>
            <a:pPr marL="0" lvl="0" indent="0">
              <a:spcBef>
                <a:spcPts val="0"/>
              </a:spcBef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F64BB-F83D-4A89-BD17-1BDD50CA1FC5}"/>
              </a:ext>
            </a:extLst>
          </p:cNvPr>
          <p:cNvSpPr txBox="1">
            <a:spLocks/>
          </p:cNvSpPr>
          <p:nvPr/>
        </p:nvSpPr>
        <p:spPr>
          <a:xfrm>
            <a:off x="609600" y="813852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E-buses used for park &amp; ride service</a:t>
            </a:r>
            <a:endParaRPr lang="fi-FI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E034F-7F4C-45B8-93D5-797912A108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5000" contrast="33000"/>
          </a:blip>
          <a:stretch>
            <a:fillRect/>
          </a:stretch>
        </p:blipFill>
        <p:spPr>
          <a:xfrm>
            <a:off x="0" y="1927274"/>
            <a:ext cx="9144000" cy="53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7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09600" y="1476424"/>
            <a:ext cx="8229600" cy="55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More Specifications:</a:t>
            </a:r>
          </a:p>
          <a:p>
            <a:pPr marL="0" lvl="0" indent="0">
              <a:spcBef>
                <a:spcPts val="0"/>
              </a:spcBef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F64BB-F83D-4A89-BD17-1BDD50CA1FC5}"/>
              </a:ext>
            </a:extLst>
          </p:cNvPr>
          <p:cNvSpPr txBox="1">
            <a:spLocks/>
          </p:cNvSpPr>
          <p:nvPr/>
        </p:nvSpPr>
        <p:spPr>
          <a:xfrm>
            <a:off x="609600" y="813852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E-buses used for park &amp; ride service</a:t>
            </a:r>
            <a:endParaRPr lang="fi-FI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106A5-6DEC-4E6B-847D-AFB9B2C660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"/>
          </a:blip>
          <a:stretch>
            <a:fillRect/>
          </a:stretch>
        </p:blipFill>
        <p:spPr>
          <a:xfrm>
            <a:off x="0" y="1974979"/>
            <a:ext cx="9144000" cy="52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84339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_Groups xmlns="2b638e1f-afd0-4d25-9cac-e6af3a7e9f8c" xsi:nil="true"/>
    <Math_Settings xmlns="2b638e1f-afd0-4d25-9cac-e6af3a7e9f8c" xsi:nil="true"/>
    <Members xmlns="2b638e1f-afd0-4d25-9cac-e6af3a7e9f8c">
      <UserInfo>
        <DisplayName/>
        <AccountId xsi:nil="true"/>
        <AccountType/>
      </UserInfo>
    </Members>
    <Is_Collaboration_Space_Locked xmlns="2b638e1f-afd0-4d25-9cac-e6af3a7e9f8c" xsi:nil="true"/>
    <NotebookType xmlns="2b638e1f-afd0-4d25-9cac-e6af3a7e9f8c" xsi:nil="true"/>
    <Invited_Leaders xmlns="2b638e1f-afd0-4d25-9cac-e6af3a7e9f8c" xsi:nil="true"/>
    <IsNotebookLocked xmlns="2b638e1f-afd0-4d25-9cac-e6af3a7e9f8c" xsi:nil="true"/>
    <FolderType xmlns="2b638e1f-afd0-4d25-9cac-e6af3a7e9f8c" xsi:nil="true"/>
    <Owner xmlns="2b638e1f-afd0-4d25-9cac-e6af3a7e9f8c">
      <UserInfo>
        <DisplayName/>
        <AccountId xsi:nil="true"/>
        <AccountType/>
      </UserInfo>
    </Owner>
    <Leaders xmlns="2b638e1f-afd0-4d25-9cac-e6af3a7e9f8c">
      <UserInfo>
        <DisplayName/>
        <AccountId xsi:nil="true"/>
        <AccountType/>
      </UserInfo>
    </Leaders>
    <TeamsChannelId xmlns="2b638e1f-afd0-4d25-9cac-e6af3a7e9f8c" xsi:nil="true"/>
    <Has_Leaders_Only_SectionGroup xmlns="2b638e1f-afd0-4d25-9cac-e6af3a7e9f8c" xsi:nil="true"/>
    <LMS_Mappings xmlns="2b638e1f-afd0-4d25-9cac-e6af3a7e9f8c" xsi:nil="true"/>
    <CultureName xmlns="2b638e1f-afd0-4d25-9cac-e6af3a7e9f8c" xsi:nil="true"/>
    <Templates xmlns="2b638e1f-afd0-4d25-9cac-e6af3a7e9f8c" xsi:nil="true"/>
    <Member_Groups xmlns="2b638e1f-afd0-4d25-9cac-e6af3a7e9f8c">
      <UserInfo>
        <DisplayName/>
        <AccountId xsi:nil="true"/>
        <AccountType/>
      </UserInfo>
    </Member_Groups>
    <Self_Registration_Enabled xmlns="2b638e1f-afd0-4d25-9cac-e6af3a7e9f8c" xsi:nil="true"/>
    <DefaultSectionNames xmlns="2b638e1f-afd0-4d25-9cac-e6af3a7e9f8c" xsi:nil="true"/>
    <Invited_Members xmlns="2b638e1f-afd0-4d25-9cac-e6af3a7e9f8c" xsi:nil="true"/>
    <AppVersion xmlns="2b638e1f-afd0-4d25-9cac-e6af3a7e9f8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10116A1345445B261378325C9FD47" ma:contentTypeVersion="31" ma:contentTypeDescription="Een nieuw document maken." ma:contentTypeScope="" ma:versionID="2f83fb6c55bad099d6e680ea8dcf7995">
  <xsd:schema xmlns:xsd="http://www.w3.org/2001/XMLSchema" xmlns:xs="http://www.w3.org/2001/XMLSchema" xmlns:p="http://schemas.microsoft.com/office/2006/metadata/properties" xmlns:ns2="2b638e1f-afd0-4d25-9cac-e6af3a7e9f8c" xmlns:ns3="d18d772e-1f43-4b93-b2a0-aa2cba3a5aea" targetNamespace="http://schemas.microsoft.com/office/2006/metadata/properties" ma:root="true" ma:fieldsID="10d2795988caa63917ccadf2d496468b" ns2:_="" ns3:_="">
    <xsd:import namespace="2b638e1f-afd0-4d25-9cac-e6af3a7e9f8c"/>
    <xsd:import namespace="d18d772e-1f43-4b93-b2a0-aa2cba3a5ae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38e1f-afd0-4d25-9cac-e6af3a7e9f8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d772e-1f43-4b93-b2a0-aa2cba3a5aea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52CCD5-C6C9-4973-AB9B-BA37D0D17788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2b638e1f-afd0-4d25-9cac-e6af3a7e9f8c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18d772e-1f43-4b93-b2a0-aa2cba3a5ae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80423F-FB86-4517-9203-D024C6E10A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79258B-491D-4621-BD4F-243E42CFA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638e1f-afd0-4d25-9cac-e6af3a7e9f8c"/>
    <ds:schemaRef ds:uri="d18d772e-1f43-4b93-b2a0-aa2cba3a5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5512</TotalTime>
  <Words>489</Words>
  <Application>Microsoft Office PowerPoint</Application>
  <PresentationFormat>Diavoorstelling (4:3)</PresentationFormat>
  <Paragraphs>93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Noto Sans Symbols</vt:lpstr>
      <vt:lpstr>Wingdings</vt:lpstr>
      <vt:lpstr>BASIC</vt:lpstr>
      <vt:lpstr>CONTENT page</vt:lpstr>
      <vt:lpstr>Public Transport and e-bus deployment in Gozo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 Jassi</dc:creator>
  <cp:lastModifiedBy>Marjoke de Boer</cp:lastModifiedBy>
  <cp:revision>43</cp:revision>
  <cp:lastPrinted>2019-09-10T07:11:55Z</cp:lastPrinted>
  <dcterms:modified xsi:type="dcterms:W3CDTF">2022-03-31T12:16:59Z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0x010100A0E10116A1345445B261378325C9FD47</vt:lpwstr>
  </property>
</Properties>
</file>