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27"/>
  </p:notesMasterIdLst>
  <p:sldIdLst>
    <p:sldId id="256" r:id="rId3"/>
    <p:sldId id="259" r:id="rId4"/>
    <p:sldId id="298" r:id="rId5"/>
    <p:sldId id="301" r:id="rId6"/>
    <p:sldId id="303" r:id="rId7"/>
    <p:sldId id="304" r:id="rId8"/>
    <p:sldId id="305" r:id="rId9"/>
    <p:sldId id="306" r:id="rId10"/>
    <p:sldId id="1584" r:id="rId11"/>
    <p:sldId id="273" r:id="rId12"/>
    <p:sldId id="1585" r:id="rId13"/>
    <p:sldId id="1572" r:id="rId14"/>
    <p:sldId id="270" r:id="rId15"/>
    <p:sldId id="1570" r:id="rId16"/>
    <p:sldId id="1580" r:id="rId17"/>
    <p:sldId id="1574" r:id="rId18"/>
    <p:sldId id="1575" r:id="rId19"/>
    <p:sldId id="1576" r:id="rId20"/>
    <p:sldId id="1577" r:id="rId21"/>
    <p:sldId id="1578" r:id="rId22"/>
    <p:sldId id="1581" r:id="rId23"/>
    <p:sldId id="1558" r:id="rId24"/>
    <p:sldId id="1568" r:id="rId25"/>
    <p:sldId id="295" r:id="rId26"/>
  </p:sldIdLst>
  <p:sldSz cx="12849225" cy="6765925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F7C31D5-1137-461A-BEF4-42049F191234}" v="98" dt="2022-03-30T04:30:25.2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8143" autoAdjust="0"/>
  </p:normalViewPr>
  <p:slideViewPr>
    <p:cSldViewPr snapToGrid="0">
      <p:cViewPr varScale="1">
        <p:scale>
          <a:sx n="61" d="100"/>
          <a:sy n="61" d="100"/>
        </p:scale>
        <p:origin x="73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nl-NL" sz="2100" b="0" strike="noStrike" spc="-1">
                <a:solidFill>
                  <a:srgbClr val="000000"/>
                </a:solidFill>
                <a:latin typeface="Calibri"/>
              </a:rPr>
              <a:t>Click to move the slide</a:t>
            </a: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nl-NL" sz="2000" b="0" strike="noStrike" spc="-1">
                <a:latin typeface="Arial"/>
              </a:rPr>
              <a:t>Click to edit the notes format</a:t>
            </a:r>
          </a:p>
        </p:txBody>
      </p:sp>
      <p:sp>
        <p:nvSpPr>
          <p:cNvPr id="97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nl-NL" sz="1400" b="0" strike="noStrike" spc="-1">
                <a:latin typeface="Times New Roman"/>
              </a:rPr>
              <a:t>&lt;header&gt;</a:t>
            </a:r>
          </a:p>
        </p:txBody>
      </p:sp>
      <p:sp>
        <p:nvSpPr>
          <p:cNvPr id="98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nl-NL" sz="1400" b="0" strike="noStrike" spc="-1">
                <a:latin typeface="Times New Roman"/>
              </a:rPr>
              <a:t>&lt;date/time&gt;</a:t>
            </a:r>
          </a:p>
        </p:txBody>
      </p:sp>
      <p:sp>
        <p:nvSpPr>
          <p:cNvPr id="99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nl-NL" sz="1400" b="0" strike="noStrike" spc="-1">
                <a:latin typeface="Times New Roman"/>
              </a:rPr>
              <a:t>&lt;footer&gt;</a:t>
            </a:r>
          </a:p>
        </p:txBody>
      </p:sp>
      <p:sp>
        <p:nvSpPr>
          <p:cNvPr id="100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1A9E738E-542F-498F-9A56-7472DCF078AC}" type="slidenum">
              <a:rPr lang="nl-NL" sz="1400" b="0" strike="noStrike" spc="-1">
                <a:latin typeface="Times New Roman"/>
              </a:rPr>
              <a:t>‹nr.›</a:t>
            </a:fld>
            <a:endParaRPr lang="nl-NL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-25400" y="812800"/>
            <a:ext cx="7610475" cy="4008438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noProof="0" dirty="0"/>
              <a:t>Welcome + introduction + </a:t>
            </a:r>
            <a:r>
              <a:rPr lang="en-GB" noProof="0" dirty="0" err="1"/>
              <a:t>projectmanager</a:t>
            </a:r>
            <a:r>
              <a:rPr lang="en-GB" noProof="0" dirty="0"/>
              <a:t> in urban development projects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noProof="0" dirty="0"/>
              <a:t>One of the projects I work on is the restructuring of the city centre of Nieuwegein, which includes the realisation of a new public transport hub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noProof="0" dirty="0"/>
              <a:t>For today I have been asked to share some of my experiences with the implementation of electric charging facilities in Nieuwegein and to reflect on this from an urban development perspective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noProof="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noProof="0" dirty="0"/>
          </a:p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1A9E738E-542F-498F-9A56-7472DCF078AC}" type="slidenum">
              <a:rPr lang="nl-NL" sz="1400" b="0" strike="noStrike" spc="-1" smtClean="0">
                <a:latin typeface="Times New Roman"/>
              </a:rPr>
              <a:t>1</a:t>
            </a:fld>
            <a:endParaRPr lang="nl-NL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367393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00063" y="1143000"/>
            <a:ext cx="5857875" cy="3086100"/>
          </a:xfrm>
          <a:prstGeom prst="rect">
            <a:avLst/>
          </a:prstGeom>
        </p:spPr>
      </p:sp>
      <p:sp>
        <p:nvSpPr>
          <p:cNvPr id="26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indent="-342900">
              <a:buFontTx/>
              <a:buChar char="-"/>
            </a:pPr>
            <a:r>
              <a:rPr lang="nl-NL" sz="2000" b="0" strike="noStrike" spc="-1" dirty="0">
                <a:latin typeface="Arial"/>
              </a:rPr>
              <a:t>Concrete</a:t>
            </a:r>
          </a:p>
          <a:p>
            <a:pPr marL="342900" indent="-342900">
              <a:buFontTx/>
              <a:buChar char="-"/>
            </a:pPr>
            <a:r>
              <a:rPr lang="nl-NL" sz="2000" b="0" strike="noStrike" spc="-1" dirty="0">
                <a:latin typeface="Arial"/>
              </a:rPr>
              <a:t>Practical </a:t>
            </a:r>
            <a:r>
              <a:rPr lang="nl-NL" sz="2000" b="0" strike="noStrike" spc="-1" dirty="0" err="1">
                <a:latin typeface="Arial"/>
              </a:rPr>
              <a:t>for</a:t>
            </a:r>
            <a:r>
              <a:rPr lang="nl-NL" sz="2000" b="0" strike="noStrike" spc="-1" dirty="0">
                <a:latin typeface="Arial"/>
              </a:rPr>
              <a:t> transport </a:t>
            </a:r>
          </a:p>
          <a:p>
            <a:pPr marL="342900" indent="-342900">
              <a:buFontTx/>
              <a:buChar char="-"/>
            </a:pPr>
            <a:r>
              <a:rPr lang="nl-NL" sz="2000" b="0" strike="noStrike" spc="-1" dirty="0">
                <a:latin typeface="Arial"/>
              </a:rPr>
              <a:t>But nog a </a:t>
            </a:r>
            <a:r>
              <a:rPr lang="nl-NL" sz="2000" b="0" strike="noStrike" spc="-1" dirty="0" err="1">
                <a:latin typeface="Arial"/>
              </a:rPr>
              <a:t>nice</a:t>
            </a:r>
            <a:r>
              <a:rPr lang="nl-NL" sz="2000" b="0" strike="noStrike" spc="-1" dirty="0">
                <a:latin typeface="Arial"/>
              </a:rPr>
              <a:t> </a:t>
            </a:r>
            <a:r>
              <a:rPr lang="nl-NL" sz="2000" b="0" strike="noStrike" spc="-1" dirty="0" err="1">
                <a:latin typeface="Arial"/>
              </a:rPr>
              <a:t>place</a:t>
            </a:r>
            <a:r>
              <a:rPr lang="nl-NL" sz="2000" b="0" strike="noStrike" spc="-1" dirty="0">
                <a:latin typeface="Arial"/>
              </a:rPr>
              <a:t> </a:t>
            </a:r>
            <a:r>
              <a:rPr lang="nl-NL" sz="2000" b="0" strike="noStrike" spc="-1" dirty="0" err="1">
                <a:latin typeface="Arial"/>
              </a:rPr>
              <a:t>to</a:t>
            </a:r>
            <a:r>
              <a:rPr lang="nl-NL" sz="2000" b="0" strike="noStrike" spc="-1" dirty="0">
                <a:latin typeface="Arial"/>
              </a:rPr>
              <a:t> </a:t>
            </a:r>
            <a:r>
              <a:rPr lang="nl-NL" sz="2000" b="0" strike="noStrike" spc="-1" dirty="0" err="1">
                <a:latin typeface="Arial"/>
              </a:rPr>
              <a:t>be</a:t>
            </a:r>
            <a:r>
              <a:rPr lang="nl-NL" sz="2000" b="0" strike="noStrike" spc="-1" dirty="0">
                <a:latin typeface="Arial"/>
              </a:rPr>
              <a:t> </a:t>
            </a:r>
            <a:r>
              <a:rPr lang="nl-NL" sz="2000" b="0" strike="noStrike" spc="-1" dirty="0" err="1">
                <a:latin typeface="Arial"/>
              </a:rPr>
              <a:t>and</a:t>
            </a:r>
            <a:r>
              <a:rPr lang="nl-NL" sz="2000" b="0" strike="noStrike" spc="-1" dirty="0">
                <a:latin typeface="Arial"/>
              </a:rPr>
              <a:t> </a:t>
            </a:r>
            <a:r>
              <a:rPr lang="nl-NL" sz="2000" b="0" strike="noStrike" spc="-1" dirty="0" err="1">
                <a:latin typeface="Arial"/>
              </a:rPr>
              <a:t>to</a:t>
            </a:r>
            <a:r>
              <a:rPr lang="nl-NL" sz="2000" b="0" strike="noStrike" spc="-1" dirty="0">
                <a:latin typeface="Arial"/>
              </a:rPr>
              <a:t> live</a:t>
            </a:r>
          </a:p>
          <a:p>
            <a:pPr marL="342900" indent="-342900">
              <a:buFontTx/>
              <a:buChar char="-"/>
            </a:pPr>
            <a:endParaRPr lang="nl-NL" sz="2000" b="0" strike="noStrike" spc="-1" dirty="0">
              <a:latin typeface="Arial"/>
            </a:endParaRPr>
          </a:p>
        </p:txBody>
      </p:sp>
      <p:sp>
        <p:nvSpPr>
          <p:cNvPr id="268" name="Tijdelijke aanduiding voor dianummer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086A118E-A832-492F-96A9-33C72B445D07}" type="slidenum">
              <a:rPr lang="nl-NL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10</a:t>
            </a:fld>
            <a:endParaRPr lang="nl-NL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-25400" y="812800"/>
            <a:ext cx="7610475" cy="4008438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AU" noProof="0" dirty="0"/>
              <a:t>Already mentioned: problems are exemplary </a:t>
            </a:r>
          </a:p>
          <a:p>
            <a:pPr marL="171450" indent="-171450">
              <a:buFontTx/>
              <a:buChar char="-"/>
            </a:pPr>
            <a:r>
              <a:rPr lang="en-AU" noProof="0" dirty="0"/>
              <a:t>Tackle problems: province and municipalities </a:t>
            </a:r>
          </a:p>
          <a:p>
            <a:pPr marL="171450" indent="-171450">
              <a:buFontTx/>
              <a:buChar char="-"/>
            </a:pPr>
            <a:r>
              <a:rPr lang="en-AU" noProof="0" dirty="0"/>
              <a:t>Abstract visualisation </a:t>
            </a:r>
          </a:p>
          <a:p>
            <a:pPr marL="171450" indent="-171450">
              <a:buFontTx/>
              <a:buChar char="-"/>
            </a:pPr>
            <a:r>
              <a:rPr lang="en-AU" noProof="0" dirty="0"/>
              <a:t>I will not go in to much detail, but the main elements  of this strategy are </a:t>
            </a:r>
          </a:p>
          <a:p>
            <a:pPr marL="171450" indent="-171450">
              <a:buFontTx/>
              <a:buChar char="-"/>
            </a:pPr>
            <a:endParaRPr lang="en-AU" noProof="0" dirty="0"/>
          </a:p>
          <a:p>
            <a:pPr marL="171450" indent="-171450">
              <a:buFontTx/>
              <a:buChar char="-"/>
            </a:pPr>
            <a:r>
              <a:rPr lang="en-AU" noProof="0" dirty="0"/>
              <a:t>Nature -&gt; limits the options for expansion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1A9E738E-542F-498F-9A56-7472DCF078AC}" type="slidenum">
              <a:rPr lang="nl-NL" sz="1400" b="0" strike="noStrike" spc="-1" smtClean="0">
                <a:latin typeface="Times New Roman"/>
              </a:rPr>
              <a:t>11</a:t>
            </a:fld>
            <a:endParaRPr lang="nl-NL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071520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-25400" y="812800"/>
            <a:ext cx="7610475" cy="4008438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AU" noProof="0" dirty="0"/>
              <a:t>Back to NG. So the new regional growth strategy provides a new direction for further growth of NG through inner-city restructuring and more intensive urbanisation. </a:t>
            </a:r>
          </a:p>
          <a:p>
            <a:pPr marL="0" lvl="0" indent="0">
              <a:buFont typeface="Arial" panose="020B0604020202020204" pitchFamily="34" charset="0"/>
              <a:buNone/>
            </a:pPr>
            <a:endParaRPr lang="en-AU" noProof="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AU" noProof="0" dirty="0"/>
              <a:t>This picture of 2010 already shows the first signs of this restructuring: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AU" noProof="0" dirty="0"/>
              <a:t>Top: the new city hall, with around it emptied plots where the first preparations are made for new high density apartment blocks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AU" noProof="0" dirty="0"/>
              <a:t>Bottom: a large empty parking lot at a location where formally was a suburban residential neighbourhood. This location is still waiting to be redeveloped in the future.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AU" noProof="0" dirty="0"/>
              <a:t>Middle: location where as we speak the new public transport hub is being build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l-NL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1A9E738E-542F-498F-9A56-7472DCF078AC}" type="slidenum">
              <a:rPr lang="nl-NL" sz="1400" b="0" strike="noStrike" spc="-1" smtClean="0">
                <a:latin typeface="Times New Roman"/>
              </a:rPr>
              <a:t>12</a:t>
            </a:fld>
            <a:endParaRPr lang="nl-NL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966396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-25400" y="812800"/>
            <a:ext cx="7610475" cy="4008438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AU" noProof="0" dirty="0"/>
              <a:t>And here you see an impressions of the plans for these locations: </a:t>
            </a:r>
          </a:p>
          <a:p>
            <a:pPr marL="171450" indent="-171450">
              <a:buFontTx/>
              <a:buChar char="-"/>
            </a:pPr>
            <a:r>
              <a:rPr lang="en-AU" noProof="0" dirty="0"/>
              <a:t>2000 houses, mostly apartments</a:t>
            </a:r>
          </a:p>
          <a:p>
            <a:pPr marL="171450" indent="-171450">
              <a:buFontTx/>
              <a:buChar char="-"/>
            </a:pPr>
            <a:r>
              <a:rPr lang="en-AU" noProof="0" dirty="0"/>
              <a:t>And to make sure these plans will be future proof a lot of effort and resources are invested in a sound sustainability strategy. </a:t>
            </a:r>
          </a:p>
          <a:p>
            <a:pPr marL="171450" indent="-171450">
              <a:buFontTx/>
              <a:buChar char="-"/>
            </a:pPr>
            <a:r>
              <a:rPr lang="en-AU" noProof="0" dirty="0"/>
              <a:t>To strengthen this ambition the city has set the goal to become the most sustainable city centre of the Netherlands </a:t>
            </a:r>
          </a:p>
          <a:p>
            <a:pPr marL="171450" indent="-171450">
              <a:buFontTx/>
              <a:buChar char="-"/>
            </a:pPr>
            <a:endParaRPr lang="en-AU" noProof="0" dirty="0"/>
          </a:p>
          <a:p>
            <a:pPr marL="171450" indent="-171450">
              <a:buFontTx/>
              <a:buChar char="-"/>
            </a:pPr>
            <a:r>
              <a:rPr lang="en-AU" noProof="0" dirty="0"/>
              <a:t>Elements of this strategy of course relate to the use of recourses, such as a whole new circular water system and all electric buildings. </a:t>
            </a:r>
          </a:p>
          <a:p>
            <a:pPr marL="171450" indent="-171450">
              <a:buFontTx/>
              <a:buChar char="-"/>
            </a:pPr>
            <a:r>
              <a:rPr lang="en-AU" noProof="0" dirty="0"/>
              <a:t>But also tot the quality of public spaces from a perspective of healthy urban living. </a:t>
            </a:r>
          </a:p>
          <a:p>
            <a:pPr marL="171450" indent="-171450">
              <a:buFontTx/>
              <a:buChar char="-"/>
            </a:pPr>
            <a:endParaRPr lang="en-AU" noProof="0" dirty="0"/>
          </a:p>
          <a:p>
            <a:pPr marL="0" indent="0">
              <a:buFontTx/>
              <a:buNone/>
            </a:pPr>
            <a:r>
              <a:rPr lang="nl-NL" dirty="0"/>
              <a:t> </a:t>
            </a:r>
          </a:p>
          <a:p>
            <a:pPr marL="171450" indent="-171450">
              <a:buFontTx/>
              <a:buChar char="-"/>
            </a:pPr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1A9E738E-542F-498F-9A56-7472DCF078AC}" type="slidenum">
              <a:rPr lang="nl-NL" sz="1400" b="0" strike="noStrike" spc="-1" smtClean="0">
                <a:latin typeface="Times New Roman"/>
              </a:rPr>
              <a:t>13</a:t>
            </a:fld>
            <a:endParaRPr lang="nl-NL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599937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-25400" y="812800"/>
            <a:ext cx="7610475" cy="4008438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GB" dirty="0"/>
              <a:t>So this is the image of the future public transport hub with which I started te presentation</a:t>
            </a:r>
          </a:p>
          <a:p>
            <a:pPr marL="171450" lvl="0" indent="-171450">
              <a:buFontTx/>
              <a:buChar char="-"/>
            </a:pPr>
            <a:r>
              <a:rPr lang="en-GB" dirty="0"/>
              <a:t>Integrated bus and </a:t>
            </a:r>
            <a:r>
              <a:rPr lang="en-GB" dirty="0" err="1"/>
              <a:t>tramstation</a:t>
            </a:r>
            <a:endParaRPr lang="en-GB" dirty="0"/>
          </a:p>
          <a:p>
            <a:pPr marL="171450" lvl="0" indent="-171450">
              <a:buFontTx/>
              <a:buChar char="-"/>
            </a:pPr>
            <a:r>
              <a:rPr lang="en-GB" dirty="0"/>
              <a:t>Direct connection to the network of cycling routs / large bike parking facilities and other services</a:t>
            </a:r>
          </a:p>
          <a:p>
            <a:pPr marL="171450" lvl="0" indent="-171450">
              <a:buFontTx/>
              <a:buChar char="-"/>
            </a:pPr>
            <a:r>
              <a:rPr lang="en-GB" dirty="0"/>
              <a:t>Then there is a lot of attention for spatial quality. The aim is to create an attractive and multifunctional space that favours pedestrians. It is not only a transport hub, but also serves as the main entrance to the city centre for visitors and residents and as a green area for the people of surrounding neighbourhoods.  </a:t>
            </a:r>
          </a:p>
          <a:p>
            <a:pPr marL="171450" lvl="0" indent="-171450">
              <a:buFontTx/>
              <a:buChar char="-"/>
            </a:pPr>
            <a:r>
              <a:rPr lang="en-GB" dirty="0"/>
              <a:t>Other elements you can see here are: the green roofs over the bus station and tram platforms that have integrated solar panels </a:t>
            </a:r>
          </a:p>
          <a:p>
            <a:pPr marL="628650" lvl="1" indent="-171450">
              <a:buFontTx/>
              <a:buChar char="-"/>
            </a:pPr>
            <a:endParaRPr lang="en-GB" dirty="0"/>
          </a:p>
          <a:p>
            <a:pPr marL="0" indent="0">
              <a:buFontTx/>
              <a:buNone/>
            </a:pPr>
            <a:r>
              <a:rPr lang="en-GB" dirty="0"/>
              <a:t>So considering all this attention to sustainability and healthy urban living, one would think that the implementation of electric charging infrastructure would be welcomed with applause. But this wasn’t the case.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1A9E738E-542F-498F-9A56-7472DCF078AC}" type="slidenum">
              <a:rPr lang="nl-NL" sz="1400" b="0" strike="noStrike" spc="-1" smtClean="0">
                <a:latin typeface="Times New Roman"/>
              </a:rPr>
              <a:t>14</a:t>
            </a:fld>
            <a:endParaRPr lang="nl-NL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161412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-25400" y="812800"/>
            <a:ext cx="7610475" cy="4008438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1A9E738E-542F-498F-9A56-7472DCF078AC}" type="slidenum">
              <a:rPr lang="nl-NL" sz="1400" b="0" strike="noStrike" spc="-1" smtClean="0">
                <a:latin typeface="Times New Roman"/>
              </a:rPr>
              <a:t>15</a:t>
            </a:fld>
            <a:endParaRPr lang="nl-NL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425603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-25400" y="812800"/>
            <a:ext cx="7610475" cy="4008438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Despite</a:t>
            </a:r>
            <a:r>
              <a:rPr lang="nl-NL" dirty="0"/>
              <a:t> </a:t>
            </a:r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1A9E738E-542F-498F-9A56-7472DCF078AC}" type="slidenum">
              <a:rPr lang="nl-NL" sz="1400" b="0" strike="noStrike" spc="-1" smtClean="0">
                <a:latin typeface="Times New Roman"/>
              </a:rPr>
              <a:t>20</a:t>
            </a:fld>
            <a:endParaRPr lang="nl-NL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519638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-25400" y="812800"/>
            <a:ext cx="7610475" cy="4008438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 noProof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spc="-1" dirty="0">
                <a:latin typeface="Arial"/>
              </a:rPr>
              <a:t>(design and use of an environment in a way that supports it’s intended function)  </a:t>
            </a:r>
          </a:p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1A9E738E-542F-498F-9A56-7472DCF078AC}" type="slidenum">
              <a:rPr lang="nl-NL" sz="1400" b="0" strike="noStrike" spc="-1" smtClean="0">
                <a:latin typeface="Times New Roman"/>
              </a:rPr>
              <a:t>21</a:t>
            </a:fld>
            <a:endParaRPr lang="nl-NL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330640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-25400" y="812800"/>
            <a:ext cx="7610475" cy="4008438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1A9E738E-542F-498F-9A56-7472DCF078AC}" type="slidenum">
              <a:rPr lang="nl-NL" sz="1400" b="0" strike="noStrike" spc="-1" smtClean="0">
                <a:latin typeface="Times New Roman"/>
              </a:rPr>
              <a:t>24</a:t>
            </a:fld>
            <a:endParaRPr lang="nl-NL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240059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-25400" y="812800"/>
            <a:ext cx="7610475" cy="4008438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noProof="0" dirty="0"/>
              <a:t>And to start with the obvious conclusions, my findings are that…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noProof="0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noProof="0" dirty="0"/>
              <a:t>Spatial quality: an important aspect of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noProof="0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noProof="0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noProof="0" dirty="0"/>
          </a:p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1A9E738E-542F-498F-9A56-7472DCF078AC}" type="slidenum">
              <a:rPr lang="nl-NL" sz="1400" b="0" strike="noStrike" spc="-1" smtClean="0">
                <a:latin typeface="Times New Roman"/>
              </a:rPr>
              <a:t>2</a:t>
            </a:fld>
            <a:endParaRPr lang="nl-NL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25801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-25400" y="812800"/>
            <a:ext cx="7610475" cy="4008438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further</a:t>
            </a:r>
            <a:r>
              <a:rPr lang="nl-NL" dirty="0"/>
              <a:t> </a:t>
            </a:r>
            <a:r>
              <a:rPr lang="nl-NL" dirty="0" err="1"/>
              <a:t>elaborate</a:t>
            </a:r>
            <a:r>
              <a:rPr lang="nl-NL" dirty="0"/>
              <a:t> on </a:t>
            </a:r>
            <a:r>
              <a:rPr lang="nl-NL" dirty="0" err="1"/>
              <a:t>this</a:t>
            </a:r>
            <a:r>
              <a:rPr lang="nl-NL" dirty="0"/>
              <a:t>, i want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structure</a:t>
            </a:r>
            <a:r>
              <a:rPr lang="nl-NL" dirty="0"/>
              <a:t> </a:t>
            </a:r>
            <a:r>
              <a:rPr lang="nl-NL" dirty="0" err="1"/>
              <a:t>this</a:t>
            </a:r>
            <a:r>
              <a:rPr lang="nl-NL" dirty="0"/>
              <a:t> </a:t>
            </a:r>
            <a:r>
              <a:rPr lang="nl-NL" dirty="0" err="1"/>
              <a:t>presentation</a:t>
            </a:r>
            <a:r>
              <a:rPr lang="nl-NL" dirty="0"/>
              <a:t> as </a:t>
            </a:r>
            <a:r>
              <a:rPr lang="nl-NL" dirty="0" err="1"/>
              <a:t>follows</a:t>
            </a:r>
            <a:r>
              <a:rPr lang="nl-NL" dirty="0"/>
              <a:t>… </a:t>
            </a:r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1A9E738E-542F-498F-9A56-7472DCF078AC}" type="slidenum">
              <a:rPr lang="nl-NL" sz="1400" b="0" strike="noStrike" spc="-1" smtClean="0">
                <a:latin typeface="Times New Roman"/>
              </a:rPr>
              <a:t>3</a:t>
            </a:fld>
            <a:endParaRPr lang="nl-NL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807634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-25400" y="812800"/>
            <a:ext cx="7610475" cy="4008438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Just to give you an impression of Nieuwegein a short introduction.</a:t>
            </a:r>
          </a:p>
          <a:p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Merger with the intention of largescale urbanization </a:t>
            </a:r>
          </a:p>
          <a:p>
            <a:pPr marL="171450" indent="-171450">
              <a:buFontTx/>
              <a:buChar char="-"/>
            </a:pPr>
            <a:r>
              <a:rPr lang="en-US" dirty="0"/>
              <a:t>Growth city 1970’s: which was supported by specific legislation and substantial resources in order to grow fast and meet the large demand for housing of the time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6B740A-C431-428E-B7A5-E4DBD0CD72FF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59134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-25400" y="812800"/>
            <a:ext cx="7610475" cy="4008438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Lek </a:t>
            </a:r>
            <a:r>
              <a:rPr lang="nl-NL" dirty="0" err="1"/>
              <a:t>and</a:t>
            </a:r>
            <a:r>
              <a:rPr lang="nl-NL" dirty="0"/>
              <a:t> ARK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Old </a:t>
            </a:r>
            <a:r>
              <a:rPr lang="nl-NL" dirty="0" err="1"/>
              <a:t>village</a:t>
            </a:r>
            <a:endParaRPr lang="nl-NL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New </a:t>
            </a:r>
            <a:r>
              <a:rPr lang="nl-NL" dirty="0" err="1"/>
              <a:t>residential</a:t>
            </a:r>
            <a:r>
              <a:rPr lang="nl-NL" dirty="0"/>
              <a:t> </a:t>
            </a:r>
            <a:r>
              <a:rPr lang="nl-NL" dirty="0" err="1"/>
              <a:t>areas</a:t>
            </a:r>
            <a:r>
              <a:rPr lang="nl-NL" dirty="0"/>
              <a:t> </a:t>
            </a:r>
            <a:r>
              <a:rPr lang="nl-NL" dirty="0" err="1"/>
              <a:t>being</a:t>
            </a:r>
            <a:r>
              <a:rPr lang="nl-NL" dirty="0"/>
              <a:t> </a:t>
            </a:r>
            <a:r>
              <a:rPr lang="nl-NL" dirty="0" err="1"/>
              <a:t>build</a:t>
            </a:r>
            <a:endParaRPr lang="nl-NL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Agricultural land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1A9E738E-542F-498F-9A56-7472DCF078AC}" type="slidenum">
              <a:rPr lang="nl-NL" sz="1400" b="0" strike="noStrike" spc="-1" smtClean="0">
                <a:latin typeface="Times New Roman"/>
              </a:rPr>
              <a:t>5</a:t>
            </a:fld>
            <a:endParaRPr lang="nl-NL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118349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-25400" y="812800"/>
            <a:ext cx="7610475" cy="4008438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Jutphaas 2 </a:t>
            </a:r>
            <a:r>
              <a:rPr lang="nl-NL" dirty="0" err="1"/>
              <a:t>years</a:t>
            </a:r>
            <a:r>
              <a:rPr lang="nl-NL" dirty="0"/>
              <a:t> </a:t>
            </a:r>
            <a:r>
              <a:rPr lang="nl-NL" dirty="0" err="1"/>
              <a:t>after</a:t>
            </a:r>
            <a:r>
              <a:rPr lang="nl-NL" dirty="0"/>
              <a:t> Nieuwegein was </a:t>
            </a:r>
            <a:r>
              <a:rPr lang="nl-NL" dirty="0" err="1"/>
              <a:t>designated</a:t>
            </a:r>
            <a:r>
              <a:rPr lang="nl-NL" dirty="0"/>
              <a:t> as a </a:t>
            </a:r>
            <a:r>
              <a:rPr lang="nl-NL" dirty="0" err="1"/>
              <a:t>growth</a:t>
            </a:r>
            <a:r>
              <a:rPr lang="nl-NL" dirty="0"/>
              <a:t> </a:t>
            </a:r>
            <a:r>
              <a:rPr lang="nl-NL" dirty="0" err="1"/>
              <a:t>city</a:t>
            </a:r>
            <a:endParaRPr lang="nl-NL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Old </a:t>
            </a:r>
            <a:r>
              <a:rPr lang="nl-NL" dirty="0" err="1"/>
              <a:t>village</a:t>
            </a:r>
            <a:r>
              <a:rPr lang="nl-NL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New </a:t>
            </a:r>
            <a:r>
              <a:rPr lang="nl-NL" dirty="0" err="1"/>
              <a:t>residential</a:t>
            </a:r>
            <a:r>
              <a:rPr lang="nl-NL" dirty="0"/>
              <a:t> </a:t>
            </a:r>
            <a:r>
              <a:rPr lang="nl-NL" dirty="0" err="1"/>
              <a:t>neighbourhoods</a:t>
            </a:r>
            <a:endParaRPr lang="nl-NL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Agricultural land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The new </a:t>
            </a:r>
            <a:r>
              <a:rPr lang="nl-NL" dirty="0" err="1"/>
              <a:t>city</a:t>
            </a:r>
            <a:r>
              <a:rPr lang="nl-NL" dirty="0"/>
              <a:t> centra, </a:t>
            </a:r>
            <a:r>
              <a:rPr lang="nl-NL" dirty="0" err="1"/>
              <a:t>which</a:t>
            </a:r>
            <a:r>
              <a:rPr lang="nl-NL" dirty="0"/>
              <a:t> we </a:t>
            </a:r>
            <a:r>
              <a:rPr lang="nl-NL" dirty="0" err="1"/>
              <a:t>now</a:t>
            </a:r>
            <a:r>
              <a:rPr lang="nl-NL" dirty="0"/>
              <a:t> call NGC</a:t>
            </a:r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1A9E738E-542F-498F-9A56-7472DCF078AC}" type="slidenum">
              <a:rPr lang="nl-NL" sz="1400" b="0" strike="noStrike" spc="-1" smtClean="0">
                <a:latin typeface="Times New Roman"/>
              </a:rPr>
              <a:t>6</a:t>
            </a:fld>
            <a:endParaRPr lang="nl-NL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216816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-25400" y="812800"/>
            <a:ext cx="7610475" cy="4008438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Samen piece of land in 1978</a:t>
            </a:r>
          </a:p>
          <a:p>
            <a:r>
              <a:rPr lang="nl-NL" dirty="0" err="1"/>
              <a:t>Preparations</a:t>
            </a:r>
            <a:r>
              <a:rPr lang="nl-NL" dirty="0"/>
              <a:t> </a:t>
            </a:r>
            <a:r>
              <a:rPr lang="nl-NL" dirty="0" err="1"/>
              <a:t>being</a:t>
            </a:r>
            <a:r>
              <a:rPr lang="nl-NL" dirty="0"/>
              <a:t> made </a:t>
            </a:r>
            <a:r>
              <a:rPr lang="nl-NL" dirty="0" err="1"/>
              <a:t>for</a:t>
            </a:r>
            <a:r>
              <a:rPr lang="nl-NL" dirty="0"/>
              <a:t> development</a:t>
            </a:r>
          </a:p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1A9E738E-542F-498F-9A56-7472DCF078AC}" type="slidenum">
              <a:rPr lang="nl-NL" sz="1400" b="0" strike="noStrike" spc="-1" smtClean="0">
                <a:latin typeface="Times New Roman"/>
              </a:rPr>
              <a:t>7</a:t>
            </a:fld>
            <a:endParaRPr lang="nl-NL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259506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-25400" y="812800"/>
            <a:ext cx="7610475" cy="4008438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noProof="0" dirty="0"/>
              <a:t>Fast forward to 2010. Here you see the city centre and its surroundings as it more or less still is.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noProof="0" dirty="0"/>
              <a:t>By this time the original plans for Nieuwegein were all realizes and the city had grown to 60.000 inhabitants.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noProof="0" dirty="0"/>
              <a:t>Ideas and concepts for urban development of the 70s had aged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AU" dirty="0"/>
          </a:p>
          <a:p>
            <a:pPr marL="0" indent="0">
              <a:buFont typeface="Arial" panose="020B0604020202020204" pitchFamily="34" charset="0"/>
              <a:buNone/>
            </a:pPr>
            <a:endParaRPr lang="nl-NL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nl-NL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nl-NL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1A9E738E-542F-498F-9A56-7472DCF078AC}" type="slidenum">
              <a:rPr lang="nl-NL" sz="1400" b="0" strike="noStrike" spc="-1" smtClean="0">
                <a:latin typeface="Times New Roman"/>
              </a:rPr>
              <a:t>8</a:t>
            </a:fld>
            <a:endParaRPr lang="nl-NL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805367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-25400" y="812800"/>
            <a:ext cx="7610475" cy="4008438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AU" noProof="0" dirty="0"/>
              <a:t>But the city struggles with various problems that are exemplary for this kind of designated growth cities from the seventies. 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AU" u="sng" noProof="0" dirty="0"/>
              <a:t>Housing shortage: </a:t>
            </a:r>
            <a:r>
              <a:rPr lang="en-AU" noProof="0" dirty="0"/>
              <a:t>these growth cities could not keep up with the regional growth of the past decades.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AU" u="sng" noProof="0" dirty="0"/>
              <a:t>Qualitative mismatch:</a:t>
            </a:r>
            <a:r>
              <a:rPr lang="en-AU" noProof="0" dirty="0"/>
              <a:t> Nieuwegein mainly consists of suburban neighbourhoods, build with young families in mind. As a result there is a lack of affordable smaller housing for the growing population of single and two persons households. </a:t>
            </a:r>
            <a:r>
              <a:rPr lang="en-AU" dirty="0"/>
              <a:t>Mainly the young and the elderly, who are looking for more attractive and lively neighbourhoods, proximity to urban facilities and better access to public transport. 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AU" u="sng" dirty="0"/>
              <a:t>Car oriented</a:t>
            </a:r>
            <a:r>
              <a:rPr lang="en-AU" dirty="0"/>
              <a:t>: 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AU" dirty="0"/>
              <a:t>4 and 8 lane roads, large underground parking facilities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AU" dirty="0"/>
              <a:t>Poor public transport facilities and little </a:t>
            </a:r>
            <a:r>
              <a:rPr lang="en-AU" dirty="0" err="1"/>
              <a:t>opties</a:t>
            </a:r>
            <a:r>
              <a:rPr lang="en-AU" dirty="0"/>
              <a:t> to reach te centre by bike or foot (forcing people to take the car) 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AU" dirty="0"/>
              <a:t>Ironically all of these facilities for the car lead to a lot of congestion further away from the city centre.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AU" dirty="0"/>
          </a:p>
          <a:p>
            <a:pPr marL="0" indent="0">
              <a:buFont typeface="Arial" panose="020B0604020202020204" pitchFamily="34" charset="0"/>
              <a:buNone/>
            </a:pPr>
            <a:endParaRPr lang="nl-NL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nl-NL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nl-NL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1A9E738E-542F-498F-9A56-7472DCF078AC}" type="slidenum">
              <a:rPr lang="nl-NL" sz="1400" b="0" strike="noStrike" spc="-1" smtClean="0">
                <a:latin typeface="Times New Roman"/>
              </a:rPr>
              <a:t>9</a:t>
            </a:fld>
            <a:endParaRPr lang="nl-NL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09683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963720" y="2101680"/>
            <a:ext cx="10921320" cy="1450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nl-NL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642240" y="1582920"/>
            <a:ext cx="11563560" cy="1871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nl-NL" sz="3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642240" y="3632400"/>
            <a:ext cx="11563560" cy="1871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nl-NL" sz="36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963720" y="2101680"/>
            <a:ext cx="10921320" cy="1450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nl-NL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642240" y="1582920"/>
            <a:ext cx="5643000" cy="1871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nl-NL" sz="3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 type="body"/>
          </p:nvPr>
        </p:nvSpPr>
        <p:spPr>
          <a:xfrm>
            <a:off x="6567840" y="1582920"/>
            <a:ext cx="5643000" cy="1871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nl-NL" sz="3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 type="body"/>
          </p:nvPr>
        </p:nvSpPr>
        <p:spPr>
          <a:xfrm>
            <a:off x="642240" y="3632400"/>
            <a:ext cx="5643000" cy="1871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nl-NL" sz="3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5"/>
          <p:cNvSpPr>
            <a:spLocks noGrp="1"/>
          </p:cNvSpPr>
          <p:nvPr>
            <p:ph type="body"/>
          </p:nvPr>
        </p:nvSpPr>
        <p:spPr>
          <a:xfrm>
            <a:off x="6567840" y="3632400"/>
            <a:ext cx="5643000" cy="1871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nl-NL" sz="36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963720" y="2101680"/>
            <a:ext cx="10921320" cy="1450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nl-NL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642240" y="1582920"/>
            <a:ext cx="3723120" cy="1871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nl-NL" sz="3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3"/>
          <p:cNvSpPr>
            <a:spLocks noGrp="1"/>
          </p:cNvSpPr>
          <p:nvPr>
            <p:ph type="body"/>
          </p:nvPr>
        </p:nvSpPr>
        <p:spPr>
          <a:xfrm>
            <a:off x="4551840" y="1582920"/>
            <a:ext cx="3723120" cy="1871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nl-NL" sz="3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" name="PlaceHolder 4"/>
          <p:cNvSpPr>
            <a:spLocks noGrp="1"/>
          </p:cNvSpPr>
          <p:nvPr>
            <p:ph type="body"/>
          </p:nvPr>
        </p:nvSpPr>
        <p:spPr>
          <a:xfrm>
            <a:off x="8461440" y="1582920"/>
            <a:ext cx="3723120" cy="1871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nl-NL" sz="3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" name="PlaceHolder 5"/>
          <p:cNvSpPr>
            <a:spLocks noGrp="1"/>
          </p:cNvSpPr>
          <p:nvPr>
            <p:ph type="body"/>
          </p:nvPr>
        </p:nvSpPr>
        <p:spPr>
          <a:xfrm>
            <a:off x="642240" y="3632400"/>
            <a:ext cx="3723120" cy="1871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nl-NL" sz="3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" name="PlaceHolder 6"/>
          <p:cNvSpPr>
            <a:spLocks noGrp="1"/>
          </p:cNvSpPr>
          <p:nvPr>
            <p:ph type="body"/>
          </p:nvPr>
        </p:nvSpPr>
        <p:spPr>
          <a:xfrm>
            <a:off x="4551840" y="3632400"/>
            <a:ext cx="3723120" cy="1871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nl-NL" sz="3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" name="PlaceHolder 7"/>
          <p:cNvSpPr>
            <a:spLocks noGrp="1"/>
          </p:cNvSpPr>
          <p:nvPr>
            <p:ph type="body"/>
          </p:nvPr>
        </p:nvSpPr>
        <p:spPr>
          <a:xfrm>
            <a:off x="8461440" y="3632400"/>
            <a:ext cx="3723120" cy="1871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nl-NL" sz="36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ep 6">
            <a:extLst>
              <a:ext uri="{FF2B5EF4-FFF2-40B4-BE49-F238E27FC236}">
                <a16:creationId xmlns:a16="http://schemas.microsoft.com/office/drawing/2014/main" id="{AAE3E315-1322-47EF-92A2-C7AC6C312855}"/>
              </a:ext>
            </a:extLst>
          </p:cNvPr>
          <p:cNvGrpSpPr/>
          <p:nvPr userDrawn="1"/>
        </p:nvGrpSpPr>
        <p:grpSpPr>
          <a:xfrm>
            <a:off x="-1" y="0"/>
            <a:ext cx="12849226" cy="6765925"/>
            <a:chOff x="-1" y="0"/>
            <a:chExt cx="12192001" cy="6858000"/>
          </a:xfrm>
        </p:grpSpPr>
        <p:grpSp>
          <p:nvGrpSpPr>
            <p:cNvPr id="8" name="Groep 7">
              <a:extLst>
                <a:ext uri="{FF2B5EF4-FFF2-40B4-BE49-F238E27FC236}">
                  <a16:creationId xmlns:a16="http://schemas.microsoft.com/office/drawing/2014/main" id="{C5A11700-3F52-44CE-A052-3A85786891B7}"/>
                </a:ext>
              </a:extLst>
            </p:cNvPr>
            <p:cNvGrpSpPr/>
            <p:nvPr/>
          </p:nvGrpSpPr>
          <p:grpSpPr>
            <a:xfrm>
              <a:off x="0" y="6386622"/>
              <a:ext cx="12192000" cy="471378"/>
              <a:chOff x="0" y="6386622"/>
              <a:chExt cx="12192000" cy="471378"/>
            </a:xfrm>
          </p:grpSpPr>
          <p:sp>
            <p:nvSpPr>
              <p:cNvPr id="18" name="Rechthoek 17">
                <a:extLst>
                  <a:ext uri="{FF2B5EF4-FFF2-40B4-BE49-F238E27FC236}">
                    <a16:creationId xmlns:a16="http://schemas.microsoft.com/office/drawing/2014/main" id="{0740B567-7B6F-48E2-B46A-F6219809079F}"/>
                  </a:ext>
                </a:extLst>
              </p:cNvPr>
              <p:cNvSpPr/>
              <p:nvPr/>
            </p:nvSpPr>
            <p:spPr>
              <a:xfrm>
                <a:off x="0" y="6386623"/>
                <a:ext cx="12192000" cy="471377"/>
              </a:xfrm>
              <a:prstGeom prst="rect">
                <a:avLst/>
              </a:prstGeom>
              <a:solidFill>
                <a:srgbClr val="FFCC00"/>
              </a:solidFill>
              <a:ln>
                <a:solidFill>
                  <a:srgbClr val="FF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776"/>
              </a:p>
            </p:txBody>
          </p:sp>
          <p:pic>
            <p:nvPicPr>
              <p:cNvPr id="19" name="Tijdelijke aanduiding voor inhoud 35">
                <a:extLst>
                  <a:ext uri="{FF2B5EF4-FFF2-40B4-BE49-F238E27FC236}">
                    <a16:creationId xmlns:a16="http://schemas.microsoft.com/office/drawing/2014/main" id="{8862D00E-FFAF-4A06-B885-E60E784DDC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4392" y="6445686"/>
                <a:ext cx="1377304" cy="353250"/>
              </a:xfrm>
              <a:prstGeom prst="rect">
                <a:avLst/>
              </a:prstGeom>
            </p:spPr>
          </p:pic>
          <p:sp>
            <p:nvSpPr>
              <p:cNvPr id="20" name="Rechthoekige driehoek 19">
                <a:extLst>
                  <a:ext uri="{FF2B5EF4-FFF2-40B4-BE49-F238E27FC236}">
                    <a16:creationId xmlns:a16="http://schemas.microsoft.com/office/drawing/2014/main" id="{9F0A3F8B-63BB-4884-86E0-1D9E48E114E5}"/>
                  </a:ext>
                </a:extLst>
              </p:cNvPr>
              <p:cNvSpPr/>
              <p:nvPr/>
            </p:nvSpPr>
            <p:spPr>
              <a:xfrm flipH="1" flipV="1">
                <a:off x="8479545" y="6386622"/>
                <a:ext cx="1826947" cy="471378"/>
              </a:xfrm>
              <a:prstGeom prst="rtTriangle">
                <a:avLst/>
              </a:prstGeom>
              <a:solidFill>
                <a:srgbClr val="F39796"/>
              </a:solidFill>
              <a:ln>
                <a:solidFill>
                  <a:srgbClr val="F3979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776"/>
              </a:p>
            </p:txBody>
          </p:sp>
          <p:sp>
            <p:nvSpPr>
              <p:cNvPr id="21" name="Rechthoekige driehoek 20">
                <a:extLst>
                  <a:ext uri="{FF2B5EF4-FFF2-40B4-BE49-F238E27FC236}">
                    <a16:creationId xmlns:a16="http://schemas.microsoft.com/office/drawing/2014/main" id="{42A36CBE-67C9-4E6F-A2FB-E7BBB410A5A2}"/>
                  </a:ext>
                </a:extLst>
              </p:cNvPr>
              <p:cNvSpPr/>
              <p:nvPr/>
            </p:nvSpPr>
            <p:spPr>
              <a:xfrm rot="10800000" flipH="1">
                <a:off x="10306493" y="6386622"/>
                <a:ext cx="1828800" cy="471378"/>
              </a:xfrm>
              <a:prstGeom prst="rtTriangle">
                <a:avLst/>
              </a:prstGeom>
              <a:solidFill>
                <a:srgbClr val="ED6971"/>
              </a:solidFill>
              <a:ln>
                <a:solidFill>
                  <a:srgbClr val="ED69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776"/>
              </a:p>
            </p:txBody>
          </p:sp>
          <p:sp>
            <p:nvSpPr>
              <p:cNvPr id="22" name="Rechthoekige driehoek 21">
                <a:extLst>
                  <a:ext uri="{FF2B5EF4-FFF2-40B4-BE49-F238E27FC236}">
                    <a16:creationId xmlns:a16="http://schemas.microsoft.com/office/drawing/2014/main" id="{E0CDC687-3AEA-4465-ABE4-1894E6907698}"/>
                  </a:ext>
                </a:extLst>
              </p:cNvPr>
              <p:cNvSpPr/>
              <p:nvPr/>
            </p:nvSpPr>
            <p:spPr>
              <a:xfrm flipH="1">
                <a:off x="10365053" y="6386622"/>
                <a:ext cx="1826947" cy="471378"/>
              </a:xfrm>
              <a:prstGeom prst="rtTriangle">
                <a:avLst/>
              </a:prstGeom>
              <a:solidFill>
                <a:srgbClr val="918485"/>
              </a:solidFill>
              <a:ln>
                <a:solidFill>
                  <a:srgbClr val="9184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776"/>
              </a:p>
            </p:txBody>
          </p:sp>
        </p:grpSp>
        <p:sp>
          <p:nvSpPr>
            <p:cNvPr id="12" name="Rechthoekige driehoek 11">
              <a:extLst>
                <a:ext uri="{FF2B5EF4-FFF2-40B4-BE49-F238E27FC236}">
                  <a16:creationId xmlns:a16="http://schemas.microsoft.com/office/drawing/2014/main" id="{0D15F4B6-8B9E-433E-82F7-371903F13603}"/>
                </a:ext>
              </a:extLst>
            </p:cNvPr>
            <p:cNvSpPr/>
            <p:nvPr userDrawn="1"/>
          </p:nvSpPr>
          <p:spPr>
            <a:xfrm rot="5400000">
              <a:off x="-562665" y="2254303"/>
              <a:ext cx="2096981" cy="971653"/>
            </a:xfrm>
            <a:prstGeom prst="rtTriangle">
              <a:avLst/>
            </a:prstGeom>
            <a:solidFill>
              <a:srgbClr val="ED6971"/>
            </a:solidFill>
            <a:ln>
              <a:solidFill>
                <a:srgbClr val="ED69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776"/>
            </a:p>
          </p:txBody>
        </p:sp>
        <p:grpSp>
          <p:nvGrpSpPr>
            <p:cNvPr id="13" name="Groep 12">
              <a:extLst>
                <a:ext uri="{FF2B5EF4-FFF2-40B4-BE49-F238E27FC236}">
                  <a16:creationId xmlns:a16="http://schemas.microsoft.com/office/drawing/2014/main" id="{F4B677B1-E0CC-423C-AD79-663AC1C068C7}"/>
                </a:ext>
              </a:extLst>
            </p:cNvPr>
            <p:cNvGrpSpPr/>
            <p:nvPr userDrawn="1"/>
          </p:nvGrpSpPr>
          <p:grpSpPr>
            <a:xfrm>
              <a:off x="0" y="0"/>
              <a:ext cx="1764099" cy="1554480"/>
              <a:chOff x="0" y="0"/>
              <a:chExt cx="1764099" cy="1554480"/>
            </a:xfrm>
          </p:grpSpPr>
          <p:sp>
            <p:nvSpPr>
              <p:cNvPr id="14" name="Rechthoek 13">
                <a:extLst>
                  <a:ext uri="{FF2B5EF4-FFF2-40B4-BE49-F238E27FC236}">
                    <a16:creationId xmlns:a16="http://schemas.microsoft.com/office/drawing/2014/main" id="{5676C62B-291E-4D9F-A951-B985DBBC14D5}"/>
                  </a:ext>
                </a:extLst>
              </p:cNvPr>
              <p:cNvSpPr/>
              <p:nvPr userDrawn="1"/>
            </p:nvSpPr>
            <p:spPr>
              <a:xfrm>
                <a:off x="0" y="0"/>
                <a:ext cx="1041991" cy="1554480"/>
              </a:xfrm>
              <a:prstGeom prst="rect">
                <a:avLst/>
              </a:prstGeom>
              <a:solidFill>
                <a:srgbClr val="FFCC00"/>
              </a:solidFill>
              <a:ln>
                <a:solidFill>
                  <a:srgbClr val="FF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776"/>
              </a:p>
            </p:txBody>
          </p:sp>
          <p:sp>
            <p:nvSpPr>
              <p:cNvPr id="15" name="Rechthoekige driehoek 14">
                <a:extLst>
                  <a:ext uri="{FF2B5EF4-FFF2-40B4-BE49-F238E27FC236}">
                    <a16:creationId xmlns:a16="http://schemas.microsoft.com/office/drawing/2014/main" id="{4845E073-33E4-4198-9F07-6665A6DBE950}"/>
                  </a:ext>
                </a:extLst>
              </p:cNvPr>
              <p:cNvSpPr/>
              <p:nvPr userDrawn="1"/>
            </p:nvSpPr>
            <p:spPr>
              <a:xfrm rot="5400000">
                <a:off x="627477" y="414519"/>
                <a:ext cx="1551136" cy="722108"/>
              </a:xfrm>
              <a:prstGeom prst="rtTriangle">
                <a:avLst/>
              </a:prstGeom>
              <a:solidFill>
                <a:srgbClr val="FFCC00"/>
              </a:solidFill>
              <a:ln>
                <a:solidFill>
                  <a:srgbClr val="FF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776"/>
              </a:p>
            </p:txBody>
          </p:sp>
        </p:grpSp>
      </p:grpSp>
      <p:sp>
        <p:nvSpPr>
          <p:cNvPr id="23" name="Tekstvak 22">
            <a:extLst>
              <a:ext uri="{FF2B5EF4-FFF2-40B4-BE49-F238E27FC236}">
                <a16:creationId xmlns:a16="http://schemas.microsoft.com/office/drawing/2014/main" id="{58009001-0B38-4C48-9F96-550E778214AD}"/>
              </a:ext>
            </a:extLst>
          </p:cNvPr>
          <p:cNvSpPr txBox="1"/>
          <p:nvPr userDrawn="1"/>
        </p:nvSpPr>
        <p:spPr>
          <a:xfrm>
            <a:off x="4745961" y="6405703"/>
            <a:ext cx="4205201" cy="303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381">
                <a:solidFill>
                  <a:srgbClr val="918485"/>
                </a:solidFill>
              </a:rPr>
              <a:t>www.city-nieuwegein.nl</a:t>
            </a:r>
          </a:p>
        </p:txBody>
      </p:sp>
    </p:spTree>
    <p:extLst>
      <p:ext uri="{BB962C8B-B14F-4D97-AF65-F5344CB8AC3E}">
        <p14:creationId xmlns:p14="http://schemas.microsoft.com/office/powerpoint/2010/main" val="13013540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963720" y="2101680"/>
            <a:ext cx="10921320" cy="1450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nl-NL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subTitle"/>
          </p:nvPr>
        </p:nvSpPr>
        <p:spPr>
          <a:xfrm>
            <a:off x="642240" y="1582920"/>
            <a:ext cx="11563560" cy="3923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nl-N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963720" y="2101680"/>
            <a:ext cx="10921320" cy="1450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nl-NL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642240" y="1582920"/>
            <a:ext cx="11563560" cy="3923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nl-NL" sz="36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963720" y="2101680"/>
            <a:ext cx="10921320" cy="1450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nl-NL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642240" y="1582920"/>
            <a:ext cx="5643000" cy="3923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nl-NL" sz="3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567840" y="1582920"/>
            <a:ext cx="5643000" cy="3923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nl-NL" sz="36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963720" y="2101680"/>
            <a:ext cx="10921320" cy="1450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nl-NL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subTitle"/>
          </p:nvPr>
        </p:nvSpPr>
        <p:spPr>
          <a:xfrm>
            <a:off x="963720" y="2101680"/>
            <a:ext cx="10921320" cy="6723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nl-N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963720" y="2101680"/>
            <a:ext cx="10921320" cy="1450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nl-NL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subTitle"/>
          </p:nvPr>
        </p:nvSpPr>
        <p:spPr>
          <a:xfrm>
            <a:off x="642240" y="1582920"/>
            <a:ext cx="11563560" cy="3923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nl-N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963720" y="2101680"/>
            <a:ext cx="10921320" cy="1450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nl-NL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642240" y="1582920"/>
            <a:ext cx="5643000" cy="1871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nl-NL" sz="3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6567840" y="1582920"/>
            <a:ext cx="5643000" cy="3923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nl-NL" sz="3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 type="body"/>
          </p:nvPr>
        </p:nvSpPr>
        <p:spPr>
          <a:xfrm>
            <a:off x="642240" y="3632400"/>
            <a:ext cx="5643000" cy="1871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nl-NL" sz="36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963720" y="2101680"/>
            <a:ext cx="10921320" cy="1450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nl-NL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642240" y="1582920"/>
            <a:ext cx="5643000" cy="3923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nl-NL" sz="3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 type="body"/>
          </p:nvPr>
        </p:nvSpPr>
        <p:spPr>
          <a:xfrm>
            <a:off x="6567840" y="1582920"/>
            <a:ext cx="5643000" cy="1871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nl-NL" sz="3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 type="body"/>
          </p:nvPr>
        </p:nvSpPr>
        <p:spPr>
          <a:xfrm>
            <a:off x="6567840" y="3632400"/>
            <a:ext cx="5643000" cy="1871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nl-NL" sz="36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963720" y="2101680"/>
            <a:ext cx="10921320" cy="1450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nl-NL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642240" y="1582920"/>
            <a:ext cx="5643000" cy="1871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nl-NL" sz="3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 type="body"/>
          </p:nvPr>
        </p:nvSpPr>
        <p:spPr>
          <a:xfrm>
            <a:off x="6567840" y="1582920"/>
            <a:ext cx="5643000" cy="1871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nl-NL" sz="3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4"/>
          <p:cNvSpPr>
            <a:spLocks noGrp="1"/>
          </p:cNvSpPr>
          <p:nvPr>
            <p:ph type="body"/>
          </p:nvPr>
        </p:nvSpPr>
        <p:spPr>
          <a:xfrm>
            <a:off x="642240" y="3632400"/>
            <a:ext cx="11563560" cy="1871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nl-NL" sz="36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963720" y="2101680"/>
            <a:ext cx="10921320" cy="1450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nl-NL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642240" y="1582920"/>
            <a:ext cx="11563560" cy="1871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nl-NL" sz="3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2" name="PlaceHolder 3"/>
          <p:cNvSpPr>
            <a:spLocks noGrp="1"/>
          </p:cNvSpPr>
          <p:nvPr>
            <p:ph type="body"/>
          </p:nvPr>
        </p:nvSpPr>
        <p:spPr>
          <a:xfrm>
            <a:off x="642240" y="3632400"/>
            <a:ext cx="11563560" cy="1871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nl-NL" sz="36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963720" y="2101680"/>
            <a:ext cx="10921320" cy="1450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nl-NL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642240" y="1582920"/>
            <a:ext cx="5643000" cy="1871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nl-NL" sz="3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5" name="PlaceHolder 3"/>
          <p:cNvSpPr>
            <a:spLocks noGrp="1"/>
          </p:cNvSpPr>
          <p:nvPr>
            <p:ph type="body"/>
          </p:nvPr>
        </p:nvSpPr>
        <p:spPr>
          <a:xfrm>
            <a:off x="6567840" y="1582920"/>
            <a:ext cx="5643000" cy="1871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nl-NL" sz="3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6" name="PlaceHolder 4"/>
          <p:cNvSpPr>
            <a:spLocks noGrp="1"/>
          </p:cNvSpPr>
          <p:nvPr>
            <p:ph type="body"/>
          </p:nvPr>
        </p:nvSpPr>
        <p:spPr>
          <a:xfrm>
            <a:off x="642240" y="3632400"/>
            <a:ext cx="5643000" cy="1871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nl-NL" sz="3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7" name="PlaceHolder 5"/>
          <p:cNvSpPr>
            <a:spLocks noGrp="1"/>
          </p:cNvSpPr>
          <p:nvPr>
            <p:ph type="body"/>
          </p:nvPr>
        </p:nvSpPr>
        <p:spPr>
          <a:xfrm>
            <a:off x="6567840" y="3632400"/>
            <a:ext cx="5643000" cy="1871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nl-NL" sz="36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963720" y="2101680"/>
            <a:ext cx="10921320" cy="1450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nl-NL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642240" y="1582920"/>
            <a:ext cx="3723120" cy="1871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nl-NL" sz="3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" name="PlaceHolder 3"/>
          <p:cNvSpPr>
            <a:spLocks noGrp="1"/>
          </p:cNvSpPr>
          <p:nvPr>
            <p:ph type="body"/>
          </p:nvPr>
        </p:nvSpPr>
        <p:spPr>
          <a:xfrm>
            <a:off x="4551840" y="1582920"/>
            <a:ext cx="3723120" cy="1871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nl-NL" sz="3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1" name="PlaceHolder 4"/>
          <p:cNvSpPr>
            <a:spLocks noGrp="1"/>
          </p:cNvSpPr>
          <p:nvPr>
            <p:ph type="body"/>
          </p:nvPr>
        </p:nvSpPr>
        <p:spPr>
          <a:xfrm>
            <a:off x="8461440" y="1582920"/>
            <a:ext cx="3723120" cy="1871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nl-NL" sz="3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" name="PlaceHolder 5"/>
          <p:cNvSpPr>
            <a:spLocks noGrp="1"/>
          </p:cNvSpPr>
          <p:nvPr>
            <p:ph type="body"/>
          </p:nvPr>
        </p:nvSpPr>
        <p:spPr>
          <a:xfrm>
            <a:off x="642240" y="3632400"/>
            <a:ext cx="3723120" cy="1871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nl-NL" sz="3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" name="PlaceHolder 6"/>
          <p:cNvSpPr>
            <a:spLocks noGrp="1"/>
          </p:cNvSpPr>
          <p:nvPr>
            <p:ph type="body"/>
          </p:nvPr>
        </p:nvSpPr>
        <p:spPr>
          <a:xfrm>
            <a:off x="4551840" y="3632400"/>
            <a:ext cx="3723120" cy="1871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nl-NL" sz="3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4" name="PlaceHolder 7"/>
          <p:cNvSpPr>
            <a:spLocks noGrp="1"/>
          </p:cNvSpPr>
          <p:nvPr>
            <p:ph type="body"/>
          </p:nvPr>
        </p:nvSpPr>
        <p:spPr>
          <a:xfrm>
            <a:off x="8461440" y="3632400"/>
            <a:ext cx="3723120" cy="1871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nl-NL" sz="36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ep 7">
            <a:extLst>
              <a:ext uri="{FF2B5EF4-FFF2-40B4-BE49-F238E27FC236}">
                <a16:creationId xmlns:a16="http://schemas.microsoft.com/office/drawing/2014/main" id="{AEE38B40-CCF4-4F34-B649-4AD6B49274D9}"/>
              </a:ext>
            </a:extLst>
          </p:cNvPr>
          <p:cNvGrpSpPr/>
          <p:nvPr userDrawn="1"/>
        </p:nvGrpSpPr>
        <p:grpSpPr>
          <a:xfrm>
            <a:off x="-1" y="0"/>
            <a:ext cx="12849226" cy="6765925"/>
            <a:chOff x="-1" y="0"/>
            <a:chExt cx="12192001" cy="6858000"/>
          </a:xfrm>
        </p:grpSpPr>
        <p:grpSp>
          <p:nvGrpSpPr>
            <p:cNvPr id="9" name="Groep 8">
              <a:extLst>
                <a:ext uri="{FF2B5EF4-FFF2-40B4-BE49-F238E27FC236}">
                  <a16:creationId xmlns:a16="http://schemas.microsoft.com/office/drawing/2014/main" id="{C3CCF275-D6D5-45BE-95E9-A7497F970F3A}"/>
                </a:ext>
              </a:extLst>
            </p:cNvPr>
            <p:cNvGrpSpPr/>
            <p:nvPr/>
          </p:nvGrpSpPr>
          <p:grpSpPr>
            <a:xfrm>
              <a:off x="0" y="6386622"/>
              <a:ext cx="12192000" cy="471378"/>
              <a:chOff x="0" y="6386622"/>
              <a:chExt cx="12192000" cy="471378"/>
            </a:xfrm>
          </p:grpSpPr>
          <p:sp>
            <p:nvSpPr>
              <p:cNvPr id="19" name="Rechthoek 18">
                <a:extLst>
                  <a:ext uri="{FF2B5EF4-FFF2-40B4-BE49-F238E27FC236}">
                    <a16:creationId xmlns:a16="http://schemas.microsoft.com/office/drawing/2014/main" id="{0AF752C1-74B1-4F90-A299-F9166814ACFD}"/>
                  </a:ext>
                </a:extLst>
              </p:cNvPr>
              <p:cNvSpPr/>
              <p:nvPr/>
            </p:nvSpPr>
            <p:spPr>
              <a:xfrm>
                <a:off x="0" y="6386623"/>
                <a:ext cx="12192000" cy="471377"/>
              </a:xfrm>
              <a:prstGeom prst="rect">
                <a:avLst/>
              </a:prstGeom>
              <a:solidFill>
                <a:srgbClr val="FFCC00"/>
              </a:solidFill>
              <a:ln>
                <a:solidFill>
                  <a:srgbClr val="FF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776"/>
              </a:p>
            </p:txBody>
          </p:sp>
          <p:pic>
            <p:nvPicPr>
              <p:cNvPr id="20" name="Tijdelijke aanduiding voor inhoud 35">
                <a:extLst>
                  <a:ext uri="{FF2B5EF4-FFF2-40B4-BE49-F238E27FC236}">
                    <a16:creationId xmlns:a16="http://schemas.microsoft.com/office/drawing/2014/main" id="{B14CA67A-91AE-408D-9112-3D490239EB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4392" y="6445686"/>
                <a:ext cx="1377304" cy="353250"/>
              </a:xfrm>
              <a:prstGeom prst="rect">
                <a:avLst/>
              </a:prstGeom>
            </p:spPr>
          </p:pic>
          <p:sp>
            <p:nvSpPr>
              <p:cNvPr id="21" name="Rechthoekige driehoek 20">
                <a:extLst>
                  <a:ext uri="{FF2B5EF4-FFF2-40B4-BE49-F238E27FC236}">
                    <a16:creationId xmlns:a16="http://schemas.microsoft.com/office/drawing/2014/main" id="{069A267E-2A49-431B-BB25-7DA140617059}"/>
                  </a:ext>
                </a:extLst>
              </p:cNvPr>
              <p:cNvSpPr/>
              <p:nvPr/>
            </p:nvSpPr>
            <p:spPr>
              <a:xfrm flipH="1" flipV="1">
                <a:off x="8479545" y="6386622"/>
                <a:ext cx="1826947" cy="471378"/>
              </a:xfrm>
              <a:prstGeom prst="rtTriangle">
                <a:avLst/>
              </a:prstGeom>
              <a:solidFill>
                <a:srgbClr val="F39796"/>
              </a:solidFill>
              <a:ln>
                <a:solidFill>
                  <a:srgbClr val="F3979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776"/>
              </a:p>
            </p:txBody>
          </p:sp>
          <p:sp>
            <p:nvSpPr>
              <p:cNvPr id="22" name="Rechthoekige driehoek 21">
                <a:extLst>
                  <a:ext uri="{FF2B5EF4-FFF2-40B4-BE49-F238E27FC236}">
                    <a16:creationId xmlns:a16="http://schemas.microsoft.com/office/drawing/2014/main" id="{01CB108B-6E3D-422E-B79F-EFA9388A2F67}"/>
                  </a:ext>
                </a:extLst>
              </p:cNvPr>
              <p:cNvSpPr/>
              <p:nvPr/>
            </p:nvSpPr>
            <p:spPr>
              <a:xfrm rot="10800000" flipH="1">
                <a:off x="10306493" y="6386622"/>
                <a:ext cx="1828800" cy="471378"/>
              </a:xfrm>
              <a:prstGeom prst="rtTriangle">
                <a:avLst/>
              </a:prstGeom>
              <a:solidFill>
                <a:srgbClr val="ED6971"/>
              </a:solidFill>
              <a:ln>
                <a:solidFill>
                  <a:srgbClr val="ED69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776"/>
              </a:p>
            </p:txBody>
          </p:sp>
          <p:sp>
            <p:nvSpPr>
              <p:cNvPr id="23" name="Rechthoekige driehoek 22">
                <a:extLst>
                  <a:ext uri="{FF2B5EF4-FFF2-40B4-BE49-F238E27FC236}">
                    <a16:creationId xmlns:a16="http://schemas.microsoft.com/office/drawing/2014/main" id="{4BF9B278-7FD9-4B18-8854-3E2CE887F73B}"/>
                  </a:ext>
                </a:extLst>
              </p:cNvPr>
              <p:cNvSpPr/>
              <p:nvPr/>
            </p:nvSpPr>
            <p:spPr>
              <a:xfrm flipH="1">
                <a:off x="10365053" y="6386622"/>
                <a:ext cx="1826947" cy="471378"/>
              </a:xfrm>
              <a:prstGeom prst="rtTriangle">
                <a:avLst/>
              </a:prstGeom>
              <a:solidFill>
                <a:srgbClr val="918485"/>
              </a:solidFill>
              <a:ln>
                <a:solidFill>
                  <a:srgbClr val="9184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776"/>
              </a:p>
            </p:txBody>
          </p:sp>
        </p:grp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A5B24732-96BA-4CCE-A07B-7EE681575956}"/>
                </a:ext>
              </a:extLst>
            </p:cNvPr>
            <p:cNvSpPr/>
            <p:nvPr/>
          </p:nvSpPr>
          <p:spPr>
            <a:xfrm>
              <a:off x="0" y="4289640"/>
              <a:ext cx="1240464" cy="20969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776"/>
            </a:p>
          </p:txBody>
        </p:sp>
        <p:sp>
          <p:nvSpPr>
            <p:cNvPr id="11" name="Rechthoekige driehoek 10">
              <a:extLst>
                <a:ext uri="{FF2B5EF4-FFF2-40B4-BE49-F238E27FC236}">
                  <a16:creationId xmlns:a16="http://schemas.microsoft.com/office/drawing/2014/main" id="{39B35A5E-8BCA-432E-B183-D96E3BF9E940}"/>
                </a:ext>
              </a:extLst>
            </p:cNvPr>
            <p:cNvSpPr/>
            <p:nvPr/>
          </p:nvSpPr>
          <p:spPr>
            <a:xfrm rot="16200000">
              <a:off x="-673985" y="2365624"/>
              <a:ext cx="2588435" cy="1240464"/>
            </a:xfrm>
            <a:prstGeom prst="rtTriangl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776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73F0702A-B04B-4213-9063-3D880C220E5F}"/>
                </a:ext>
              </a:extLst>
            </p:cNvPr>
            <p:cNvSpPr/>
            <p:nvPr/>
          </p:nvSpPr>
          <p:spPr>
            <a:xfrm>
              <a:off x="1240466" y="1691638"/>
              <a:ext cx="10951534" cy="469498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776"/>
            </a:p>
          </p:txBody>
        </p:sp>
        <p:sp>
          <p:nvSpPr>
            <p:cNvPr id="13" name="Rechthoekige driehoek 12">
              <a:extLst>
                <a:ext uri="{FF2B5EF4-FFF2-40B4-BE49-F238E27FC236}">
                  <a16:creationId xmlns:a16="http://schemas.microsoft.com/office/drawing/2014/main" id="{948A34A3-84CB-4EBA-AC72-9BF1C834E4DE}"/>
                </a:ext>
              </a:extLst>
            </p:cNvPr>
            <p:cNvSpPr/>
            <p:nvPr/>
          </p:nvSpPr>
          <p:spPr>
            <a:xfrm rot="5400000">
              <a:off x="-562665" y="2254303"/>
              <a:ext cx="2096981" cy="971653"/>
            </a:xfrm>
            <a:prstGeom prst="rtTriangle">
              <a:avLst/>
            </a:prstGeom>
            <a:solidFill>
              <a:srgbClr val="ED6971"/>
            </a:solidFill>
            <a:ln>
              <a:solidFill>
                <a:srgbClr val="ED69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776"/>
            </a:p>
          </p:txBody>
        </p:sp>
        <p:grpSp>
          <p:nvGrpSpPr>
            <p:cNvPr id="14" name="Groep 13">
              <a:extLst>
                <a:ext uri="{FF2B5EF4-FFF2-40B4-BE49-F238E27FC236}">
                  <a16:creationId xmlns:a16="http://schemas.microsoft.com/office/drawing/2014/main" id="{26EAAACA-2ACF-451F-8A7D-2EF37A753103}"/>
                </a:ext>
              </a:extLst>
            </p:cNvPr>
            <p:cNvGrpSpPr/>
            <p:nvPr/>
          </p:nvGrpSpPr>
          <p:grpSpPr>
            <a:xfrm>
              <a:off x="0" y="0"/>
              <a:ext cx="1764099" cy="1678731"/>
              <a:chOff x="0" y="0"/>
              <a:chExt cx="1764099" cy="1678731"/>
            </a:xfrm>
          </p:grpSpPr>
          <p:sp>
            <p:nvSpPr>
              <p:cNvPr id="15" name="Rechthoek 14">
                <a:extLst>
                  <a:ext uri="{FF2B5EF4-FFF2-40B4-BE49-F238E27FC236}">
                    <a16:creationId xmlns:a16="http://schemas.microsoft.com/office/drawing/2014/main" id="{5496FD96-4961-4643-A5B1-663E4F57CE6F}"/>
                  </a:ext>
                </a:extLst>
              </p:cNvPr>
              <p:cNvSpPr/>
              <p:nvPr/>
            </p:nvSpPr>
            <p:spPr>
              <a:xfrm>
                <a:off x="0" y="0"/>
                <a:ext cx="1041991" cy="1554480"/>
              </a:xfrm>
              <a:prstGeom prst="rect">
                <a:avLst/>
              </a:prstGeom>
              <a:solidFill>
                <a:srgbClr val="FFCC00"/>
              </a:solidFill>
              <a:ln>
                <a:solidFill>
                  <a:srgbClr val="FF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776"/>
              </a:p>
            </p:txBody>
          </p:sp>
          <p:sp>
            <p:nvSpPr>
              <p:cNvPr id="16" name="Rechthoekige driehoek 15">
                <a:extLst>
                  <a:ext uri="{FF2B5EF4-FFF2-40B4-BE49-F238E27FC236}">
                    <a16:creationId xmlns:a16="http://schemas.microsoft.com/office/drawing/2014/main" id="{09632067-978B-4F28-B98C-2D70D7AE4D40}"/>
                  </a:ext>
                </a:extLst>
              </p:cNvPr>
              <p:cNvSpPr/>
              <p:nvPr/>
            </p:nvSpPr>
            <p:spPr>
              <a:xfrm rot="5400000">
                <a:off x="627477" y="414519"/>
                <a:ext cx="1551136" cy="722108"/>
              </a:xfrm>
              <a:prstGeom prst="rtTriangle">
                <a:avLst/>
              </a:prstGeom>
              <a:solidFill>
                <a:srgbClr val="FFCC00"/>
              </a:solidFill>
              <a:ln>
                <a:solidFill>
                  <a:srgbClr val="FF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776"/>
              </a:p>
            </p:txBody>
          </p:sp>
          <p:sp>
            <p:nvSpPr>
              <p:cNvPr id="17" name="Rechthoek 16">
                <a:extLst>
                  <a:ext uri="{FF2B5EF4-FFF2-40B4-BE49-F238E27FC236}">
                    <a16:creationId xmlns:a16="http://schemas.microsoft.com/office/drawing/2014/main" id="{B81295C6-B598-48E5-A3B4-2C6C7575D4BE}"/>
                  </a:ext>
                </a:extLst>
              </p:cNvPr>
              <p:cNvSpPr/>
              <p:nvPr/>
            </p:nvSpPr>
            <p:spPr>
              <a:xfrm>
                <a:off x="1134377" y="1551139"/>
                <a:ext cx="268667" cy="12759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776"/>
              </a:p>
            </p:txBody>
          </p:sp>
          <p:sp>
            <p:nvSpPr>
              <p:cNvPr id="18" name="Rechthoek 17">
                <a:extLst>
                  <a:ext uri="{FF2B5EF4-FFF2-40B4-BE49-F238E27FC236}">
                    <a16:creationId xmlns:a16="http://schemas.microsoft.com/office/drawing/2014/main" id="{E813AD31-3522-4F5B-8328-FB9B2BD2C55A}"/>
                  </a:ext>
                </a:extLst>
              </p:cNvPr>
              <p:cNvSpPr/>
              <p:nvPr/>
            </p:nvSpPr>
            <p:spPr>
              <a:xfrm>
                <a:off x="930263" y="1567387"/>
                <a:ext cx="166530" cy="10275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776"/>
              </a:p>
            </p:txBody>
          </p:sp>
        </p:grp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EDBB10CD-4D79-4783-A596-EFFD0996F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6349" y="1723703"/>
            <a:ext cx="4144209" cy="1156191"/>
          </a:xfrm>
          <a:prstGeom prst="rect">
            <a:avLst/>
          </a:prstGeom>
        </p:spPr>
        <p:txBody>
          <a:bodyPr anchor="b"/>
          <a:lstStyle>
            <a:lvl1pPr>
              <a:defRPr sz="3157">
                <a:solidFill>
                  <a:srgbClr val="ED697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81983AAE-CCCA-4CE7-ABF0-D6CD6236F9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793863" y="1723703"/>
            <a:ext cx="6504920" cy="43725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57">
                <a:solidFill>
                  <a:srgbClr val="ED6971"/>
                </a:solidFill>
              </a:defRPr>
            </a:lvl1pPr>
            <a:lvl2pPr marL="451074" indent="0">
              <a:buNone/>
              <a:defRPr sz="2762"/>
            </a:lvl2pPr>
            <a:lvl3pPr marL="902147" indent="0">
              <a:buNone/>
              <a:defRPr sz="2368"/>
            </a:lvl3pPr>
            <a:lvl4pPr marL="1353221" indent="0">
              <a:buNone/>
              <a:defRPr sz="1973"/>
            </a:lvl4pPr>
            <a:lvl5pPr marL="1804294" indent="0">
              <a:buNone/>
              <a:defRPr sz="1973"/>
            </a:lvl5pPr>
            <a:lvl6pPr marL="2255368" indent="0">
              <a:buNone/>
              <a:defRPr sz="1973"/>
            </a:lvl6pPr>
            <a:lvl7pPr marL="2706441" indent="0">
              <a:buNone/>
              <a:defRPr sz="1973"/>
            </a:lvl7pPr>
            <a:lvl8pPr marL="3157515" indent="0">
              <a:buNone/>
              <a:defRPr sz="1973"/>
            </a:lvl8pPr>
            <a:lvl9pPr marL="3608588" indent="0">
              <a:buNone/>
              <a:defRPr sz="1973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381A6D8-CEC8-4ECE-BD4C-AF346B6346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66350" y="2938166"/>
            <a:ext cx="4144209" cy="31646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79">
                <a:solidFill>
                  <a:srgbClr val="918485"/>
                </a:solidFill>
              </a:defRPr>
            </a:lvl1pPr>
            <a:lvl2pPr marL="451074" indent="0">
              <a:buNone/>
              <a:defRPr sz="1381"/>
            </a:lvl2pPr>
            <a:lvl3pPr marL="902147" indent="0">
              <a:buNone/>
              <a:defRPr sz="1184"/>
            </a:lvl3pPr>
            <a:lvl4pPr marL="1353221" indent="0">
              <a:buNone/>
              <a:defRPr sz="987"/>
            </a:lvl4pPr>
            <a:lvl5pPr marL="1804294" indent="0">
              <a:buNone/>
              <a:defRPr sz="987"/>
            </a:lvl5pPr>
            <a:lvl6pPr marL="2255368" indent="0">
              <a:buNone/>
              <a:defRPr sz="987"/>
            </a:lvl6pPr>
            <a:lvl7pPr marL="2706441" indent="0">
              <a:buNone/>
              <a:defRPr sz="987"/>
            </a:lvl7pPr>
            <a:lvl8pPr marL="3157515" indent="0">
              <a:buNone/>
              <a:defRPr sz="987"/>
            </a:lvl8pPr>
            <a:lvl9pPr marL="3608588" indent="0">
              <a:buNone/>
              <a:defRPr sz="987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58009001-0B38-4C48-9F96-550E778214AD}"/>
              </a:ext>
            </a:extLst>
          </p:cNvPr>
          <p:cNvSpPr txBox="1"/>
          <p:nvPr userDrawn="1"/>
        </p:nvSpPr>
        <p:spPr>
          <a:xfrm>
            <a:off x="4745961" y="6405703"/>
            <a:ext cx="4205201" cy="303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381">
                <a:solidFill>
                  <a:srgbClr val="918485"/>
                </a:solidFill>
              </a:rPr>
              <a:t>www.city-nieuwegein.nl</a:t>
            </a:r>
          </a:p>
        </p:txBody>
      </p:sp>
    </p:spTree>
    <p:extLst>
      <p:ext uri="{BB962C8B-B14F-4D97-AF65-F5344CB8AC3E}">
        <p14:creationId xmlns:p14="http://schemas.microsoft.com/office/powerpoint/2010/main" val="31608787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ep 6">
            <a:extLst>
              <a:ext uri="{FF2B5EF4-FFF2-40B4-BE49-F238E27FC236}">
                <a16:creationId xmlns:a16="http://schemas.microsoft.com/office/drawing/2014/main" id="{AAE3E315-1322-47EF-92A2-C7AC6C312855}"/>
              </a:ext>
            </a:extLst>
          </p:cNvPr>
          <p:cNvGrpSpPr/>
          <p:nvPr userDrawn="1"/>
        </p:nvGrpSpPr>
        <p:grpSpPr>
          <a:xfrm>
            <a:off x="-1" y="0"/>
            <a:ext cx="12849226" cy="6765925"/>
            <a:chOff x="-1" y="0"/>
            <a:chExt cx="12192001" cy="6858000"/>
          </a:xfrm>
        </p:grpSpPr>
        <p:grpSp>
          <p:nvGrpSpPr>
            <p:cNvPr id="8" name="Groep 7">
              <a:extLst>
                <a:ext uri="{FF2B5EF4-FFF2-40B4-BE49-F238E27FC236}">
                  <a16:creationId xmlns:a16="http://schemas.microsoft.com/office/drawing/2014/main" id="{C5A11700-3F52-44CE-A052-3A85786891B7}"/>
                </a:ext>
              </a:extLst>
            </p:cNvPr>
            <p:cNvGrpSpPr/>
            <p:nvPr/>
          </p:nvGrpSpPr>
          <p:grpSpPr>
            <a:xfrm>
              <a:off x="0" y="6386622"/>
              <a:ext cx="12192000" cy="471378"/>
              <a:chOff x="0" y="6386622"/>
              <a:chExt cx="12192000" cy="471378"/>
            </a:xfrm>
          </p:grpSpPr>
          <p:sp>
            <p:nvSpPr>
              <p:cNvPr id="18" name="Rechthoek 17">
                <a:extLst>
                  <a:ext uri="{FF2B5EF4-FFF2-40B4-BE49-F238E27FC236}">
                    <a16:creationId xmlns:a16="http://schemas.microsoft.com/office/drawing/2014/main" id="{0740B567-7B6F-48E2-B46A-F6219809079F}"/>
                  </a:ext>
                </a:extLst>
              </p:cNvPr>
              <p:cNvSpPr/>
              <p:nvPr/>
            </p:nvSpPr>
            <p:spPr>
              <a:xfrm>
                <a:off x="0" y="6386623"/>
                <a:ext cx="12192000" cy="471377"/>
              </a:xfrm>
              <a:prstGeom prst="rect">
                <a:avLst/>
              </a:prstGeom>
              <a:solidFill>
                <a:srgbClr val="FFCC00"/>
              </a:solidFill>
              <a:ln>
                <a:solidFill>
                  <a:srgbClr val="FF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776"/>
              </a:p>
            </p:txBody>
          </p:sp>
          <p:pic>
            <p:nvPicPr>
              <p:cNvPr id="19" name="Tijdelijke aanduiding voor inhoud 35">
                <a:extLst>
                  <a:ext uri="{FF2B5EF4-FFF2-40B4-BE49-F238E27FC236}">
                    <a16:creationId xmlns:a16="http://schemas.microsoft.com/office/drawing/2014/main" id="{8862D00E-FFAF-4A06-B885-E60E784DDC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4392" y="6445686"/>
                <a:ext cx="1377304" cy="353250"/>
              </a:xfrm>
              <a:prstGeom prst="rect">
                <a:avLst/>
              </a:prstGeom>
            </p:spPr>
          </p:pic>
          <p:sp>
            <p:nvSpPr>
              <p:cNvPr id="20" name="Rechthoekige driehoek 19">
                <a:extLst>
                  <a:ext uri="{FF2B5EF4-FFF2-40B4-BE49-F238E27FC236}">
                    <a16:creationId xmlns:a16="http://schemas.microsoft.com/office/drawing/2014/main" id="{9F0A3F8B-63BB-4884-86E0-1D9E48E114E5}"/>
                  </a:ext>
                </a:extLst>
              </p:cNvPr>
              <p:cNvSpPr/>
              <p:nvPr/>
            </p:nvSpPr>
            <p:spPr>
              <a:xfrm flipH="1" flipV="1">
                <a:off x="8479545" y="6386622"/>
                <a:ext cx="1826947" cy="471378"/>
              </a:xfrm>
              <a:prstGeom prst="rtTriangle">
                <a:avLst/>
              </a:prstGeom>
              <a:solidFill>
                <a:srgbClr val="F39796"/>
              </a:solidFill>
              <a:ln>
                <a:solidFill>
                  <a:srgbClr val="F3979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776"/>
              </a:p>
            </p:txBody>
          </p:sp>
          <p:sp>
            <p:nvSpPr>
              <p:cNvPr id="21" name="Rechthoekige driehoek 20">
                <a:extLst>
                  <a:ext uri="{FF2B5EF4-FFF2-40B4-BE49-F238E27FC236}">
                    <a16:creationId xmlns:a16="http://schemas.microsoft.com/office/drawing/2014/main" id="{42A36CBE-67C9-4E6F-A2FB-E7BBB410A5A2}"/>
                  </a:ext>
                </a:extLst>
              </p:cNvPr>
              <p:cNvSpPr/>
              <p:nvPr/>
            </p:nvSpPr>
            <p:spPr>
              <a:xfrm rot="10800000" flipH="1">
                <a:off x="10306493" y="6386622"/>
                <a:ext cx="1828800" cy="471378"/>
              </a:xfrm>
              <a:prstGeom prst="rtTriangle">
                <a:avLst/>
              </a:prstGeom>
              <a:solidFill>
                <a:srgbClr val="ED6971"/>
              </a:solidFill>
              <a:ln>
                <a:solidFill>
                  <a:srgbClr val="ED69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776"/>
              </a:p>
            </p:txBody>
          </p:sp>
          <p:sp>
            <p:nvSpPr>
              <p:cNvPr id="22" name="Rechthoekige driehoek 21">
                <a:extLst>
                  <a:ext uri="{FF2B5EF4-FFF2-40B4-BE49-F238E27FC236}">
                    <a16:creationId xmlns:a16="http://schemas.microsoft.com/office/drawing/2014/main" id="{E0CDC687-3AEA-4465-ABE4-1894E6907698}"/>
                  </a:ext>
                </a:extLst>
              </p:cNvPr>
              <p:cNvSpPr/>
              <p:nvPr/>
            </p:nvSpPr>
            <p:spPr>
              <a:xfrm flipH="1">
                <a:off x="10365053" y="6386622"/>
                <a:ext cx="1826947" cy="471378"/>
              </a:xfrm>
              <a:prstGeom prst="rtTriangle">
                <a:avLst/>
              </a:prstGeom>
              <a:solidFill>
                <a:srgbClr val="918485"/>
              </a:solidFill>
              <a:ln>
                <a:solidFill>
                  <a:srgbClr val="9184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776"/>
              </a:p>
            </p:txBody>
          </p:sp>
        </p:grpSp>
        <p:sp>
          <p:nvSpPr>
            <p:cNvPr id="12" name="Rechthoekige driehoek 11">
              <a:extLst>
                <a:ext uri="{FF2B5EF4-FFF2-40B4-BE49-F238E27FC236}">
                  <a16:creationId xmlns:a16="http://schemas.microsoft.com/office/drawing/2014/main" id="{0D15F4B6-8B9E-433E-82F7-371903F13603}"/>
                </a:ext>
              </a:extLst>
            </p:cNvPr>
            <p:cNvSpPr/>
            <p:nvPr userDrawn="1"/>
          </p:nvSpPr>
          <p:spPr>
            <a:xfrm rot="5400000">
              <a:off x="-562665" y="2254303"/>
              <a:ext cx="2096981" cy="971653"/>
            </a:xfrm>
            <a:prstGeom prst="rtTriangle">
              <a:avLst/>
            </a:prstGeom>
            <a:solidFill>
              <a:srgbClr val="ED6971"/>
            </a:solidFill>
            <a:ln>
              <a:solidFill>
                <a:srgbClr val="ED69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776"/>
            </a:p>
          </p:txBody>
        </p:sp>
        <p:grpSp>
          <p:nvGrpSpPr>
            <p:cNvPr id="13" name="Groep 12">
              <a:extLst>
                <a:ext uri="{FF2B5EF4-FFF2-40B4-BE49-F238E27FC236}">
                  <a16:creationId xmlns:a16="http://schemas.microsoft.com/office/drawing/2014/main" id="{F4B677B1-E0CC-423C-AD79-663AC1C068C7}"/>
                </a:ext>
              </a:extLst>
            </p:cNvPr>
            <p:cNvGrpSpPr/>
            <p:nvPr userDrawn="1"/>
          </p:nvGrpSpPr>
          <p:grpSpPr>
            <a:xfrm>
              <a:off x="0" y="0"/>
              <a:ext cx="1764099" cy="1554480"/>
              <a:chOff x="0" y="0"/>
              <a:chExt cx="1764099" cy="1554480"/>
            </a:xfrm>
          </p:grpSpPr>
          <p:sp>
            <p:nvSpPr>
              <p:cNvPr id="14" name="Rechthoek 13">
                <a:extLst>
                  <a:ext uri="{FF2B5EF4-FFF2-40B4-BE49-F238E27FC236}">
                    <a16:creationId xmlns:a16="http://schemas.microsoft.com/office/drawing/2014/main" id="{5676C62B-291E-4D9F-A951-B985DBBC14D5}"/>
                  </a:ext>
                </a:extLst>
              </p:cNvPr>
              <p:cNvSpPr/>
              <p:nvPr userDrawn="1"/>
            </p:nvSpPr>
            <p:spPr>
              <a:xfrm>
                <a:off x="0" y="0"/>
                <a:ext cx="1041991" cy="1554480"/>
              </a:xfrm>
              <a:prstGeom prst="rect">
                <a:avLst/>
              </a:prstGeom>
              <a:solidFill>
                <a:srgbClr val="FFCC00"/>
              </a:solidFill>
              <a:ln>
                <a:solidFill>
                  <a:srgbClr val="FF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776"/>
              </a:p>
            </p:txBody>
          </p:sp>
          <p:sp>
            <p:nvSpPr>
              <p:cNvPr id="15" name="Rechthoekige driehoek 14">
                <a:extLst>
                  <a:ext uri="{FF2B5EF4-FFF2-40B4-BE49-F238E27FC236}">
                    <a16:creationId xmlns:a16="http://schemas.microsoft.com/office/drawing/2014/main" id="{4845E073-33E4-4198-9F07-6665A6DBE950}"/>
                  </a:ext>
                </a:extLst>
              </p:cNvPr>
              <p:cNvSpPr/>
              <p:nvPr userDrawn="1"/>
            </p:nvSpPr>
            <p:spPr>
              <a:xfrm rot="5400000">
                <a:off x="627477" y="414519"/>
                <a:ext cx="1551136" cy="722108"/>
              </a:xfrm>
              <a:prstGeom prst="rtTriangle">
                <a:avLst/>
              </a:prstGeom>
              <a:solidFill>
                <a:srgbClr val="FFCC00"/>
              </a:solidFill>
              <a:ln>
                <a:solidFill>
                  <a:srgbClr val="FF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776"/>
              </a:p>
            </p:txBody>
          </p:sp>
        </p:grpSp>
      </p:grpSp>
      <p:sp>
        <p:nvSpPr>
          <p:cNvPr id="23" name="Tekstvak 22">
            <a:extLst>
              <a:ext uri="{FF2B5EF4-FFF2-40B4-BE49-F238E27FC236}">
                <a16:creationId xmlns:a16="http://schemas.microsoft.com/office/drawing/2014/main" id="{58009001-0B38-4C48-9F96-550E778214AD}"/>
              </a:ext>
            </a:extLst>
          </p:cNvPr>
          <p:cNvSpPr txBox="1"/>
          <p:nvPr userDrawn="1"/>
        </p:nvSpPr>
        <p:spPr>
          <a:xfrm>
            <a:off x="4745961" y="6405703"/>
            <a:ext cx="4205201" cy="303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381">
                <a:solidFill>
                  <a:srgbClr val="918485"/>
                </a:solidFill>
              </a:rPr>
              <a:t>www.city-nieuwegein.nl</a:t>
            </a:r>
          </a:p>
        </p:txBody>
      </p:sp>
    </p:spTree>
    <p:extLst>
      <p:ext uri="{BB962C8B-B14F-4D97-AF65-F5344CB8AC3E}">
        <p14:creationId xmlns:p14="http://schemas.microsoft.com/office/powerpoint/2010/main" val="29172375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ep 7">
            <a:extLst>
              <a:ext uri="{FF2B5EF4-FFF2-40B4-BE49-F238E27FC236}">
                <a16:creationId xmlns:a16="http://schemas.microsoft.com/office/drawing/2014/main" id="{6D21D81C-E581-4306-A9C9-BBCBFAA2307E}"/>
              </a:ext>
            </a:extLst>
          </p:cNvPr>
          <p:cNvGrpSpPr/>
          <p:nvPr userDrawn="1"/>
        </p:nvGrpSpPr>
        <p:grpSpPr>
          <a:xfrm>
            <a:off x="-1" y="0"/>
            <a:ext cx="12849226" cy="6765925"/>
            <a:chOff x="-1" y="0"/>
            <a:chExt cx="12192001" cy="6858000"/>
          </a:xfrm>
        </p:grpSpPr>
        <p:grpSp>
          <p:nvGrpSpPr>
            <p:cNvPr id="9" name="Groep 8">
              <a:extLst>
                <a:ext uri="{FF2B5EF4-FFF2-40B4-BE49-F238E27FC236}">
                  <a16:creationId xmlns:a16="http://schemas.microsoft.com/office/drawing/2014/main" id="{2F364599-F27A-4B8D-A976-EDDE6B6194B4}"/>
                </a:ext>
              </a:extLst>
            </p:cNvPr>
            <p:cNvGrpSpPr/>
            <p:nvPr/>
          </p:nvGrpSpPr>
          <p:grpSpPr>
            <a:xfrm>
              <a:off x="0" y="6386622"/>
              <a:ext cx="12192000" cy="471378"/>
              <a:chOff x="0" y="6386622"/>
              <a:chExt cx="12192000" cy="471378"/>
            </a:xfrm>
          </p:grpSpPr>
          <p:sp>
            <p:nvSpPr>
              <p:cNvPr id="19" name="Rechthoek 18">
                <a:extLst>
                  <a:ext uri="{FF2B5EF4-FFF2-40B4-BE49-F238E27FC236}">
                    <a16:creationId xmlns:a16="http://schemas.microsoft.com/office/drawing/2014/main" id="{D95FC8A1-8901-405E-8647-90E5DB085328}"/>
                  </a:ext>
                </a:extLst>
              </p:cNvPr>
              <p:cNvSpPr/>
              <p:nvPr/>
            </p:nvSpPr>
            <p:spPr>
              <a:xfrm>
                <a:off x="0" y="6386623"/>
                <a:ext cx="12192000" cy="471377"/>
              </a:xfrm>
              <a:prstGeom prst="rect">
                <a:avLst/>
              </a:prstGeom>
              <a:solidFill>
                <a:srgbClr val="FFCC00"/>
              </a:solidFill>
              <a:ln>
                <a:solidFill>
                  <a:srgbClr val="FF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776"/>
              </a:p>
            </p:txBody>
          </p:sp>
          <p:pic>
            <p:nvPicPr>
              <p:cNvPr id="20" name="Tijdelijke aanduiding voor inhoud 35">
                <a:extLst>
                  <a:ext uri="{FF2B5EF4-FFF2-40B4-BE49-F238E27FC236}">
                    <a16:creationId xmlns:a16="http://schemas.microsoft.com/office/drawing/2014/main" id="{62640058-2AF2-47A3-97AC-FFF90B410B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4392" y="6445686"/>
                <a:ext cx="1377304" cy="353250"/>
              </a:xfrm>
              <a:prstGeom prst="rect">
                <a:avLst/>
              </a:prstGeom>
            </p:spPr>
          </p:pic>
          <p:sp>
            <p:nvSpPr>
              <p:cNvPr id="21" name="Rechthoekige driehoek 20">
                <a:extLst>
                  <a:ext uri="{FF2B5EF4-FFF2-40B4-BE49-F238E27FC236}">
                    <a16:creationId xmlns:a16="http://schemas.microsoft.com/office/drawing/2014/main" id="{19A7A0C6-8457-4A56-A724-949B4F11655E}"/>
                  </a:ext>
                </a:extLst>
              </p:cNvPr>
              <p:cNvSpPr/>
              <p:nvPr/>
            </p:nvSpPr>
            <p:spPr>
              <a:xfrm flipH="1" flipV="1">
                <a:off x="8479545" y="6386622"/>
                <a:ext cx="1826947" cy="471378"/>
              </a:xfrm>
              <a:prstGeom prst="rtTriangle">
                <a:avLst/>
              </a:prstGeom>
              <a:solidFill>
                <a:srgbClr val="F39796"/>
              </a:solidFill>
              <a:ln>
                <a:solidFill>
                  <a:srgbClr val="F3979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776"/>
              </a:p>
            </p:txBody>
          </p:sp>
          <p:sp>
            <p:nvSpPr>
              <p:cNvPr id="22" name="Rechthoekige driehoek 21">
                <a:extLst>
                  <a:ext uri="{FF2B5EF4-FFF2-40B4-BE49-F238E27FC236}">
                    <a16:creationId xmlns:a16="http://schemas.microsoft.com/office/drawing/2014/main" id="{E09E5B81-1685-4452-85E5-E27664F53B96}"/>
                  </a:ext>
                </a:extLst>
              </p:cNvPr>
              <p:cNvSpPr/>
              <p:nvPr/>
            </p:nvSpPr>
            <p:spPr>
              <a:xfrm rot="10800000" flipH="1">
                <a:off x="10306493" y="6386622"/>
                <a:ext cx="1828800" cy="471378"/>
              </a:xfrm>
              <a:prstGeom prst="rtTriangle">
                <a:avLst/>
              </a:prstGeom>
              <a:solidFill>
                <a:srgbClr val="ED6971"/>
              </a:solidFill>
              <a:ln>
                <a:solidFill>
                  <a:srgbClr val="ED69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776"/>
              </a:p>
            </p:txBody>
          </p:sp>
          <p:sp>
            <p:nvSpPr>
              <p:cNvPr id="23" name="Rechthoekige driehoek 22">
                <a:extLst>
                  <a:ext uri="{FF2B5EF4-FFF2-40B4-BE49-F238E27FC236}">
                    <a16:creationId xmlns:a16="http://schemas.microsoft.com/office/drawing/2014/main" id="{805E83C9-8299-4967-A765-91CD80A1C46A}"/>
                  </a:ext>
                </a:extLst>
              </p:cNvPr>
              <p:cNvSpPr/>
              <p:nvPr/>
            </p:nvSpPr>
            <p:spPr>
              <a:xfrm flipH="1">
                <a:off x="10365053" y="6386622"/>
                <a:ext cx="1826947" cy="471378"/>
              </a:xfrm>
              <a:prstGeom prst="rtTriangle">
                <a:avLst/>
              </a:prstGeom>
              <a:solidFill>
                <a:srgbClr val="918485"/>
              </a:solidFill>
              <a:ln>
                <a:solidFill>
                  <a:srgbClr val="9184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776"/>
              </a:p>
            </p:txBody>
          </p:sp>
        </p:grpSp>
        <p:sp>
          <p:nvSpPr>
            <p:cNvPr id="13" name="Rechthoekige driehoek 12">
              <a:extLst>
                <a:ext uri="{FF2B5EF4-FFF2-40B4-BE49-F238E27FC236}">
                  <a16:creationId xmlns:a16="http://schemas.microsoft.com/office/drawing/2014/main" id="{2140E4EA-A7B8-4299-8188-CED2B0448756}"/>
                </a:ext>
              </a:extLst>
            </p:cNvPr>
            <p:cNvSpPr/>
            <p:nvPr/>
          </p:nvSpPr>
          <p:spPr>
            <a:xfrm rot="5400000">
              <a:off x="-562665" y="2254303"/>
              <a:ext cx="2096981" cy="971653"/>
            </a:xfrm>
            <a:prstGeom prst="rtTriangle">
              <a:avLst/>
            </a:prstGeom>
            <a:solidFill>
              <a:srgbClr val="ED6971"/>
            </a:solidFill>
            <a:ln>
              <a:solidFill>
                <a:srgbClr val="ED69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776"/>
            </a:p>
          </p:txBody>
        </p:sp>
        <p:grpSp>
          <p:nvGrpSpPr>
            <p:cNvPr id="14" name="Groep 13">
              <a:extLst>
                <a:ext uri="{FF2B5EF4-FFF2-40B4-BE49-F238E27FC236}">
                  <a16:creationId xmlns:a16="http://schemas.microsoft.com/office/drawing/2014/main" id="{7EE92A3A-433A-4843-A6BD-82A82F7A1635}"/>
                </a:ext>
              </a:extLst>
            </p:cNvPr>
            <p:cNvGrpSpPr/>
            <p:nvPr/>
          </p:nvGrpSpPr>
          <p:grpSpPr>
            <a:xfrm>
              <a:off x="0" y="0"/>
              <a:ext cx="1764099" cy="1554480"/>
              <a:chOff x="0" y="0"/>
              <a:chExt cx="1764099" cy="1554480"/>
            </a:xfrm>
          </p:grpSpPr>
          <p:sp>
            <p:nvSpPr>
              <p:cNvPr id="15" name="Rechthoek 14">
                <a:extLst>
                  <a:ext uri="{FF2B5EF4-FFF2-40B4-BE49-F238E27FC236}">
                    <a16:creationId xmlns:a16="http://schemas.microsoft.com/office/drawing/2014/main" id="{ECA013FF-F910-4862-B21B-E590A04920DA}"/>
                  </a:ext>
                </a:extLst>
              </p:cNvPr>
              <p:cNvSpPr/>
              <p:nvPr/>
            </p:nvSpPr>
            <p:spPr>
              <a:xfrm>
                <a:off x="0" y="0"/>
                <a:ext cx="1041991" cy="1554480"/>
              </a:xfrm>
              <a:prstGeom prst="rect">
                <a:avLst/>
              </a:prstGeom>
              <a:solidFill>
                <a:srgbClr val="FFCC00"/>
              </a:solidFill>
              <a:ln>
                <a:solidFill>
                  <a:srgbClr val="FF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776"/>
              </a:p>
            </p:txBody>
          </p:sp>
          <p:sp>
            <p:nvSpPr>
              <p:cNvPr id="16" name="Rechthoekige driehoek 15">
                <a:extLst>
                  <a:ext uri="{FF2B5EF4-FFF2-40B4-BE49-F238E27FC236}">
                    <a16:creationId xmlns:a16="http://schemas.microsoft.com/office/drawing/2014/main" id="{BF144E12-28D8-4D50-A42D-09641F7E40A5}"/>
                  </a:ext>
                </a:extLst>
              </p:cNvPr>
              <p:cNvSpPr/>
              <p:nvPr/>
            </p:nvSpPr>
            <p:spPr>
              <a:xfrm rot="5400000">
                <a:off x="627477" y="414519"/>
                <a:ext cx="1551136" cy="722108"/>
              </a:xfrm>
              <a:prstGeom prst="rtTriangle">
                <a:avLst/>
              </a:prstGeom>
              <a:solidFill>
                <a:srgbClr val="FFCC00"/>
              </a:solidFill>
              <a:ln>
                <a:solidFill>
                  <a:srgbClr val="FF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776"/>
              </a:p>
            </p:txBody>
          </p:sp>
        </p:grpSp>
      </p:grpSp>
      <p:sp>
        <p:nvSpPr>
          <p:cNvPr id="24" name="Tekstvak 23">
            <a:extLst>
              <a:ext uri="{FF2B5EF4-FFF2-40B4-BE49-F238E27FC236}">
                <a16:creationId xmlns:a16="http://schemas.microsoft.com/office/drawing/2014/main" id="{58009001-0B38-4C48-9F96-550E778214AD}"/>
              </a:ext>
            </a:extLst>
          </p:cNvPr>
          <p:cNvSpPr txBox="1"/>
          <p:nvPr userDrawn="1"/>
        </p:nvSpPr>
        <p:spPr>
          <a:xfrm>
            <a:off x="4745961" y="6405703"/>
            <a:ext cx="4205201" cy="303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381">
                <a:solidFill>
                  <a:srgbClr val="918485"/>
                </a:solidFill>
              </a:rPr>
              <a:t>www.city-nieuwegein.nl</a:t>
            </a:r>
          </a:p>
        </p:txBody>
      </p:sp>
    </p:spTree>
    <p:extLst>
      <p:ext uri="{BB962C8B-B14F-4D97-AF65-F5344CB8AC3E}">
        <p14:creationId xmlns:p14="http://schemas.microsoft.com/office/powerpoint/2010/main" val="2662430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963720" y="2101680"/>
            <a:ext cx="10921320" cy="1450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nl-NL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642240" y="1582920"/>
            <a:ext cx="11563560" cy="3923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nl-NL" sz="36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963720" y="2101680"/>
            <a:ext cx="10921320" cy="1450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nl-NL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42240" y="1582920"/>
            <a:ext cx="5643000" cy="3923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nl-NL" sz="3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567840" y="1582920"/>
            <a:ext cx="5643000" cy="3923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nl-NL" sz="36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963720" y="2101680"/>
            <a:ext cx="10921320" cy="1450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nl-NL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subTitle"/>
          </p:nvPr>
        </p:nvSpPr>
        <p:spPr>
          <a:xfrm>
            <a:off x="963720" y="2101680"/>
            <a:ext cx="10921320" cy="6723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nl-N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963720" y="2101680"/>
            <a:ext cx="10921320" cy="1450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nl-NL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642240" y="1582920"/>
            <a:ext cx="5643000" cy="1871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nl-NL" sz="3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6567840" y="1582920"/>
            <a:ext cx="5643000" cy="3923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nl-NL" sz="3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642240" y="3632400"/>
            <a:ext cx="5643000" cy="1871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nl-NL" sz="36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963720" y="2101680"/>
            <a:ext cx="10921320" cy="1450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nl-NL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642240" y="1582920"/>
            <a:ext cx="5643000" cy="3923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nl-NL" sz="3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6567840" y="1582920"/>
            <a:ext cx="5643000" cy="1871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nl-NL" sz="3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 type="body"/>
          </p:nvPr>
        </p:nvSpPr>
        <p:spPr>
          <a:xfrm>
            <a:off x="6567840" y="3632400"/>
            <a:ext cx="5643000" cy="1871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nl-NL" sz="36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963720" y="2101680"/>
            <a:ext cx="10921320" cy="1450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nl-NL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642240" y="1582920"/>
            <a:ext cx="5643000" cy="1871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nl-NL" sz="3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6567840" y="1582920"/>
            <a:ext cx="5643000" cy="1871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nl-NL" sz="3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 type="body"/>
          </p:nvPr>
        </p:nvSpPr>
        <p:spPr>
          <a:xfrm>
            <a:off x="642240" y="3632400"/>
            <a:ext cx="11563560" cy="1871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nl-NL" sz="36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5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datum 3"/>
          <p:cNvSpPr/>
          <p:nvPr/>
        </p:nvSpPr>
        <p:spPr>
          <a:xfrm>
            <a:off x="642600" y="6271200"/>
            <a:ext cx="2997720" cy="360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fld id="{EA55DA14-97CA-42E5-9F85-F5D02B882772}" type="datetime">
              <a:rPr lang="nl-NL" sz="2100" b="0" strike="noStrike" spc="-1">
                <a:solidFill>
                  <a:srgbClr val="000000"/>
                </a:solidFill>
                <a:latin typeface="Calibri"/>
              </a:rPr>
              <a:t>31-3-2022</a:t>
            </a:fld>
            <a:endParaRPr lang="nl-NL" sz="2100" b="0" strike="noStrike" spc="-1">
              <a:latin typeface="Arial"/>
            </a:endParaRPr>
          </a:p>
        </p:txBody>
      </p:sp>
      <p:sp>
        <p:nvSpPr>
          <p:cNvPr id="12" name="Tijdelijke aanduiding voor dianummer 5"/>
          <p:cNvSpPr/>
          <p:nvPr/>
        </p:nvSpPr>
        <p:spPr>
          <a:xfrm>
            <a:off x="9208440" y="6271200"/>
            <a:ext cx="2997720" cy="360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fld id="{7CDAAEAE-E52E-42E9-82AB-D8F2746B8D40}" type="slidenum">
              <a:rPr lang="nl-NL" sz="2100" b="0" strike="noStrike" spc="-1">
                <a:solidFill>
                  <a:srgbClr val="000000"/>
                </a:solidFill>
                <a:latin typeface="Calibri"/>
              </a:rPr>
              <a:t>‹nr.›</a:t>
            </a:fld>
            <a:endParaRPr lang="nl-NL" sz="2100" b="0" strike="noStrike" spc="-1">
              <a:latin typeface="Arial"/>
            </a:endParaRPr>
          </a:p>
        </p:txBody>
      </p:sp>
      <p:sp>
        <p:nvSpPr>
          <p:cNvPr id="2" name="Rechthoek 9"/>
          <p:cNvSpPr/>
          <p:nvPr/>
        </p:nvSpPr>
        <p:spPr>
          <a:xfrm>
            <a:off x="0" y="6263280"/>
            <a:ext cx="12848760" cy="502200"/>
          </a:xfrm>
          <a:prstGeom prst="rect">
            <a:avLst/>
          </a:prstGeom>
          <a:solidFill>
            <a:srgbClr val="FFCD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" name="Afbeelding 10"/>
          <p:cNvPicPr/>
          <p:nvPr/>
        </p:nvPicPr>
        <p:blipFill>
          <a:blip r:embed="rId15"/>
          <a:stretch/>
        </p:blipFill>
        <p:spPr>
          <a:xfrm>
            <a:off x="488520" y="6335280"/>
            <a:ext cx="743400" cy="395640"/>
          </a:xfrm>
          <a:prstGeom prst="rect">
            <a:avLst/>
          </a:prstGeom>
          <a:ln w="0">
            <a:noFill/>
          </a:ln>
        </p:spPr>
      </p:pic>
      <p:sp>
        <p:nvSpPr>
          <p:cNvPr id="4" name="Tekstvak 11"/>
          <p:cNvSpPr/>
          <p:nvPr/>
        </p:nvSpPr>
        <p:spPr>
          <a:xfrm>
            <a:off x="1232280" y="6407280"/>
            <a:ext cx="1591560" cy="333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nl-NL" sz="1600" b="1" strike="noStrike" spc="-1">
                <a:solidFill>
                  <a:srgbClr val="FFFFFF"/>
                </a:solidFill>
                <a:latin typeface="Arial"/>
              </a:rPr>
              <a:t>Nieuwegein</a:t>
            </a:r>
            <a:endParaRPr lang="nl-NL" sz="1600" b="0" strike="noStrike" spc="-1">
              <a:latin typeface="Arial"/>
            </a:endParaRPr>
          </a:p>
        </p:txBody>
      </p:sp>
      <p:sp>
        <p:nvSpPr>
          <p:cNvPr id="5" name="Tekstvak 12"/>
          <p:cNvSpPr/>
          <p:nvPr/>
        </p:nvSpPr>
        <p:spPr>
          <a:xfrm>
            <a:off x="10024920" y="6356880"/>
            <a:ext cx="2664000" cy="333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nl-NL" sz="1600" b="1" strike="noStrike" spc="-1">
                <a:solidFill>
                  <a:srgbClr val="FFFFFF"/>
                </a:solidFill>
                <a:latin typeface="Arial"/>
              </a:rPr>
              <a:t>www.city-nieuwegein.nl</a:t>
            </a:r>
            <a:endParaRPr lang="nl-NL" sz="1600" b="0" strike="noStrike" spc="-1">
              <a:latin typeface="Arial"/>
            </a:endParaRPr>
          </a:p>
        </p:txBody>
      </p:sp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963720" y="2101680"/>
            <a:ext cx="10921320" cy="1450080"/>
          </a:xfrm>
          <a:prstGeom prst="rect">
            <a:avLst/>
          </a:prstGeom>
        </p:spPr>
        <p:txBody>
          <a:bodyPr lIns="108360" tIns="54000" rIns="108360" bIns="54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nl-NL" sz="5300" b="0" strike="noStrike" spc="-1">
                <a:solidFill>
                  <a:srgbClr val="F27174"/>
                </a:solidFill>
                <a:latin typeface="Arial Black"/>
              </a:rPr>
              <a:t>Klik om de stijl te bewerken</a:t>
            </a:r>
            <a:endParaRPr lang="nl-NL" sz="53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dt"/>
          </p:nvPr>
        </p:nvSpPr>
        <p:spPr>
          <a:xfrm>
            <a:off x="642600" y="6271200"/>
            <a:ext cx="2997720" cy="360000"/>
          </a:xfrm>
          <a:prstGeom prst="rect">
            <a:avLst/>
          </a:prstGeom>
        </p:spPr>
        <p:txBody>
          <a:bodyPr lIns="108360" tIns="54000" rIns="108360" bIns="54000" anchor="ctr">
            <a:noAutofit/>
          </a:bodyPr>
          <a:lstStyle/>
          <a:p>
            <a:pPr>
              <a:lnSpc>
                <a:spcPct val="100000"/>
              </a:lnSpc>
            </a:pPr>
            <a:fld id="{A6F8B6D3-047F-48EC-ABEB-70E4CBD1B251}" type="datetime">
              <a:rPr lang="nl-NL" sz="1400" b="0" strike="noStrike" spc="-1">
                <a:solidFill>
                  <a:srgbClr val="8B8B8B"/>
                </a:solidFill>
                <a:latin typeface="Calibri"/>
              </a:rPr>
              <a:t>31-3-2022</a:t>
            </a:fld>
            <a:endParaRPr lang="nl-NL" sz="1400" b="0" strike="noStrike" spc="-1">
              <a:latin typeface="Times New Roman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ftr"/>
          </p:nvPr>
        </p:nvSpPr>
        <p:spPr>
          <a:xfrm>
            <a:off x="4390200" y="6271200"/>
            <a:ext cx="4068720" cy="360000"/>
          </a:xfrm>
          <a:prstGeom prst="rect">
            <a:avLst/>
          </a:prstGeom>
        </p:spPr>
        <p:txBody>
          <a:bodyPr lIns="108360" tIns="54000" rIns="108360" bIns="54000" anchor="ctr">
            <a:noAutofit/>
          </a:bodyPr>
          <a:lstStyle/>
          <a:p>
            <a:endParaRPr lang="nl-NL" sz="2400" b="0" strike="noStrike" spc="-1">
              <a:latin typeface="Times New Roman"/>
            </a:endParaRPr>
          </a:p>
        </p:txBody>
      </p:sp>
      <p:sp>
        <p:nvSpPr>
          <p:cNvPr id="9" name="PlaceHolder 4"/>
          <p:cNvSpPr>
            <a:spLocks noGrp="1"/>
          </p:cNvSpPr>
          <p:nvPr>
            <p:ph type="sldNum"/>
          </p:nvPr>
        </p:nvSpPr>
        <p:spPr>
          <a:xfrm>
            <a:off x="9208440" y="6271200"/>
            <a:ext cx="2997720" cy="360000"/>
          </a:xfrm>
          <a:prstGeom prst="rect">
            <a:avLst/>
          </a:prstGeom>
        </p:spPr>
        <p:txBody>
          <a:bodyPr lIns="108360" tIns="54000" rIns="108360" bIns="54000" anchor="ctr">
            <a:noAutofit/>
          </a:bodyPr>
          <a:lstStyle/>
          <a:p>
            <a:pPr algn="r">
              <a:lnSpc>
                <a:spcPct val="100000"/>
              </a:lnSpc>
            </a:pPr>
            <a:fld id="{BEF5A9C8-BE89-49B4-AD46-2F929211F613}" type="slidenum">
              <a:rPr lang="nl-NL" sz="1400" b="0" strike="noStrike" spc="-1">
                <a:solidFill>
                  <a:srgbClr val="8B8B8B"/>
                </a:solidFill>
                <a:latin typeface="Calibri"/>
              </a:rPr>
              <a:t>‹nr.›</a:t>
            </a:fld>
            <a:endParaRPr lang="nl-NL" sz="1400" b="0" strike="noStrike" spc="-1">
              <a:latin typeface="Times New Roman"/>
            </a:endParaRPr>
          </a:p>
        </p:txBody>
      </p:sp>
      <p:sp>
        <p:nvSpPr>
          <p:cNvPr id="10" name="PlaceHolder 5"/>
          <p:cNvSpPr>
            <a:spLocks noGrp="1"/>
          </p:cNvSpPr>
          <p:nvPr>
            <p:ph type="body"/>
          </p:nvPr>
        </p:nvSpPr>
        <p:spPr>
          <a:xfrm>
            <a:off x="642240" y="1582920"/>
            <a:ext cx="11563560" cy="3923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l-NL" sz="36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nl-NL" sz="27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l-NL" sz="23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nl-NL" sz="23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l-NL" sz="20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l-NL" sz="20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l-NL" sz="20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jdelijke aanduiding voor datum 3"/>
          <p:cNvSpPr/>
          <p:nvPr/>
        </p:nvSpPr>
        <p:spPr>
          <a:xfrm>
            <a:off x="642600" y="6271200"/>
            <a:ext cx="2997720" cy="360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fld id="{5BCC483D-92FE-4DC8-B470-9383E0D02BEE}" type="datetime">
              <a:rPr lang="nl-NL" sz="2100" b="0" strike="noStrike" spc="-1">
                <a:solidFill>
                  <a:srgbClr val="000000"/>
                </a:solidFill>
                <a:latin typeface="Calibri"/>
              </a:rPr>
              <a:t>31-3-2022</a:t>
            </a:fld>
            <a:endParaRPr lang="nl-NL" sz="2100" b="0" strike="noStrike" spc="-1">
              <a:latin typeface="Arial"/>
            </a:endParaRPr>
          </a:p>
        </p:txBody>
      </p:sp>
      <p:sp>
        <p:nvSpPr>
          <p:cNvPr id="48" name="Tijdelijke aanduiding voor dianummer 5"/>
          <p:cNvSpPr/>
          <p:nvPr/>
        </p:nvSpPr>
        <p:spPr>
          <a:xfrm>
            <a:off x="9208440" y="6271200"/>
            <a:ext cx="2997720" cy="360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fld id="{46DC13E7-D4EE-4125-9023-CFA266C141F7}" type="slidenum">
              <a:rPr lang="nl-NL" sz="2100" b="0" strike="noStrike" spc="-1">
                <a:solidFill>
                  <a:srgbClr val="000000"/>
                </a:solidFill>
                <a:latin typeface="Calibri"/>
              </a:rPr>
              <a:t>‹nr.›</a:t>
            </a:fld>
            <a:endParaRPr lang="nl-NL" sz="2100" b="0" strike="noStrike" spc="-1">
              <a:latin typeface="Arial"/>
            </a:endParaRPr>
          </a:p>
        </p:txBody>
      </p:sp>
      <p:sp>
        <p:nvSpPr>
          <p:cNvPr id="49" name="Rechthoek 9"/>
          <p:cNvSpPr/>
          <p:nvPr/>
        </p:nvSpPr>
        <p:spPr>
          <a:xfrm>
            <a:off x="0" y="6263280"/>
            <a:ext cx="12848760" cy="502200"/>
          </a:xfrm>
          <a:prstGeom prst="rect">
            <a:avLst/>
          </a:prstGeom>
          <a:solidFill>
            <a:srgbClr val="FFCD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50" name="Afbeelding 10"/>
          <p:cNvPicPr/>
          <p:nvPr/>
        </p:nvPicPr>
        <p:blipFill>
          <a:blip r:embed="rId17"/>
          <a:stretch/>
        </p:blipFill>
        <p:spPr>
          <a:xfrm>
            <a:off x="488520" y="6335280"/>
            <a:ext cx="743400" cy="395640"/>
          </a:xfrm>
          <a:prstGeom prst="rect">
            <a:avLst/>
          </a:prstGeom>
          <a:ln w="0">
            <a:noFill/>
          </a:ln>
        </p:spPr>
      </p:pic>
      <p:sp>
        <p:nvSpPr>
          <p:cNvPr id="51" name="Tekstvak 11"/>
          <p:cNvSpPr/>
          <p:nvPr/>
        </p:nvSpPr>
        <p:spPr>
          <a:xfrm>
            <a:off x="1232280" y="6407280"/>
            <a:ext cx="1591560" cy="333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nl-NL" sz="1600" b="1" strike="noStrike" spc="-1">
                <a:solidFill>
                  <a:srgbClr val="FFFFFF"/>
                </a:solidFill>
                <a:latin typeface="Arial"/>
              </a:rPr>
              <a:t>Nieuwegein</a:t>
            </a:r>
            <a:endParaRPr lang="nl-NL" sz="1600" b="0" strike="noStrike" spc="-1">
              <a:latin typeface="Arial"/>
            </a:endParaRPr>
          </a:p>
        </p:txBody>
      </p:sp>
      <p:sp>
        <p:nvSpPr>
          <p:cNvPr id="52" name="Tekstvak 12"/>
          <p:cNvSpPr/>
          <p:nvPr/>
        </p:nvSpPr>
        <p:spPr>
          <a:xfrm>
            <a:off x="10024920" y="6356880"/>
            <a:ext cx="2664000" cy="333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nl-NL" sz="1600" b="1" strike="noStrike" spc="-1">
                <a:solidFill>
                  <a:srgbClr val="FFFFFF"/>
                </a:solidFill>
                <a:latin typeface="Arial"/>
              </a:rPr>
              <a:t>www.city-nieuwegein.nl</a:t>
            </a:r>
            <a:endParaRPr lang="nl-NL" sz="1600" b="0" strike="noStrike" spc="-1">
              <a:latin typeface="Arial"/>
            </a:endParaRPr>
          </a:p>
        </p:txBody>
      </p:sp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42600" y="271080"/>
            <a:ext cx="11542320" cy="1127160"/>
          </a:xfrm>
          <a:prstGeom prst="rect">
            <a:avLst/>
          </a:prstGeom>
        </p:spPr>
        <p:txBody>
          <a:bodyPr lIns="108360" tIns="54000" rIns="108360" bIns="54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nl-NL" sz="5300" b="0" strike="noStrike" spc="-1">
                <a:solidFill>
                  <a:srgbClr val="F27174"/>
                </a:solidFill>
                <a:latin typeface="Arial Black"/>
              </a:rPr>
              <a:t>Klik om de stijl te bewerken</a:t>
            </a:r>
            <a:endParaRPr lang="nl-NL" sz="53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642600" y="1578600"/>
            <a:ext cx="11563920" cy="4464720"/>
          </a:xfrm>
          <a:prstGeom prst="rect">
            <a:avLst/>
          </a:prstGeom>
        </p:spPr>
        <p:txBody>
          <a:bodyPr lIns="108360" tIns="54000" rIns="108360" bIns="54000">
            <a:noAutofit/>
          </a:bodyPr>
          <a:lstStyle/>
          <a:p>
            <a:pPr marL="405720" indent="-405360">
              <a:lnSpc>
                <a:spcPct val="100000"/>
              </a:lnSpc>
              <a:spcBef>
                <a:spcPts val="720"/>
              </a:spcBef>
              <a:buClr>
                <a:srgbClr val="000000"/>
              </a:buClr>
              <a:buFont typeface="Arial"/>
              <a:buChar char="•"/>
            </a:pPr>
            <a:r>
              <a:rPr lang="nl-NL" sz="3600" b="0" strike="noStrike" spc="-1">
                <a:solidFill>
                  <a:srgbClr val="000000"/>
                </a:solidFill>
                <a:latin typeface="Calibri"/>
              </a:rPr>
              <a:t>Klik om de modelstijlen te bewerken</a:t>
            </a:r>
          </a:p>
          <a:p>
            <a:pPr marL="879480" lvl="1" indent="-33804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–"/>
            </a:pPr>
            <a:r>
              <a:rPr lang="nl-NL" sz="3200" b="0" strike="noStrike" spc="-1">
                <a:solidFill>
                  <a:srgbClr val="000000"/>
                </a:solidFill>
                <a:latin typeface="Calibri"/>
              </a:rPr>
              <a:t>Tweede niveau</a:t>
            </a:r>
          </a:p>
          <a:p>
            <a:pPr marL="1352880" lvl="2" indent="-270360">
              <a:lnSpc>
                <a:spcPct val="100000"/>
              </a:lnSpc>
              <a:spcBef>
                <a:spcPts val="541"/>
              </a:spcBef>
              <a:buClr>
                <a:srgbClr val="000000"/>
              </a:buClr>
              <a:buFont typeface="Arial"/>
              <a:buChar char="•"/>
            </a:pPr>
            <a:r>
              <a:rPr lang="nl-NL" sz="2700" b="0" strike="noStrike" spc="-1">
                <a:solidFill>
                  <a:srgbClr val="000000"/>
                </a:solidFill>
                <a:latin typeface="Calibri"/>
              </a:rPr>
              <a:t>Derde niveau</a:t>
            </a:r>
          </a:p>
          <a:p>
            <a:pPr marL="1893960" lvl="3" indent="-270360">
              <a:lnSpc>
                <a:spcPct val="100000"/>
              </a:lnSpc>
              <a:spcBef>
                <a:spcPts val="459"/>
              </a:spcBef>
              <a:buClr>
                <a:srgbClr val="000000"/>
              </a:buClr>
              <a:buFont typeface="Arial"/>
              <a:buChar char="–"/>
            </a:pPr>
            <a:r>
              <a:rPr lang="nl-NL" sz="2300" b="0" strike="noStrike" spc="-1">
                <a:solidFill>
                  <a:srgbClr val="000000"/>
                </a:solidFill>
                <a:latin typeface="Calibri"/>
              </a:rPr>
              <a:t>Vierde niveau</a:t>
            </a:r>
          </a:p>
          <a:p>
            <a:pPr marL="2435400" lvl="4" indent="-270360">
              <a:lnSpc>
                <a:spcPct val="100000"/>
              </a:lnSpc>
              <a:spcBef>
                <a:spcPts val="459"/>
              </a:spcBef>
              <a:buClr>
                <a:srgbClr val="000000"/>
              </a:buClr>
              <a:buFont typeface="Arial"/>
              <a:buChar char="»"/>
            </a:pPr>
            <a:r>
              <a:rPr lang="nl-NL" sz="2300" b="0" strike="noStrike" spc="-1">
                <a:solidFill>
                  <a:srgbClr val="000000"/>
                </a:solidFill>
                <a:latin typeface="Calibri"/>
              </a:rPr>
              <a:t>Vijfde niveau</a:t>
            </a:r>
          </a:p>
        </p:txBody>
      </p:sp>
      <p:sp>
        <p:nvSpPr>
          <p:cNvPr id="55" name="PlaceHolder 3"/>
          <p:cNvSpPr>
            <a:spLocks noGrp="1"/>
          </p:cNvSpPr>
          <p:nvPr>
            <p:ph type="dt"/>
          </p:nvPr>
        </p:nvSpPr>
        <p:spPr>
          <a:xfrm>
            <a:off x="642600" y="6271200"/>
            <a:ext cx="2997720" cy="360000"/>
          </a:xfrm>
          <a:prstGeom prst="rect">
            <a:avLst/>
          </a:prstGeom>
        </p:spPr>
        <p:txBody>
          <a:bodyPr lIns="108360" tIns="54000" rIns="108360" bIns="54000" anchor="ctr">
            <a:noAutofit/>
          </a:bodyPr>
          <a:lstStyle/>
          <a:p>
            <a:pPr>
              <a:lnSpc>
                <a:spcPct val="100000"/>
              </a:lnSpc>
            </a:pPr>
            <a:fld id="{7BBAF0FD-58F8-4010-A0F1-C81DF8674AED}" type="datetime">
              <a:rPr lang="nl-NL" sz="1400" b="0" strike="noStrike" spc="-1">
                <a:solidFill>
                  <a:srgbClr val="8B8B8B"/>
                </a:solidFill>
                <a:latin typeface="Calibri"/>
              </a:rPr>
              <a:t>31-3-2022</a:t>
            </a:fld>
            <a:endParaRPr lang="nl-NL" sz="1400" b="0" strike="noStrike" spc="-1">
              <a:latin typeface="Times New Roman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ftr"/>
          </p:nvPr>
        </p:nvSpPr>
        <p:spPr>
          <a:xfrm>
            <a:off x="4390200" y="6271200"/>
            <a:ext cx="4068720" cy="360000"/>
          </a:xfrm>
          <a:prstGeom prst="rect">
            <a:avLst/>
          </a:prstGeom>
        </p:spPr>
        <p:txBody>
          <a:bodyPr lIns="108360" tIns="54000" rIns="108360" bIns="54000" anchor="ctr">
            <a:noAutofit/>
          </a:bodyPr>
          <a:lstStyle/>
          <a:p>
            <a:endParaRPr lang="nl-NL" sz="2400" b="0" strike="noStrike" spc="-1">
              <a:latin typeface="Times New Roman"/>
            </a:endParaRPr>
          </a:p>
        </p:txBody>
      </p:sp>
      <p:sp>
        <p:nvSpPr>
          <p:cNvPr id="57" name="PlaceHolder 5"/>
          <p:cNvSpPr>
            <a:spLocks noGrp="1"/>
          </p:cNvSpPr>
          <p:nvPr>
            <p:ph type="sldNum"/>
          </p:nvPr>
        </p:nvSpPr>
        <p:spPr>
          <a:xfrm>
            <a:off x="9208440" y="6271200"/>
            <a:ext cx="2997720" cy="360000"/>
          </a:xfrm>
          <a:prstGeom prst="rect">
            <a:avLst/>
          </a:prstGeom>
        </p:spPr>
        <p:txBody>
          <a:bodyPr lIns="108360" tIns="54000" rIns="108360" bIns="54000" anchor="ctr">
            <a:noAutofit/>
          </a:bodyPr>
          <a:lstStyle/>
          <a:p>
            <a:pPr algn="r">
              <a:lnSpc>
                <a:spcPct val="100000"/>
              </a:lnSpc>
            </a:pPr>
            <a:fld id="{042380E1-7BB3-4848-9DCE-1EAF46175385}" type="slidenum">
              <a:rPr lang="nl-NL" sz="1400" b="0" strike="noStrike" spc="-1">
                <a:solidFill>
                  <a:srgbClr val="8B8B8B"/>
                </a:solidFill>
                <a:latin typeface="Calibri"/>
              </a:rPr>
              <a:t>‹nr.›</a:t>
            </a:fld>
            <a:endParaRPr lang="nl-NL" sz="1400" b="0" strike="noStrike" spc="-1">
              <a:latin typeface="Times New Roman"/>
            </a:endParaRPr>
          </a:p>
        </p:txBody>
      </p:sp>
      <p:pic>
        <p:nvPicPr>
          <p:cNvPr id="58" name="Afbeelding 7"/>
          <p:cNvPicPr/>
          <p:nvPr/>
        </p:nvPicPr>
        <p:blipFill>
          <a:blip r:embed="rId18"/>
          <a:srcRect r="50007"/>
          <a:stretch/>
        </p:blipFill>
        <p:spPr>
          <a:xfrm>
            <a:off x="10855440" y="2374920"/>
            <a:ext cx="1993320" cy="1885680"/>
          </a:xfrm>
          <a:prstGeom prst="rect">
            <a:avLst/>
          </a:prstGeom>
          <a:ln w="0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Afbeelding 100"/>
          <p:cNvPicPr/>
          <p:nvPr/>
        </p:nvPicPr>
        <p:blipFill>
          <a:blip r:embed="rId3"/>
          <a:stretch/>
        </p:blipFill>
        <p:spPr>
          <a:xfrm>
            <a:off x="0" y="-1192320"/>
            <a:ext cx="12849120" cy="7957800"/>
          </a:xfrm>
          <a:prstGeom prst="rect">
            <a:avLst/>
          </a:prstGeom>
          <a:ln w="0">
            <a:noFill/>
          </a:ln>
        </p:spPr>
      </p:pic>
      <p:grpSp>
        <p:nvGrpSpPr>
          <p:cNvPr id="102" name="Groep 16"/>
          <p:cNvGrpSpPr/>
          <p:nvPr/>
        </p:nvGrpSpPr>
        <p:grpSpPr>
          <a:xfrm>
            <a:off x="-28800" y="4009320"/>
            <a:ext cx="12934440" cy="2756160"/>
            <a:chOff x="-28800" y="4009320"/>
            <a:chExt cx="12934440" cy="2756160"/>
          </a:xfrm>
        </p:grpSpPr>
        <p:grpSp>
          <p:nvGrpSpPr>
            <p:cNvPr id="103" name="Groep 10"/>
            <p:cNvGrpSpPr/>
            <p:nvPr/>
          </p:nvGrpSpPr>
          <p:grpSpPr>
            <a:xfrm>
              <a:off x="-28800" y="4009320"/>
              <a:ext cx="12934440" cy="2756160"/>
              <a:chOff x="-28800" y="4009320"/>
              <a:chExt cx="12934440" cy="2756160"/>
            </a:xfrm>
          </p:grpSpPr>
          <p:sp>
            <p:nvSpPr>
              <p:cNvPr id="104" name="Rechthoekige driehoek 2"/>
              <p:cNvSpPr/>
              <p:nvPr/>
            </p:nvSpPr>
            <p:spPr>
              <a:xfrm>
                <a:off x="-28800" y="4030920"/>
                <a:ext cx="12847320" cy="2734560"/>
              </a:xfrm>
              <a:prstGeom prst="rtTriangle">
                <a:avLst/>
              </a:prstGeom>
              <a:solidFill>
                <a:srgbClr val="FFCD0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105" name="Rechthoekige driehoek 7"/>
              <p:cNvSpPr/>
              <p:nvPr/>
            </p:nvSpPr>
            <p:spPr>
              <a:xfrm flipH="1">
                <a:off x="27720" y="4030920"/>
                <a:ext cx="12848760" cy="2734560"/>
              </a:xfrm>
              <a:prstGeom prst="rtTriangle">
                <a:avLst/>
              </a:prstGeom>
              <a:solidFill>
                <a:srgbClr val="FFCD0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106" name="Gelijkbenige driehoek 5"/>
              <p:cNvSpPr/>
              <p:nvPr/>
            </p:nvSpPr>
            <p:spPr>
              <a:xfrm rot="16200000">
                <a:off x="10449720" y="3281400"/>
                <a:ext cx="1728000" cy="3183840"/>
              </a:xfrm>
              <a:prstGeom prst="triangle">
                <a:avLst>
                  <a:gd name="adj" fmla="val 60568"/>
                </a:avLst>
              </a:prstGeom>
              <a:solidFill>
                <a:srgbClr val="F271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</p:grpSp>
        <p:pic>
          <p:nvPicPr>
            <p:cNvPr id="107" name="Afbeelding 15"/>
            <p:cNvPicPr/>
            <p:nvPr/>
          </p:nvPicPr>
          <p:blipFill>
            <a:blip r:embed="rId4"/>
            <a:stretch/>
          </p:blipFill>
          <p:spPr>
            <a:xfrm>
              <a:off x="628560" y="4853880"/>
              <a:ext cx="2350080" cy="169164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08" name="Tekstvak 4"/>
          <p:cNvSpPr/>
          <p:nvPr/>
        </p:nvSpPr>
        <p:spPr>
          <a:xfrm>
            <a:off x="9448920" y="5838120"/>
            <a:ext cx="3068280" cy="410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r">
              <a:lnSpc>
                <a:spcPct val="100000"/>
              </a:lnSpc>
            </a:pPr>
            <a:r>
              <a:rPr lang="nl-NL" sz="2100" spc="-1" dirty="0">
                <a:solidFill>
                  <a:srgbClr val="595959"/>
                </a:solidFill>
                <a:latin typeface="Calibri"/>
              </a:rPr>
              <a:t>30th</a:t>
            </a:r>
            <a:r>
              <a:rPr lang="nl-NL" sz="2100" b="0" strike="noStrike" spc="-1" dirty="0">
                <a:solidFill>
                  <a:srgbClr val="595959"/>
                </a:solidFill>
                <a:latin typeface="Calibri"/>
              </a:rPr>
              <a:t> </a:t>
            </a:r>
            <a:r>
              <a:rPr lang="nl-NL" sz="2100" b="0" strike="noStrike" spc="-1" dirty="0" err="1">
                <a:solidFill>
                  <a:srgbClr val="595959"/>
                </a:solidFill>
                <a:latin typeface="Calibri"/>
              </a:rPr>
              <a:t>march</a:t>
            </a:r>
            <a:r>
              <a:rPr lang="nl-NL" sz="2100" b="0" strike="noStrike" spc="-1" dirty="0">
                <a:solidFill>
                  <a:srgbClr val="595959"/>
                </a:solidFill>
                <a:latin typeface="Calibri"/>
              </a:rPr>
              <a:t> 2022</a:t>
            </a:r>
            <a:endParaRPr lang="nl-NL" sz="2100" b="0" strike="noStrike" spc="-1" dirty="0">
              <a:latin typeface="Arial"/>
            </a:endParaRPr>
          </a:p>
        </p:txBody>
      </p:sp>
      <p:sp>
        <p:nvSpPr>
          <p:cNvPr id="109" name="Tekstvak 6"/>
          <p:cNvSpPr/>
          <p:nvPr/>
        </p:nvSpPr>
        <p:spPr>
          <a:xfrm>
            <a:off x="3558600" y="5523840"/>
            <a:ext cx="5673240" cy="1004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nl-NL" sz="6000" b="1" strike="noStrike" spc="-1" dirty="0" err="1">
                <a:solidFill>
                  <a:srgbClr val="FFFFFF"/>
                </a:solidFill>
                <a:latin typeface="Calibri"/>
              </a:rPr>
              <a:t>Welcome</a:t>
            </a:r>
            <a:r>
              <a:rPr lang="nl-NL" sz="6000" b="1" strike="noStrike" spc="-1" dirty="0">
                <a:solidFill>
                  <a:srgbClr val="FFFFFF"/>
                </a:solidFill>
                <a:latin typeface="Calibri"/>
              </a:rPr>
              <a:t>!</a:t>
            </a:r>
            <a:endParaRPr lang="nl-NL" sz="60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Tijdelijke aanduiding voor inhoud 3"/>
          <p:cNvPicPr/>
          <p:nvPr/>
        </p:nvPicPr>
        <p:blipFill>
          <a:blip r:embed="rId3"/>
          <a:stretch/>
        </p:blipFill>
        <p:spPr>
          <a:xfrm>
            <a:off x="807840" y="1366560"/>
            <a:ext cx="5688360" cy="3202560"/>
          </a:xfrm>
          <a:prstGeom prst="rect">
            <a:avLst/>
          </a:prstGeom>
          <a:ln w="0">
            <a:noFill/>
          </a:ln>
        </p:spPr>
      </p:pic>
      <p:pic>
        <p:nvPicPr>
          <p:cNvPr id="163" name="Picture 2"/>
          <p:cNvPicPr/>
          <p:nvPr/>
        </p:nvPicPr>
        <p:blipFill>
          <a:blip r:embed="rId4"/>
          <a:stretch/>
        </p:blipFill>
        <p:spPr>
          <a:xfrm>
            <a:off x="6928560" y="286560"/>
            <a:ext cx="4608000" cy="2571840"/>
          </a:xfrm>
          <a:prstGeom prst="rect">
            <a:avLst/>
          </a:prstGeom>
          <a:ln w="0">
            <a:noFill/>
          </a:ln>
        </p:spPr>
      </p:pic>
      <p:pic>
        <p:nvPicPr>
          <p:cNvPr id="164" name="Tijdelijke aanduiding voor inhoud 4"/>
          <p:cNvPicPr/>
          <p:nvPr/>
        </p:nvPicPr>
        <p:blipFill>
          <a:blip r:embed="rId5"/>
          <a:stretch/>
        </p:blipFill>
        <p:spPr>
          <a:xfrm>
            <a:off x="5128560" y="3442320"/>
            <a:ext cx="4896360" cy="27331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 xmlns:p15="http://schemas.microsoft.com/office/powerpoint/2012/main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">
            <a:extLst>
              <a:ext uri="{FF2B5EF4-FFF2-40B4-BE49-F238E27FC236}">
                <a16:creationId xmlns:a16="http://schemas.microsoft.com/office/drawing/2014/main" id="{F7E668B8-9172-4E0B-A459-48852046D246}"/>
              </a:ext>
            </a:extLst>
          </p:cNvPr>
          <p:cNvSpPr txBox="1">
            <a:spLocks/>
          </p:cNvSpPr>
          <p:nvPr/>
        </p:nvSpPr>
        <p:spPr>
          <a:xfrm>
            <a:off x="450343" y="248865"/>
            <a:ext cx="5751926" cy="12283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4800" dirty="0">
                <a:solidFill>
                  <a:srgbClr val="ED6971"/>
                </a:solidFill>
                <a:latin typeface="Arial Black" panose="020B0A04020102020204" pitchFamily="34" charset="0"/>
              </a:rPr>
              <a:t>New </a:t>
            </a:r>
            <a:r>
              <a:rPr lang="nl-NL" sz="4800" dirty="0" err="1">
                <a:solidFill>
                  <a:srgbClr val="ED6971"/>
                </a:solidFill>
                <a:latin typeface="Arial Black" panose="020B0A04020102020204" pitchFamily="34" charset="0"/>
              </a:rPr>
              <a:t>regional</a:t>
            </a:r>
            <a:r>
              <a:rPr lang="nl-NL" sz="4800" dirty="0">
                <a:solidFill>
                  <a:srgbClr val="ED6971"/>
                </a:solidFill>
                <a:latin typeface="Arial Black" panose="020B0A04020102020204" pitchFamily="34" charset="0"/>
              </a:rPr>
              <a:t> </a:t>
            </a:r>
            <a:r>
              <a:rPr lang="nl-NL" sz="4800" dirty="0" err="1">
                <a:solidFill>
                  <a:srgbClr val="ED6971"/>
                </a:solidFill>
                <a:latin typeface="Arial Black" panose="020B0A04020102020204" pitchFamily="34" charset="0"/>
              </a:rPr>
              <a:t>growth</a:t>
            </a:r>
            <a:r>
              <a:rPr lang="nl-NL" sz="4800" dirty="0">
                <a:solidFill>
                  <a:srgbClr val="ED6971"/>
                </a:solidFill>
                <a:latin typeface="Arial Black" panose="020B0A04020102020204" pitchFamily="34" charset="0"/>
              </a:rPr>
              <a:t> </a:t>
            </a:r>
            <a:r>
              <a:rPr lang="nl-NL" sz="4800" dirty="0" err="1">
                <a:solidFill>
                  <a:srgbClr val="ED6971"/>
                </a:solidFill>
                <a:latin typeface="Arial Black" panose="020B0A04020102020204" pitchFamily="34" charset="0"/>
              </a:rPr>
              <a:t>strategy</a:t>
            </a:r>
            <a:r>
              <a:rPr lang="nl-NL" sz="4800" dirty="0">
                <a:solidFill>
                  <a:srgbClr val="ED6971"/>
                </a:solidFill>
                <a:latin typeface="Arial Black" panose="020B0A04020102020204" pitchFamily="34" charset="0"/>
              </a:rPr>
              <a:t> 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1A89ED8F-6715-4B9D-A49F-15D48462147C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450343" y="1679944"/>
            <a:ext cx="5751925" cy="4518837"/>
          </a:xfrm>
        </p:spPr>
        <p:txBody>
          <a:bodyPr anchor="t"/>
          <a:lstStyle/>
          <a:p>
            <a:pPr marL="457200" indent="-457200">
              <a:lnSpc>
                <a:spcPct val="100000"/>
              </a:lnSpc>
              <a:spcBef>
                <a:spcPts val="641"/>
              </a:spcBef>
              <a:buFont typeface="Arial" panose="020B0604020202020204" pitchFamily="34" charset="0"/>
              <a:buChar char="•"/>
            </a:pPr>
            <a:r>
              <a:rPr lang="en-AU" sz="2600" b="0" strike="noStrike" spc="-1" dirty="0">
                <a:latin typeface="Arial"/>
              </a:rPr>
              <a:t>Healthy Urban Living as leading principle (spatial quality)</a:t>
            </a:r>
          </a:p>
          <a:p>
            <a:pPr marL="457200" indent="-457200">
              <a:lnSpc>
                <a:spcPct val="100000"/>
              </a:lnSpc>
              <a:spcBef>
                <a:spcPts val="641"/>
              </a:spcBef>
              <a:buFont typeface="Arial" panose="020B0604020202020204" pitchFamily="34" charset="0"/>
              <a:buChar char="•"/>
            </a:pPr>
            <a:r>
              <a:rPr lang="en-AU" sz="2600" spc="-1" dirty="0">
                <a:latin typeface="Arial"/>
              </a:rPr>
              <a:t>Concentrated growth: </a:t>
            </a:r>
          </a:p>
          <a:p>
            <a:pPr marL="914400" lvl="1" indent="-457200">
              <a:spcBef>
                <a:spcPts val="641"/>
              </a:spcBef>
              <a:buFont typeface="Courier New" panose="02070309020205020404" pitchFamily="49" charset="0"/>
              <a:buChar char="o"/>
            </a:pPr>
            <a:r>
              <a:rPr lang="en-AU" sz="2600" spc="-1" dirty="0">
                <a:latin typeface="Arial"/>
              </a:rPr>
              <a:t>a</a:t>
            </a:r>
            <a:r>
              <a:rPr lang="en-AU" sz="2600" b="0" strike="noStrike" spc="-1" dirty="0">
                <a:latin typeface="Arial"/>
              </a:rPr>
              <a:t>ddition of 125.000 houses and </a:t>
            </a:r>
            <a:r>
              <a:rPr lang="en-AU" sz="2600" spc="-1" dirty="0">
                <a:latin typeface="Arial"/>
              </a:rPr>
              <a:t>80.000 jobs </a:t>
            </a:r>
          </a:p>
          <a:p>
            <a:pPr marL="914400" lvl="1" indent="-457200">
              <a:spcBef>
                <a:spcPts val="641"/>
              </a:spcBef>
              <a:buFont typeface="Courier New" panose="02070309020205020404" pitchFamily="49" charset="0"/>
              <a:buChar char="o"/>
            </a:pPr>
            <a:r>
              <a:rPr lang="en-AU" sz="2600" spc="-1" dirty="0">
                <a:latin typeface="Arial"/>
              </a:rPr>
              <a:t>mainly </a:t>
            </a:r>
            <a:r>
              <a:rPr lang="en-AU" sz="2600" b="0" strike="noStrike" spc="-1" dirty="0">
                <a:latin typeface="Arial"/>
              </a:rPr>
              <a:t>around public transport hubs and at inner-city locations</a:t>
            </a:r>
          </a:p>
          <a:p>
            <a:pPr marL="914400" lvl="1" indent="-457200">
              <a:spcBef>
                <a:spcPts val="641"/>
              </a:spcBef>
              <a:buFont typeface="Courier New" panose="02070309020205020404" pitchFamily="49" charset="0"/>
              <a:buChar char="o"/>
            </a:pPr>
            <a:r>
              <a:rPr lang="en-AU" sz="2600" spc="-1" dirty="0">
                <a:latin typeface="Arial"/>
              </a:rPr>
              <a:t>Addition of 5.800 hectares of nature and recreational area</a:t>
            </a:r>
            <a:endParaRPr lang="en-AU" sz="2600" b="0" strike="noStrike" spc="-1" dirty="0">
              <a:latin typeface="Arial"/>
            </a:endParaRPr>
          </a:p>
          <a:p>
            <a:pPr marL="457200" indent="-457200">
              <a:lnSpc>
                <a:spcPct val="100000"/>
              </a:lnSpc>
              <a:spcBef>
                <a:spcPts val="641"/>
              </a:spcBef>
              <a:buFont typeface="Arial" panose="020B0604020202020204" pitchFamily="34" charset="0"/>
              <a:buChar char="•"/>
            </a:pPr>
            <a:r>
              <a:rPr lang="en-AU" sz="2600" spc="-1" dirty="0">
                <a:latin typeface="Arial"/>
              </a:rPr>
              <a:t>Development of a comprehensive multimodal transport system</a:t>
            </a:r>
          </a:p>
          <a:p>
            <a:pPr marL="457200" indent="-457200">
              <a:lnSpc>
                <a:spcPct val="100000"/>
              </a:lnSpc>
              <a:spcBef>
                <a:spcPts val="641"/>
              </a:spcBef>
              <a:buFont typeface="Arial" panose="020B0604020202020204" pitchFamily="34" charset="0"/>
              <a:buChar char="•"/>
            </a:pPr>
            <a:endParaRPr lang="en-AU" sz="2600" spc="-1" dirty="0">
              <a:latin typeface="Arial"/>
            </a:endParaRPr>
          </a:p>
          <a:p>
            <a:endParaRPr lang="en-AU" dirty="0"/>
          </a:p>
          <a:p>
            <a:pPr marL="0" indent="0">
              <a:buNone/>
            </a:pPr>
            <a:endParaRPr lang="nl-NL" dirty="0"/>
          </a:p>
          <a:p>
            <a:endParaRPr lang="nl-NL" dirty="0"/>
          </a:p>
          <a:p>
            <a:endParaRPr lang="en-GB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ECAC5AA-F49E-4A08-96FF-F01704D162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6956" y="584790"/>
            <a:ext cx="6202269" cy="5275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3746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0E04860-7F2D-4945-B0B3-5AF710A23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7599" y="0"/>
            <a:ext cx="8391626" cy="6332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itel 1">
            <a:extLst>
              <a:ext uri="{FF2B5EF4-FFF2-40B4-BE49-F238E27FC236}">
                <a16:creationId xmlns:a16="http://schemas.microsoft.com/office/drawing/2014/main" id="{F7E668B8-9172-4E0B-A459-48852046D246}"/>
              </a:ext>
            </a:extLst>
          </p:cNvPr>
          <p:cNvSpPr txBox="1">
            <a:spLocks/>
          </p:cNvSpPr>
          <p:nvPr/>
        </p:nvSpPr>
        <p:spPr>
          <a:xfrm>
            <a:off x="0" y="2630558"/>
            <a:ext cx="4412510" cy="12283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4800" dirty="0">
                <a:solidFill>
                  <a:srgbClr val="ED6971"/>
                </a:solidFill>
                <a:latin typeface="Arial Black" panose="020B0A04020102020204" pitchFamily="34" charset="0"/>
              </a:rPr>
              <a:t>Nieuwegein City 2010</a:t>
            </a:r>
            <a:endParaRPr lang="en-US" sz="4800" dirty="0">
              <a:solidFill>
                <a:srgbClr val="ED6971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6294EE10-1DAD-4686-8F86-B8FEE5C682D9}"/>
              </a:ext>
            </a:extLst>
          </p:cNvPr>
          <p:cNvSpPr txBox="1">
            <a:spLocks/>
          </p:cNvSpPr>
          <p:nvPr/>
        </p:nvSpPr>
        <p:spPr>
          <a:xfrm>
            <a:off x="5928100" y="684039"/>
            <a:ext cx="1860029" cy="657957"/>
          </a:xfrm>
          <a:prstGeom prst="rect">
            <a:avLst/>
          </a:prstGeom>
          <a:solidFill>
            <a:schemeClr val="bg1">
              <a:lumMod val="50000"/>
              <a:alpha val="50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100" b="1" dirty="0">
                <a:solidFill>
                  <a:schemeClr val="bg1"/>
                </a:solidFill>
              </a:rPr>
              <a:t>City Hall</a:t>
            </a:r>
          </a:p>
        </p:txBody>
      </p:sp>
      <p:cxnSp>
        <p:nvCxnSpPr>
          <p:cNvPr id="5" name="Rechte verbindingslijn met pijl 4">
            <a:extLst>
              <a:ext uri="{FF2B5EF4-FFF2-40B4-BE49-F238E27FC236}">
                <a16:creationId xmlns:a16="http://schemas.microsoft.com/office/drawing/2014/main" id="{8DC1CB62-DFA8-40BB-9185-4D716486A736}"/>
              </a:ext>
            </a:extLst>
          </p:cNvPr>
          <p:cNvCxnSpPr>
            <a:cxnSpLocks/>
          </p:cNvCxnSpPr>
          <p:nvPr/>
        </p:nvCxnSpPr>
        <p:spPr>
          <a:xfrm>
            <a:off x="7788129" y="1036083"/>
            <a:ext cx="1492771" cy="0"/>
          </a:xfrm>
          <a:prstGeom prst="straightConnector1">
            <a:avLst/>
          </a:prstGeom>
          <a:ln w="28575">
            <a:solidFill>
              <a:srgbClr val="ED6971"/>
            </a:solidFill>
            <a:headEnd type="oval" w="lg" len="lg"/>
            <a:tailEnd type="oval" w="lg" len="lg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6" name="Titel 1">
            <a:extLst>
              <a:ext uri="{FF2B5EF4-FFF2-40B4-BE49-F238E27FC236}">
                <a16:creationId xmlns:a16="http://schemas.microsoft.com/office/drawing/2014/main" id="{B76F08F0-273A-448E-86F3-5387E88F8394}"/>
              </a:ext>
            </a:extLst>
          </p:cNvPr>
          <p:cNvSpPr txBox="1">
            <a:spLocks/>
          </p:cNvSpPr>
          <p:nvPr/>
        </p:nvSpPr>
        <p:spPr>
          <a:xfrm>
            <a:off x="4457600" y="2906320"/>
            <a:ext cx="2014640" cy="657957"/>
          </a:xfrm>
          <a:prstGeom prst="rect">
            <a:avLst/>
          </a:prstGeom>
          <a:solidFill>
            <a:schemeClr val="bg1">
              <a:lumMod val="50000"/>
              <a:alpha val="50000"/>
            </a:schemeClr>
          </a:solidFill>
        </p:spPr>
        <p:txBody>
          <a:bodyPr vert="horz" lIns="91440" tIns="45720" rIns="91440" bIns="45720" rtlCol="0" anchor="ctr">
            <a:normAutofit fontScale="5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4000" b="1" dirty="0">
                <a:solidFill>
                  <a:schemeClr val="bg1"/>
                </a:solidFill>
              </a:rPr>
              <a:t>Public Transport Hub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23AB3507-9C5B-4EB3-B331-971EE01AD4E5}"/>
              </a:ext>
            </a:extLst>
          </p:cNvPr>
          <p:cNvSpPr txBox="1">
            <a:spLocks/>
          </p:cNvSpPr>
          <p:nvPr/>
        </p:nvSpPr>
        <p:spPr>
          <a:xfrm>
            <a:off x="10765145" y="3932415"/>
            <a:ext cx="1860029" cy="657957"/>
          </a:xfrm>
          <a:prstGeom prst="rect">
            <a:avLst/>
          </a:prstGeom>
          <a:solidFill>
            <a:schemeClr val="bg1">
              <a:lumMod val="50000"/>
              <a:alpha val="50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400" b="1" dirty="0">
                <a:solidFill>
                  <a:schemeClr val="bg1"/>
                </a:solidFill>
              </a:rPr>
              <a:t>City West</a:t>
            </a:r>
          </a:p>
        </p:txBody>
      </p:sp>
      <p:cxnSp>
        <p:nvCxnSpPr>
          <p:cNvPr id="8" name="Rechte verbindingslijn met pijl 7">
            <a:extLst>
              <a:ext uri="{FF2B5EF4-FFF2-40B4-BE49-F238E27FC236}">
                <a16:creationId xmlns:a16="http://schemas.microsoft.com/office/drawing/2014/main" id="{143BADDA-0962-42C9-A8B0-56169E61866F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8146801" y="4261393"/>
            <a:ext cx="2618344" cy="1"/>
          </a:xfrm>
          <a:prstGeom prst="straightConnector1">
            <a:avLst/>
          </a:prstGeom>
          <a:ln w="28575">
            <a:solidFill>
              <a:srgbClr val="ED6971"/>
            </a:solidFill>
            <a:headEnd type="oval" w="lg" len="lg"/>
            <a:tailEnd type="oval" w="lg" len="lg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9" name="Rechte verbindingslijn met pijl 8">
            <a:extLst>
              <a:ext uri="{FF2B5EF4-FFF2-40B4-BE49-F238E27FC236}">
                <a16:creationId xmlns:a16="http://schemas.microsoft.com/office/drawing/2014/main" id="{59D77964-69FD-41A7-840C-01399B06D879}"/>
              </a:ext>
            </a:extLst>
          </p:cNvPr>
          <p:cNvCxnSpPr>
            <a:cxnSpLocks/>
          </p:cNvCxnSpPr>
          <p:nvPr/>
        </p:nvCxnSpPr>
        <p:spPr>
          <a:xfrm>
            <a:off x="6517328" y="3225860"/>
            <a:ext cx="2252584" cy="18879"/>
          </a:xfrm>
          <a:prstGeom prst="straightConnector1">
            <a:avLst/>
          </a:prstGeom>
          <a:ln w="28575">
            <a:solidFill>
              <a:srgbClr val="ED6971"/>
            </a:solidFill>
            <a:headEnd type="oval" w="lg" len="lg"/>
            <a:tailEnd type="oval" w="lg" len="lg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37598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Afbeelding 154"/>
          <p:cNvPicPr/>
          <p:nvPr/>
        </p:nvPicPr>
        <p:blipFill>
          <a:blip r:embed="rId3"/>
          <a:stretch/>
        </p:blipFill>
        <p:spPr>
          <a:xfrm>
            <a:off x="0" y="0"/>
            <a:ext cx="12849225" cy="6300000"/>
          </a:xfrm>
          <a:prstGeom prst="rect">
            <a:avLst/>
          </a:prstGeom>
          <a:ln w="0">
            <a:noFill/>
          </a:ln>
        </p:spPr>
      </p:pic>
      <p:sp>
        <p:nvSpPr>
          <p:cNvPr id="156" name="Titel 1_9"/>
          <p:cNvSpPr txBox="1"/>
          <p:nvPr/>
        </p:nvSpPr>
        <p:spPr>
          <a:xfrm>
            <a:off x="642600" y="271440"/>
            <a:ext cx="11542320" cy="1127160"/>
          </a:xfrm>
          <a:prstGeom prst="rect">
            <a:avLst/>
          </a:prstGeom>
          <a:noFill/>
          <a:ln w="0">
            <a:noFill/>
          </a:ln>
        </p:spPr>
        <p:txBody>
          <a:bodyPr lIns="108360" tIns="54000" rIns="108360" bIns="54000" anchor="ctr">
            <a:noAutofit/>
          </a:bodyPr>
          <a:lstStyle/>
          <a:p>
            <a:pPr>
              <a:lnSpc>
                <a:spcPct val="100000"/>
              </a:lnSpc>
            </a:pPr>
            <a:endParaRPr lang="nl-NL" sz="5300" b="0" strike="noStrike" spc="-1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ekstvak 113"/>
          <p:cNvSpPr txBox="1"/>
          <p:nvPr/>
        </p:nvSpPr>
        <p:spPr>
          <a:xfrm>
            <a:off x="654840" y="1980000"/>
            <a:ext cx="10505160" cy="43437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pPr marL="457200" indent="-457200">
              <a:lnSpc>
                <a:spcPct val="100000"/>
              </a:lnSpc>
              <a:spcBef>
                <a:spcPts val="641"/>
              </a:spcBef>
              <a:buFont typeface="Arial" panose="020B0604020202020204" pitchFamily="34" charset="0"/>
              <a:buChar char="•"/>
            </a:pPr>
            <a:endParaRPr lang="en-AU" sz="2600" b="0" strike="noStrike" spc="-1" dirty="0">
              <a:latin typeface="Arial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2C9F6CA-BF86-427C-94A2-49A7FD2F213F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0" y="-1191960"/>
            <a:ext cx="12849120" cy="7957800"/>
          </a:xfrm>
          <a:prstGeom prst="rect">
            <a:avLst/>
          </a:prstGeom>
          <a:ln w="0">
            <a:noFill/>
          </a:ln>
        </p:spPr>
      </p:pic>
      <p:sp>
        <p:nvSpPr>
          <p:cNvPr id="113" name="Titel 1_24"/>
          <p:cNvSpPr txBox="1"/>
          <p:nvPr/>
        </p:nvSpPr>
        <p:spPr>
          <a:xfrm>
            <a:off x="642600" y="271440"/>
            <a:ext cx="11542320" cy="1127160"/>
          </a:xfrm>
          <a:prstGeom prst="rect">
            <a:avLst/>
          </a:prstGeom>
          <a:noFill/>
          <a:ln w="0">
            <a:noFill/>
          </a:ln>
        </p:spPr>
        <p:txBody>
          <a:bodyPr lIns="108360" tIns="54000" rIns="108360" bIns="54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nl-NL" sz="5300" b="0" strike="noStrike" spc="-1" dirty="0">
                <a:solidFill>
                  <a:srgbClr val="F27174"/>
                </a:solidFill>
                <a:latin typeface="Arial Black"/>
              </a:rPr>
              <a:t>A new public transport hub</a:t>
            </a:r>
            <a:endParaRPr lang="nl-NL" sz="5300" b="0" strike="noStrike" spc="-1" dirty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69305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Titel 1_24"/>
          <p:cNvSpPr txBox="1"/>
          <p:nvPr/>
        </p:nvSpPr>
        <p:spPr>
          <a:xfrm>
            <a:off x="642600" y="271440"/>
            <a:ext cx="11542320" cy="1127160"/>
          </a:xfrm>
          <a:prstGeom prst="rect">
            <a:avLst/>
          </a:prstGeom>
          <a:noFill/>
          <a:ln w="0">
            <a:noFill/>
          </a:ln>
        </p:spPr>
        <p:txBody>
          <a:bodyPr lIns="108360" tIns="54000" rIns="108360" bIns="54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AU" sz="5000" b="0" strike="noStrike" spc="-1" dirty="0">
                <a:solidFill>
                  <a:srgbClr val="F27174"/>
                </a:solidFill>
                <a:latin typeface="Arial Black"/>
              </a:rPr>
              <a:t>Electric charging infrastructure</a:t>
            </a:r>
            <a:endParaRPr lang="en-AU" sz="5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Tekstvak 113"/>
          <p:cNvSpPr txBox="1"/>
          <p:nvPr/>
        </p:nvSpPr>
        <p:spPr>
          <a:xfrm>
            <a:off x="642600" y="1398600"/>
            <a:ext cx="10505160" cy="43437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spcBef>
                <a:spcPts val="641"/>
              </a:spcBef>
            </a:pPr>
            <a:r>
              <a:rPr lang="en-AU" sz="2000" spc="-1" dirty="0">
                <a:latin typeface="Arial"/>
              </a:rPr>
              <a:t>Introduction of electric charging infrastructure (opportunity charging) after the first spatial outlines and agreements for the public transport hub. </a:t>
            </a:r>
            <a:endParaRPr lang="en-AU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en-AU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r>
              <a:rPr lang="en-AU" sz="2000" spc="-1" dirty="0">
                <a:latin typeface="Arial"/>
              </a:rPr>
              <a:t>Space demand / a larger bus station:</a:t>
            </a:r>
            <a:endParaRPr lang="en-AU" sz="2000" b="0" strike="noStrike" spc="-1" dirty="0">
              <a:latin typeface="Arial"/>
            </a:endParaRPr>
          </a:p>
          <a:p>
            <a:pPr marL="457200" indent="-457200">
              <a:lnSpc>
                <a:spcPct val="100000"/>
              </a:lnSpc>
              <a:spcBef>
                <a:spcPts val="641"/>
              </a:spcBef>
              <a:buFontTx/>
              <a:buChar char="-"/>
            </a:pPr>
            <a:r>
              <a:rPr lang="en-AU" sz="2000" spc="-1" dirty="0">
                <a:latin typeface="Arial"/>
              </a:rPr>
              <a:t>Charging time means longer stop-over times and less flexibility in the use of platforms → need for more platforms (from 6 to 10)</a:t>
            </a:r>
          </a:p>
          <a:p>
            <a:pPr marL="457200" indent="-457200">
              <a:lnSpc>
                <a:spcPct val="100000"/>
              </a:lnSpc>
              <a:spcBef>
                <a:spcPts val="641"/>
              </a:spcBef>
              <a:buFontTx/>
              <a:buChar char="-"/>
            </a:pPr>
            <a:endParaRPr lang="en-AU" sz="2000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r>
              <a:rPr lang="en-AU" sz="2000" spc="-1" dirty="0">
                <a:latin typeface="Arial"/>
              </a:rPr>
              <a:t>Consequences for spatial quality: </a:t>
            </a:r>
          </a:p>
          <a:p>
            <a:pPr marL="457200" indent="-457200">
              <a:spcBef>
                <a:spcPts val="641"/>
              </a:spcBef>
              <a:buFontTx/>
              <a:buChar char="-"/>
            </a:pPr>
            <a:r>
              <a:rPr lang="en-AU" sz="2000" spc="-1" dirty="0">
                <a:latin typeface="Arial"/>
              </a:rPr>
              <a:t>Larger bus station →  more concrete + less room for other functions and elements + less options for layout and design choices (still a topic of debate)</a:t>
            </a:r>
          </a:p>
          <a:p>
            <a:pPr marL="457200" indent="-457200">
              <a:spcBef>
                <a:spcPts val="641"/>
              </a:spcBef>
              <a:buFontTx/>
              <a:buChar char="-"/>
            </a:pPr>
            <a:r>
              <a:rPr lang="en-AU" sz="2000" spc="-1" dirty="0">
                <a:latin typeface="Arial"/>
              </a:rPr>
              <a:t>Placement of charging stations → interruption of sightlines + issues around (social) safety → decision to build an cellar under the bus station / less charging stations</a:t>
            </a:r>
          </a:p>
          <a:p>
            <a:pPr marL="457200" indent="-457200">
              <a:lnSpc>
                <a:spcPct val="100000"/>
              </a:lnSpc>
              <a:spcBef>
                <a:spcPts val="641"/>
              </a:spcBef>
              <a:buFontTx/>
              <a:buChar char="-"/>
            </a:pPr>
            <a:endParaRPr lang="en-AU" sz="2000" spc="-1" dirty="0">
              <a:latin typeface="Arial"/>
            </a:endParaRPr>
          </a:p>
          <a:p>
            <a:pPr marL="457200" indent="-457200">
              <a:lnSpc>
                <a:spcPct val="100000"/>
              </a:lnSpc>
              <a:spcBef>
                <a:spcPts val="641"/>
              </a:spcBef>
              <a:buFontTx/>
              <a:buChar char="-"/>
            </a:pPr>
            <a:endParaRPr lang="en-AU" sz="2600" spc="-1" dirty="0">
              <a:latin typeface="Arial"/>
            </a:endParaRPr>
          </a:p>
          <a:p>
            <a:pPr marL="457200" indent="-457200">
              <a:lnSpc>
                <a:spcPct val="100000"/>
              </a:lnSpc>
              <a:spcBef>
                <a:spcPts val="641"/>
              </a:spcBef>
              <a:buFontTx/>
              <a:buChar char="-"/>
            </a:pPr>
            <a:endParaRPr lang="en-AU" sz="2600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en-AU" sz="2600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4332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3531D0BD-5FE0-43A1-84C1-1BAE18F1EC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5442"/>
            <a:ext cx="12849225" cy="7296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4116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41B56D-7695-4B35-85F7-C3906C2DB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15B2775-130C-4AF5-812B-26E3614B315D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071959B-0F17-46A6-89B9-E8568771F7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849225" cy="7233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2626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6D2E1F-97A8-43CF-818C-80A7EFDF5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9CB5271-019E-45DE-A4DB-1EA38C66B91F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28FBDFD-7959-4C96-8E36-22DCE04C92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849225" cy="717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0404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7E480A-F543-4377-A7DB-34D8B906C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4DC6D0E-A71A-499F-8B60-677E281479B0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1BCF4E5-2400-40EF-A4D0-562B5E60DF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849225" cy="724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7925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Titel 1_24"/>
          <p:cNvSpPr txBox="1"/>
          <p:nvPr/>
        </p:nvSpPr>
        <p:spPr>
          <a:xfrm>
            <a:off x="642600" y="271440"/>
            <a:ext cx="11542320" cy="1127160"/>
          </a:xfrm>
          <a:prstGeom prst="rect">
            <a:avLst/>
          </a:prstGeom>
          <a:noFill/>
          <a:ln w="0">
            <a:noFill/>
          </a:ln>
        </p:spPr>
        <p:txBody>
          <a:bodyPr lIns="108360" tIns="54000" rIns="108360" bIns="54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nl-NL" sz="5300" b="0" strike="noStrike" spc="-1" dirty="0" err="1">
                <a:solidFill>
                  <a:srgbClr val="F27174"/>
                </a:solidFill>
                <a:latin typeface="Arial Black"/>
              </a:rPr>
              <a:t>Lessons</a:t>
            </a:r>
            <a:r>
              <a:rPr lang="nl-NL" sz="5300" b="0" strike="noStrike" spc="-1" dirty="0">
                <a:solidFill>
                  <a:srgbClr val="F27174"/>
                </a:solidFill>
                <a:latin typeface="Arial Black"/>
              </a:rPr>
              <a:t> </a:t>
            </a:r>
            <a:r>
              <a:rPr lang="nl-NL" sz="5300" b="0" strike="noStrike" spc="-1" dirty="0" err="1">
                <a:solidFill>
                  <a:srgbClr val="F27174"/>
                </a:solidFill>
                <a:latin typeface="Arial Black"/>
              </a:rPr>
              <a:t>from</a:t>
            </a:r>
            <a:r>
              <a:rPr lang="nl-NL" sz="5300" b="0" strike="noStrike" spc="-1" dirty="0">
                <a:solidFill>
                  <a:srgbClr val="F27174"/>
                </a:solidFill>
                <a:latin typeface="Arial Black"/>
              </a:rPr>
              <a:t> Nieuwegein City </a:t>
            </a:r>
            <a:endParaRPr lang="nl-NL" sz="53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Tekstvak 113"/>
          <p:cNvSpPr txBox="1"/>
          <p:nvPr/>
        </p:nvSpPr>
        <p:spPr>
          <a:xfrm>
            <a:off x="654840" y="1980000"/>
            <a:ext cx="10505160" cy="43437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spcBef>
                <a:spcPts val="641"/>
              </a:spcBef>
            </a:pPr>
            <a:r>
              <a:rPr lang="en-AU" sz="2600" spc="-1" dirty="0">
                <a:latin typeface="Arial"/>
              </a:rPr>
              <a:t>The implementation of electric charging facilities in a high density urban environment presents challenges because it </a:t>
            </a:r>
            <a:r>
              <a:rPr lang="en-AU" sz="2600" u="sng" spc="-1" dirty="0">
                <a:latin typeface="Arial"/>
              </a:rPr>
              <a:t>demands space and specific design choices</a:t>
            </a:r>
            <a:r>
              <a:rPr lang="en-AU" sz="2600" spc="-1" dirty="0">
                <a:latin typeface="Arial"/>
              </a:rPr>
              <a:t> in an area where availability of space is limited and where many other interests have to be served.</a:t>
            </a: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en-AU" sz="2600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r>
              <a:rPr lang="en-AU" sz="2600" spc="-1" dirty="0">
                <a:latin typeface="Arial"/>
              </a:rPr>
              <a:t>These challenges can be overcome because zero emission public transport is recognized as a </a:t>
            </a:r>
            <a:r>
              <a:rPr lang="en-AU" sz="2600" u="sng" spc="-1" dirty="0">
                <a:latin typeface="Arial"/>
              </a:rPr>
              <a:t>crucial aspect of sustainable urban development</a:t>
            </a:r>
            <a:r>
              <a:rPr lang="en-AU" sz="2600" spc="-1" dirty="0">
                <a:latin typeface="Arial"/>
              </a:rPr>
              <a:t> by all actors. </a:t>
            </a: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en-AU" sz="26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en-AU" sz="26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Titel 1_24"/>
          <p:cNvSpPr txBox="1"/>
          <p:nvPr/>
        </p:nvSpPr>
        <p:spPr>
          <a:xfrm>
            <a:off x="642600" y="271440"/>
            <a:ext cx="11542320" cy="1127160"/>
          </a:xfrm>
          <a:prstGeom prst="rect">
            <a:avLst/>
          </a:prstGeom>
          <a:noFill/>
          <a:ln w="0">
            <a:noFill/>
          </a:ln>
        </p:spPr>
        <p:txBody>
          <a:bodyPr lIns="108360" tIns="54000" rIns="108360" bIns="54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nl-NL" sz="5000" b="0" strike="noStrike" spc="-1" dirty="0">
                <a:solidFill>
                  <a:srgbClr val="F27174"/>
                </a:solidFill>
                <a:latin typeface="Arial Black"/>
              </a:rPr>
              <a:t>Electric </a:t>
            </a:r>
            <a:r>
              <a:rPr lang="nl-NL" sz="5000" b="0" strike="noStrike" spc="-1" dirty="0" err="1">
                <a:solidFill>
                  <a:srgbClr val="F27174"/>
                </a:solidFill>
                <a:latin typeface="Arial Black"/>
              </a:rPr>
              <a:t>charging</a:t>
            </a:r>
            <a:r>
              <a:rPr lang="nl-NL" sz="5000" b="0" strike="noStrike" spc="-1" dirty="0">
                <a:solidFill>
                  <a:srgbClr val="F27174"/>
                </a:solidFill>
                <a:latin typeface="Arial Black"/>
              </a:rPr>
              <a:t> </a:t>
            </a:r>
            <a:r>
              <a:rPr lang="nl-NL" sz="5000" b="0" strike="noStrike" spc="-1" dirty="0" err="1">
                <a:solidFill>
                  <a:srgbClr val="F27174"/>
                </a:solidFill>
                <a:latin typeface="Arial Black"/>
              </a:rPr>
              <a:t>infrastructure</a:t>
            </a:r>
            <a:endParaRPr lang="nl-NL" sz="5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Tekstvak 113"/>
          <p:cNvSpPr txBox="1"/>
          <p:nvPr/>
        </p:nvSpPr>
        <p:spPr>
          <a:xfrm>
            <a:off x="642600" y="1980000"/>
            <a:ext cx="10505160" cy="43437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spcBef>
                <a:spcPts val="641"/>
              </a:spcBef>
            </a:pPr>
            <a:r>
              <a:rPr lang="en-AU" sz="2600" b="0" strike="noStrike" spc="-1" dirty="0">
                <a:latin typeface="Arial"/>
              </a:rPr>
              <a:t>Various discussions with stakeholders:</a:t>
            </a:r>
          </a:p>
          <a:p>
            <a:pPr marL="457200" indent="-457200">
              <a:spcBef>
                <a:spcPts val="641"/>
              </a:spcBef>
              <a:buFontTx/>
              <a:buChar char="-"/>
            </a:pPr>
            <a:r>
              <a:rPr lang="en-AU" sz="2600" spc="-1" dirty="0">
                <a:latin typeface="Arial"/>
              </a:rPr>
              <a:t>Alternative locations for charging? (around the corner / at other stops along the line) </a:t>
            </a:r>
          </a:p>
          <a:p>
            <a:pPr marL="457200" indent="-457200">
              <a:spcBef>
                <a:spcPts val="641"/>
              </a:spcBef>
              <a:buFontTx/>
              <a:buChar char="-"/>
            </a:pPr>
            <a:r>
              <a:rPr lang="en-AU" sz="2600" spc="-1" dirty="0">
                <a:latin typeface="Arial"/>
              </a:rPr>
              <a:t>Future technological developments (larger batteries / smaller charging stations)  </a:t>
            </a:r>
          </a:p>
          <a:p>
            <a:pPr marL="457200" indent="-457200">
              <a:spcBef>
                <a:spcPts val="641"/>
              </a:spcBef>
              <a:buFontTx/>
              <a:buChar char="-"/>
            </a:pPr>
            <a:r>
              <a:rPr lang="en-AU" sz="2600" spc="-1" dirty="0">
                <a:latin typeface="Arial"/>
              </a:rPr>
              <a:t>Other systems? (hydrogen)</a:t>
            </a:r>
          </a:p>
          <a:p>
            <a:pPr marL="457200" indent="-457200">
              <a:spcBef>
                <a:spcPts val="641"/>
              </a:spcBef>
              <a:buFontTx/>
              <a:buChar char="-"/>
            </a:pPr>
            <a:r>
              <a:rPr lang="en-AU" sz="2600" spc="-1" dirty="0">
                <a:latin typeface="Arial"/>
              </a:rPr>
              <a:t>Integration with other electric infrastructure in the surrounding area → tram / all-electric buildings (overcapacity) </a:t>
            </a:r>
          </a:p>
          <a:p>
            <a:pPr marL="457200" indent="-457200">
              <a:lnSpc>
                <a:spcPct val="100000"/>
              </a:lnSpc>
              <a:spcBef>
                <a:spcPts val="641"/>
              </a:spcBef>
              <a:buFontTx/>
              <a:buChar char="-"/>
            </a:pPr>
            <a:endParaRPr lang="en-AU" sz="2600" b="0" strike="noStrike" spc="-1" dirty="0">
              <a:latin typeface="Arial"/>
            </a:endParaRPr>
          </a:p>
          <a:p>
            <a:pPr marL="457200" indent="-457200">
              <a:lnSpc>
                <a:spcPct val="100000"/>
              </a:lnSpc>
              <a:spcBef>
                <a:spcPts val="641"/>
              </a:spcBef>
              <a:buFontTx/>
              <a:buChar char="-"/>
            </a:pPr>
            <a:endParaRPr lang="en-AU" sz="2600" b="0" strike="noStrike" spc="-1" dirty="0">
              <a:latin typeface="Arial"/>
            </a:endParaRPr>
          </a:p>
          <a:p>
            <a:pPr marL="914400" lvl="1" indent="-457200">
              <a:spcBef>
                <a:spcPts val="641"/>
              </a:spcBef>
              <a:buFont typeface="Arial" panose="020B0604020202020204" pitchFamily="34" charset="0"/>
              <a:buChar char="•"/>
            </a:pPr>
            <a:endParaRPr lang="en-AU" sz="26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26352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Titel 1_24"/>
          <p:cNvSpPr txBox="1"/>
          <p:nvPr/>
        </p:nvSpPr>
        <p:spPr>
          <a:xfrm>
            <a:off x="642600" y="271440"/>
            <a:ext cx="11542320" cy="1127160"/>
          </a:xfrm>
          <a:prstGeom prst="rect">
            <a:avLst/>
          </a:prstGeom>
          <a:noFill/>
          <a:ln w="0">
            <a:noFill/>
          </a:ln>
        </p:spPr>
        <p:txBody>
          <a:bodyPr lIns="108360" tIns="54000" rIns="108360" bIns="54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nl-NL" sz="5000" b="0" strike="noStrike" spc="-1" dirty="0" err="1">
                <a:solidFill>
                  <a:srgbClr val="F27174"/>
                </a:solidFill>
                <a:latin typeface="Arial Black"/>
              </a:rPr>
              <a:t>Consequenses</a:t>
            </a:r>
            <a:r>
              <a:rPr lang="nl-NL" sz="5000" b="0" strike="noStrike" spc="-1" dirty="0">
                <a:solidFill>
                  <a:srgbClr val="F27174"/>
                </a:solidFill>
                <a:latin typeface="Arial Black"/>
              </a:rPr>
              <a:t> </a:t>
            </a:r>
            <a:r>
              <a:rPr lang="nl-NL" sz="5000" b="0" strike="noStrike" spc="-1" dirty="0" err="1">
                <a:solidFill>
                  <a:srgbClr val="F27174"/>
                </a:solidFill>
                <a:latin typeface="Arial Black"/>
              </a:rPr>
              <a:t>for</a:t>
            </a:r>
            <a:r>
              <a:rPr lang="nl-NL" sz="5000" b="0" strike="noStrike" spc="-1" dirty="0">
                <a:solidFill>
                  <a:srgbClr val="F27174"/>
                </a:solidFill>
                <a:latin typeface="Arial Black"/>
              </a:rPr>
              <a:t> urban planning </a:t>
            </a:r>
            <a:r>
              <a:rPr lang="nl-NL" sz="5000" b="0" strike="noStrike" spc="-1" dirty="0" err="1">
                <a:solidFill>
                  <a:srgbClr val="F27174"/>
                </a:solidFill>
                <a:latin typeface="Arial Black"/>
              </a:rPr>
              <a:t>and</a:t>
            </a:r>
            <a:r>
              <a:rPr lang="nl-NL" sz="5000" b="0" strike="noStrike" spc="-1" dirty="0">
                <a:solidFill>
                  <a:srgbClr val="F27174"/>
                </a:solidFill>
                <a:latin typeface="Arial Black"/>
              </a:rPr>
              <a:t> development</a:t>
            </a:r>
            <a:endParaRPr lang="nl-NL" sz="5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Tekstvak 113"/>
          <p:cNvSpPr txBox="1"/>
          <p:nvPr/>
        </p:nvSpPr>
        <p:spPr>
          <a:xfrm>
            <a:off x="642600" y="1980000"/>
            <a:ext cx="10505160" cy="43437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pPr marL="457200" indent="-457200">
              <a:lnSpc>
                <a:spcPct val="100000"/>
              </a:lnSpc>
              <a:spcBef>
                <a:spcPts val="641"/>
              </a:spcBef>
              <a:buFontTx/>
              <a:buChar char="-"/>
            </a:pPr>
            <a:r>
              <a:rPr lang="en-AU" sz="2600" spc="-1" dirty="0">
                <a:latin typeface="Arial"/>
              </a:rPr>
              <a:t>Zero emission public transport is recognized as a crucial aspect of sustainable urban development by all actors</a:t>
            </a:r>
          </a:p>
          <a:p>
            <a:pPr marL="457200" indent="-457200">
              <a:lnSpc>
                <a:spcPct val="100000"/>
              </a:lnSpc>
              <a:spcBef>
                <a:spcPts val="641"/>
              </a:spcBef>
              <a:buFontTx/>
              <a:buChar char="-"/>
            </a:pPr>
            <a:r>
              <a:rPr lang="en-AU" sz="2600" spc="-1" dirty="0">
                <a:latin typeface="Arial"/>
              </a:rPr>
              <a:t>Electric charging facilities can be at odds with other interests in sustainable urban development… </a:t>
            </a:r>
          </a:p>
          <a:p>
            <a:pPr marL="457200" indent="-457200">
              <a:lnSpc>
                <a:spcPct val="100000"/>
              </a:lnSpc>
              <a:spcBef>
                <a:spcPts val="641"/>
              </a:spcBef>
              <a:buFontTx/>
              <a:buChar char="-"/>
            </a:pPr>
            <a:r>
              <a:rPr lang="en-AU" sz="2600" spc="-1" dirty="0">
                <a:latin typeface="Arial"/>
              </a:rPr>
              <a:t>… but optimal solutions are found in multidisciplinary cooperation</a:t>
            </a:r>
          </a:p>
          <a:p>
            <a:pPr marL="457200" indent="-457200">
              <a:lnSpc>
                <a:spcPct val="100000"/>
              </a:lnSpc>
              <a:spcBef>
                <a:spcPts val="641"/>
              </a:spcBef>
              <a:buFontTx/>
              <a:buChar char="-"/>
            </a:pPr>
            <a:r>
              <a:rPr lang="en-AU" sz="2600" spc="-1" dirty="0">
                <a:latin typeface="Arial"/>
              </a:rPr>
              <a:t>Integration of electric charging facilities with regards for spatial quality costs money that must be budgeted in advance </a:t>
            </a:r>
          </a:p>
          <a:p>
            <a:pPr marL="457200" indent="-457200">
              <a:lnSpc>
                <a:spcPct val="100000"/>
              </a:lnSpc>
              <a:spcBef>
                <a:spcPts val="641"/>
              </a:spcBef>
              <a:buFontTx/>
              <a:buChar char="-"/>
            </a:pPr>
            <a:endParaRPr lang="en-AU" sz="2600" spc="-1" dirty="0">
              <a:latin typeface="Arial"/>
            </a:endParaRPr>
          </a:p>
          <a:p>
            <a:pPr marL="457200" indent="-457200">
              <a:lnSpc>
                <a:spcPct val="100000"/>
              </a:lnSpc>
              <a:spcBef>
                <a:spcPts val="641"/>
              </a:spcBef>
              <a:buFontTx/>
              <a:buChar char="-"/>
            </a:pPr>
            <a:endParaRPr lang="en-AU" sz="2600" spc="-1" dirty="0">
              <a:latin typeface="Arial"/>
            </a:endParaRPr>
          </a:p>
          <a:p>
            <a:pPr marL="457200" indent="-457200">
              <a:lnSpc>
                <a:spcPct val="100000"/>
              </a:lnSpc>
              <a:spcBef>
                <a:spcPts val="641"/>
              </a:spcBef>
              <a:buFontTx/>
              <a:buChar char="-"/>
            </a:pPr>
            <a:endParaRPr lang="en-AU" sz="2600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171442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erkzaamheden aan de trambaan">
            <a:extLst>
              <a:ext uri="{FF2B5EF4-FFF2-40B4-BE49-F238E27FC236}">
                <a16:creationId xmlns:a16="http://schemas.microsoft.com/office/drawing/2014/main" id="{F59AD30A-F538-4DD4-B8CC-771FB90A1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729" y="0"/>
            <a:ext cx="9435040" cy="6290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EEF7A910-F8DA-4F84-B946-78462E1A998D}"/>
              </a:ext>
            </a:extLst>
          </p:cNvPr>
          <p:cNvSpPr txBox="1">
            <a:spLocks/>
          </p:cNvSpPr>
          <p:nvPr/>
        </p:nvSpPr>
        <p:spPr>
          <a:xfrm>
            <a:off x="9653955" y="624152"/>
            <a:ext cx="1835056" cy="649123"/>
          </a:xfrm>
          <a:prstGeom prst="rect">
            <a:avLst/>
          </a:prstGeom>
          <a:solidFill>
            <a:schemeClr val="bg1">
              <a:lumMod val="50000"/>
              <a:alpha val="50000"/>
            </a:schemeClr>
          </a:solidFill>
        </p:spPr>
        <p:txBody>
          <a:bodyPr vert="horz" lIns="90212" tIns="45106" rIns="90212" bIns="45106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368" b="1">
                <a:solidFill>
                  <a:schemeClr val="bg1"/>
                </a:solidFill>
              </a:rPr>
              <a:t>City Hall</a:t>
            </a:r>
          </a:p>
        </p:txBody>
      </p:sp>
      <p:cxnSp>
        <p:nvCxnSpPr>
          <p:cNvPr id="5" name="Rechte verbindingslijn met pijl 4">
            <a:extLst>
              <a:ext uri="{FF2B5EF4-FFF2-40B4-BE49-F238E27FC236}">
                <a16:creationId xmlns:a16="http://schemas.microsoft.com/office/drawing/2014/main" id="{4F10978F-D894-42AE-B5A3-D3F1CE5C0A91}"/>
              </a:ext>
            </a:extLst>
          </p:cNvPr>
          <p:cNvCxnSpPr>
            <a:cxnSpLocks/>
            <a:endCxn id="4" idx="1"/>
          </p:cNvCxnSpPr>
          <p:nvPr/>
        </p:nvCxnSpPr>
        <p:spPr>
          <a:xfrm>
            <a:off x="7621191" y="948714"/>
            <a:ext cx="2032763" cy="0"/>
          </a:xfrm>
          <a:prstGeom prst="straightConnector1">
            <a:avLst/>
          </a:prstGeom>
          <a:ln w="28575">
            <a:solidFill>
              <a:srgbClr val="ED6971"/>
            </a:solidFill>
            <a:headEnd type="oval" w="lg" len="lg"/>
            <a:tailEnd type="oval" w="lg" len="lg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6" name="Titel 1">
            <a:extLst>
              <a:ext uri="{FF2B5EF4-FFF2-40B4-BE49-F238E27FC236}">
                <a16:creationId xmlns:a16="http://schemas.microsoft.com/office/drawing/2014/main" id="{7238591A-0D84-4829-A285-16551D370536}"/>
              </a:ext>
            </a:extLst>
          </p:cNvPr>
          <p:cNvSpPr txBox="1">
            <a:spLocks/>
          </p:cNvSpPr>
          <p:nvPr/>
        </p:nvSpPr>
        <p:spPr>
          <a:xfrm>
            <a:off x="10288891" y="1994150"/>
            <a:ext cx="1835056" cy="649123"/>
          </a:xfrm>
          <a:prstGeom prst="rect">
            <a:avLst/>
          </a:prstGeom>
          <a:solidFill>
            <a:schemeClr val="bg1">
              <a:lumMod val="50000"/>
              <a:alpha val="50000"/>
            </a:schemeClr>
          </a:solidFill>
        </p:spPr>
        <p:txBody>
          <a:bodyPr vert="horz" lIns="90212" tIns="45106" rIns="90212" bIns="45106" rtlCol="0" anchor="ctr">
            <a:normAutofit fontScale="5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946" b="1">
                <a:solidFill>
                  <a:schemeClr val="bg1"/>
                </a:solidFill>
              </a:rPr>
              <a:t>Station Area</a:t>
            </a:r>
          </a:p>
        </p:txBody>
      </p:sp>
      <p:cxnSp>
        <p:nvCxnSpPr>
          <p:cNvPr id="9" name="Rechte verbindingslijn met pijl 8">
            <a:extLst>
              <a:ext uri="{FF2B5EF4-FFF2-40B4-BE49-F238E27FC236}">
                <a16:creationId xmlns:a16="http://schemas.microsoft.com/office/drawing/2014/main" id="{78288939-3797-4F96-9284-8A31B860D912}"/>
              </a:ext>
            </a:extLst>
          </p:cNvPr>
          <p:cNvCxnSpPr>
            <a:cxnSpLocks/>
            <a:endCxn id="6" idx="1"/>
          </p:cNvCxnSpPr>
          <p:nvPr/>
        </p:nvCxnSpPr>
        <p:spPr>
          <a:xfrm flipV="1">
            <a:off x="8288357" y="2318712"/>
            <a:ext cx="2000534" cy="1065966"/>
          </a:xfrm>
          <a:prstGeom prst="straightConnector1">
            <a:avLst/>
          </a:prstGeom>
          <a:ln w="28575">
            <a:solidFill>
              <a:srgbClr val="ED6971"/>
            </a:solidFill>
            <a:headEnd type="oval" w="lg" len="lg"/>
            <a:tailEnd type="oval" w="lg" len="lg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4" name="Titel 1">
            <a:extLst>
              <a:ext uri="{FF2B5EF4-FFF2-40B4-BE49-F238E27FC236}">
                <a16:creationId xmlns:a16="http://schemas.microsoft.com/office/drawing/2014/main" id="{F7E668B8-9172-4E0B-A459-48852046D246}"/>
              </a:ext>
            </a:extLst>
          </p:cNvPr>
          <p:cNvSpPr txBox="1">
            <a:spLocks/>
          </p:cNvSpPr>
          <p:nvPr/>
        </p:nvSpPr>
        <p:spPr>
          <a:xfrm>
            <a:off x="442685" y="2860251"/>
            <a:ext cx="2561043" cy="1228363"/>
          </a:xfrm>
          <a:prstGeom prst="rect">
            <a:avLst/>
          </a:prstGeom>
        </p:spPr>
        <p:txBody>
          <a:bodyPr lIns="90212" tIns="45106" rIns="90212" bIns="45106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4045" dirty="0">
                <a:solidFill>
                  <a:srgbClr val="ED6971"/>
                </a:solidFill>
              </a:rPr>
              <a:t>City</a:t>
            </a:r>
            <a:endParaRPr lang="nl-NL" sz="4341" dirty="0"/>
          </a:p>
          <a:p>
            <a:pPr algn="ctr"/>
            <a:r>
              <a:rPr lang="nl-NL" sz="4045" dirty="0">
                <a:solidFill>
                  <a:srgbClr val="ED6971"/>
                </a:solidFill>
              </a:rPr>
              <a:t>2022</a:t>
            </a:r>
            <a:endParaRPr lang="nl-NL" sz="4341" dirty="0"/>
          </a:p>
        </p:txBody>
      </p:sp>
    </p:spTree>
    <p:extLst>
      <p:ext uri="{BB962C8B-B14F-4D97-AF65-F5344CB8AC3E}">
        <p14:creationId xmlns:p14="http://schemas.microsoft.com/office/powerpoint/2010/main" val="20260371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lucht, buiten, weg, stad&#10;&#10;Automatisch gegenereerde beschrijving">
            <a:extLst>
              <a:ext uri="{FF2B5EF4-FFF2-40B4-BE49-F238E27FC236}">
                <a16:creationId xmlns:a16="http://schemas.microsoft.com/office/drawing/2014/main" id="{62472A48-7D93-4729-BE66-454154847B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57" y="820601"/>
            <a:ext cx="12028311" cy="5481903"/>
          </a:xfrm>
          <a:prstGeom prst="rect">
            <a:avLst/>
          </a:prstGeom>
        </p:spPr>
      </p:pic>
      <p:sp>
        <p:nvSpPr>
          <p:cNvPr id="14" name="Titel 1">
            <a:extLst>
              <a:ext uri="{FF2B5EF4-FFF2-40B4-BE49-F238E27FC236}">
                <a16:creationId xmlns:a16="http://schemas.microsoft.com/office/drawing/2014/main" id="{F7E668B8-9172-4E0B-A459-48852046D246}"/>
              </a:ext>
            </a:extLst>
          </p:cNvPr>
          <p:cNvSpPr txBox="1">
            <a:spLocks/>
          </p:cNvSpPr>
          <p:nvPr/>
        </p:nvSpPr>
        <p:spPr>
          <a:xfrm>
            <a:off x="1551667" y="173878"/>
            <a:ext cx="4001934" cy="1228363"/>
          </a:xfrm>
          <a:prstGeom prst="rect">
            <a:avLst/>
          </a:prstGeom>
        </p:spPr>
        <p:txBody>
          <a:bodyPr lIns="90212" tIns="45106" rIns="90212" bIns="45106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4045" dirty="0">
                <a:solidFill>
                  <a:srgbClr val="ED6971"/>
                </a:solidFill>
              </a:rPr>
              <a:t>City 2022</a:t>
            </a:r>
            <a:endParaRPr lang="nl-NL" sz="4341" dirty="0"/>
          </a:p>
        </p:txBody>
      </p:sp>
    </p:spTree>
    <p:extLst>
      <p:ext uri="{BB962C8B-B14F-4D97-AF65-F5344CB8AC3E}">
        <p14:creationId xmlns:p14="http://schemas.microsoft.com/office/powerpoint/2010/main" val="29540291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Afbeelding 256"/>
          <p:cNvPicPr/>
          <p:nvPr/>
        </p:nvPicPr>
        <p:blipFill>
          <a:blip r:embed="rId3"/>
          <a:stretch/>
        </p:blipFill>
        <p:spPr>
          <a:xfrm>
            <a:off x="0" y="-1191960"/>
            <a:ext cx="12849120" cy="7957800"/>
          </a:xfrm>
          <a:prstGeom prst="rect">
            <a:avLst/>
          </a:prstGeom>
          <a:ln w="0">
            <a:noFill/>
          </a:ln>
        </p:spPr>
      </p:pic>
      <p:grpSp>
        <p:nvGrpSpPr>
          <p:cNvPr id="258" name="Groep 16"/>
          <p:cNvGrpSpPr/>
          <p:nvPr/>
        </p:nvGrpSpPr>
        <p:grpSpPr>
          <a:xfrm>
            <a:off x="-28800" y="4009320"/>
            <a:ext cx="12934440" cy="2756160"/>
            <a:chOff x="-28800" y="4009320"/>
            <a:chExt cx="12934440" cy="2756160"/>
          </a:xfrm>
        </p:grpSpPr>
        <p:grpSp>
          <p:nvGrpSpPr>
            <p:cNvPr id="259" name="Groep 10"/>
            <p:cNvGrpSpPr/>
            <p:nvPr/>
          </p:nvGrpSpPr>
          <p:grpSpPr>
            <a:xfrm>
              <a:off x="-28800" y="4009320"/>
              <a:ext cx="12934440" cy="2756160"/>
              <a:chOff x="-28800" y="4009320"/>
              <a:chExt cx="12934440" cy="2756160"/>
            </a:xfrm>
          </p:grpSpPr>
          <p:sp>
            <p:nvSpPr>
              <p:cNvPr id="260" name="Rechthoekige driehoek 2"/>
              <p:cNvSpPr/>
              <p:nvPr/>
            </p:nvSpPr>
            <p:spPr>
              <a:xfrm>
                <a:off x="-28800" y="4030920"/>
                <a:ext cx="12847320" cy="2734560"/>
              </a:xfrm>
              <a:prstGeom prst="rtTriangle">
                <a:avLst/>
              </a:prstGeom>
              <a:solidFill>
                <a:srgbClr val="FFCD0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261" name="Rechthoekige driehoek 7"/>
              <p:cNvSpPr/>
              <p:nvPr/>
            </p:nvSpPr>
            <p:spPr>
              <a:xfrm flipH="1">
                <a:off x="27720" y="4030920"/>
                <a:ext cx="12848760" cy="2734560"/>
              </a:xfrm>
              <a:prstGeom prst="rtTriangle">
                <a:avLst/>
              </a:prstGeom>
              <a:solidFill>
                <a:srgbClr val="FFCD0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262" name="Gelijkbenige driehoek 5"/>
              <p:cNvSpPr/>
              <p:nvPr/>
            </p:nvSpPr>
            <p:spPr>
              <a:xfrm rot="16200000">
                <a:off x="10449720" y="3281400"/>
                <a:ext cx="1728000" cy="3183840"/>
              </a:xfrm>
              <a:prstGeom prst="triangle">
                <a:avLst>
                  <a:gd name="adj" fmla="val 60568"/>
                </a:avLst>
              </a:prstGeom>
              <a:solidFill>
                <a:srgbClr val="F271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</p:grpSp>
        <p:pic>
          <p:nvPicPr>
            <p:cNvPr id="263" name="Afbeelding 15"/>
            <p:cNvPicPr/>
            <p:nvPr/>
          </p:nvPicPr>
          <p:blipFill>
            <a:blip r:embed="rId4"/>
            <a:stretch/>
          </p:blipFill>
          <p:spPr>
            <a:xfrm>
              <a:off x="628560" y="4853880"/>
              <a:ext cx="2350080" cy="169164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265" name="Tekstvak 6"/>
          <p:cNvSpPr/>
          <p:nvPr/>
        </p:nvSpPr>
        <p:spPr>
          <a:xfrm>
            <a:off x="4055873" y="5531311"/>
            <a:ext cx="8616847" cy="101420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nl-NL" sz="6000" b="1" strike="noStrike" spc="-1" dirty="0" err="1">
                <a:solidFill>
                  <a:srgbClr val="FFFFFF"/>
                </a:solidFill>
                <a:latin typeface="Calibri"/>
              </a:rPr>
              <a:t>Questions</a:t>
            </a:r>
            <a:r>
              <a:rPr lang="nl-NL" sz="6000" b="1" strike="noStrike" spc="-1" dirty="0">
                <a:solidFill>
                  <a:srgbClr val="FFFFFF"/>
                </a:solidFill>
                <a:latin typeface="Calibri"/>
              </a:rPr>
              <a:t> </a:t>
            </a:r>
            <a:r>
              <a:rPr lang="nl-NL" sz="6000" b="1" strike="noStrike" spc="-1" dirty="0" err="1">
                <a:solidFill>
                  <a:srgbClr val="FFFFFF"/>
                </a:solidFill>
                <a:latin typeface="Calibri"/>
              </a:rPr>
              <a:t>and</a:t>
            </a:r>
            <a:r>
              <a:rPr lang="nl-NL" sz="6000" b="1" strike="noStrike" spc="-1" dirty="0">
                <a:solidFill>
                  <a:srgbClr val="FFFFFF"/>
                </a:solidFill>
                <a:latin typeface="Calibri"/>
              </a:rPr>
              <a:t> </a:t>
            </a:r>
            <a:r>
              <a:rPr lang="nl-NL" sz="6000" b="1" strike="noStrike" spc="-1" dirty="0" err="1">
                <a:solidFill>
                  <a:srgbClr val="FFFFFF"/>
                </a:solidFill>
                <a:latin typeface="Calibri"/>
              </a:rPr>
              <a:t>discussion</a:t>
            </a:r>
            <a:endParaRPr lang="nl-NL" sz="60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Titel 1_24"/>
          <p:cNvSpPr txBox="1"/>
          <p:nvPr/>
        </p:nvSpPr>
        <p:spPr>
          <a:xfrm>
            <a:off x="642600" y="271440"/>
            <a:ext cx="11542320" cy="1127160"/>
          </a:xfrm>
          <a:prstGeom prst="rect">
            <a:avLst/>
          </a:prstGeom>
          <a:noFill/>
          <a:ln w="0">
            <a:noFill/>
          </a:ln>
        </p:spPr>
        <p:txBody>
          <a:bodyPr lIns="108360" tIns="54000" rIns="108360" bIns="54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nl-NL" sz="5300" b="0" strike="noStrike" spc="-1" dirty="0" err="1">
                <a:solidFill>
                  <a:srgbClr val="F27174"/>
                </a:solidFill>
                <a:latin typeface="Arial Black"/>
              </a:rPr>
              <a:t>Structure</a:t>
            </a:r>
            <a:r>
              <a:rPr lang="nl-NL" sz="5300" b="0" strike="noStrike" spc="-1" dirty="0">
                <a:solidFill>
                  <a:srgbClr val="F27174"/>
                </a:solidFill>
                <a:latin typeface="Arial Black"/>
              </a:rPr>
              <a:t> of </a:t>
            </a:r>
            <a:r>
              <a:rPr lang="nl-NL" sz="5300" b="0" strike="noStrike" spc="-1" dirty="0" err="1">
                <a:solidFill>
                  <a:srgbClr val="F27174"/>
                </a:solidFill>
                <a:latin typeface="Arial Black"/>
              </a:rPr>
              <a:t>this</a:t>
            </a:r>
            <a:r>
              <a:rPr lang="nl-NL" sz="5300" b="0" strike="noStrike" spc="-1" dirty="0">
                <a:solidFill>
                  <a:srgbClr val="F27174"/>
                </a:solidFill>
                <a:latin typeface="Arial Black"/>
              </a:rPr>
              <a:t> </a:t>
            </a:r>
            <a:r>
              <a:rPr lang="nl-NL" sz="5300" b="0" strike="noStrike" spc="-1" dirty="0" err="1">
                <a:solidFill>
                  <a:srgbClr val="F27174"/>
                </a:solidFill>
                <a:latin typeface="Arial Black"/>
              </a:rPr>
              <a:t>presentation</a:t>
            </a:r>
            <a:endParaRPr lang="nl-NL" sz="53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Tekstvak 113"/>
          <p:cNvSpPr txBox="1"/>
          <p:nvPr/>
        </p:nvSpPr>
        <p:spPr>
          <a:xfrm>
            <a:off x="642600" y="1980000"/>
            <a:ext cx="10505160" cy="43437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spcBef>
                <a:spcPts val="641"/>
              </a:spcBef>
            </a:pPr>
            <a:endParaRPr lang="en-AU" sz="2600" b="0" strike="noStrike" spc="-1" dirty="0">
              <a:latin typeface="Arial"/>
            </a:endParaRPr>
          </a:p>
          <a:p>
            <a:pPr marL="457200" indent="-457200">
              <a:lnSpc>
                <a:spcPct val="100000"/>
              </a:lnSpc>
              <a:spcBef>
                <a:spcPts val="641"/>
              </a:spcBef>
              <a:buFont typeface="Arial" panose="020B0604020202020204" pitchFamily="34" charset="0"/>
              <a:buChar char="•"/>
            </a:pPr>
            <a:r>
              <a:rPr lang="en-AU" sz="2600" spc="-1" dirty="0">
                <a:latin typeface="Arial"/>
              </a:rPr>
              <a:t>Nieuwegein, its historic growth and present challenges </a:t>
            </a:r>
          </a:p>
          <a:p>
            <a:pPr marL="457200" indent="-457200">
              <a:lnSpc>
                <a:spcPct val="100000"/>
              </a:lnSpc>
              <a:spcBef>
                <a:spcPts val="641"/>
              </a:spcBef>
              <a:buFont typeface="Arial" panose="020B0604020202020204" pitchFamily="34" charset="0"/>
              <a:buChar char="•"/>
            </a:pPr>
            <a:r>
              <a:rPr lang="en-AU" sz="2600" spc="-1" dirty="0">
                <a:latin typeface="Arial"/>
              </a:rPr>
              <a:t>Future plans for Nieuwegein City and new public transport hub </a:t>
            </a:r>
          </a:p>
          <a:p>
            <a:pPr marL="457200" indent="-457200">
              <a:lnSpc>
                <a:spcPct val="100000"/>
              </a:lnSpc>
              <a:spcBef>
                <a:spcPts val="641"/>
              </a:spcBef>
              <a:buFont typeface="Arial" panose="020B0604020202020204" pitchFamily="34" charset="0"/>
              <a:buChar char="•"/>
            </a:pPr>
            <a:r>
              <a:rPr lang="en-AU" sz="2600" spc="-1" dirty="0">
                <a:latin typeface="Arial"/>
              </a:rPr>
              <a:t>Challenges around implementing electric charging infrastructure</a:t>
            </a:r>
          </a:p>
          <a:p>
            <a:pPr marL="457200" indent="-457200">
              <a:lnSpc>
                <a:spcPct val="100000"/>
              </a:lnSpc>
              <a:spcBef>
                <a:spcPts val="641"/>
              </a:spcBef>
              <a:buFont typeface="Arial" panose="020B0604020202020204" pitchFamily="34" charset="0"/>
              <a:buChar char="•"/>
            </a:pPr>
            <a:r>
              <a:rPr lang="en-AU" sz="2600" spc="-1" dirty="0">
                <a:latin typeface="Arial"/>
              </a:rPr>
              <a:t>Consequences for urban planning and development</a:t>
            </a:r>
          </a:p>
          <a:p>
            <a:pPr marL="457200" indent="-457200">
              <a:lnSpc>
                <a:spcPct val="100000"/>
              </a:lnSpc>
              <a:spcBef>
                <a:spcPts val="641"/>
              </a:spcBef>
              <a:buFont typeface="Arial" panose="020B0604020202020204" pitchFamily="34" charset="0"/>
              <a:buChar char="•"/>
            </a:pPr>
            <a:r>
              <a:rPr lang="en-AU" sz="2600" spc="-1" dirty="0">
                <a:latin typeface="Arial"/>
              </a:rPr>
              <a:t>Questions and discussion </a:t>
            </a:r>
          </a:p>
          <a:p>
            <a:pPr marL="457200" indent="-457200">
              <a:lnSpc>
                <a:spcPct val="100000"/>
              </a:lnSpc>
              <a:spcBef>
                <a:spcPts val="641"/>
              </a:spcBef>
              <a:buFont typeface="Arial" panose="020B0604020202020204" pitchFamily="34" charset="0"/>
              <a:buChar char="•"/>
            </a:pPr>
            <a:endParaRPr lang="en-AU" sz="26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23918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>
            <a:extLst>
              <a:ext uri="{FF2B5EF4-FFF2-40B4-BE49-F238E27FC236}">
                <a16:creationId xmlns:a16="http://schemas.microsoft.com/office/drawing/2014/main" id="{8F019E85-E924-4364-A0E5-DCBEE88471E1}"/>
              </a:ext>
            </a:extLst>
          </p:cNvPr>
          <p:cNvSpPr txBox="1">
            <a:spLocks/>
          </p:cNvSpPr>
          <p:nvPr/>
        </p:nvSpPr>
        <p:spPr>
          <a:xfrm>
            <a:off x="627321" y="544213"/>
            <a:ext cx="7019161" cy="1057728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ED697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300" spc="-1" dirty="0">
                <a:solidFill>
                  <a:srgbClr val="F27174"/>
                </a:solidFill>
                <a:latin typeface="Arial Black"/>
                <a:ea typeface="+mn-ea"/>
                <a:cs typeface="+mn-cs"/>
              </a:rPr>
              <a:t>Nieuwegein</a:t>
            </a:r>
          </a:p>
          <a:p>
            <a:r>
              <a:rPr lang="en-US" sz="3157" dirty="0"/>
              <a:t>	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0D68D0A2-8476-4676-A0B4-8C9AD8B1C816}"/>
              </a:ext>
            </a:extLst>
          </p:cNvPr>
          <p:cNvSpPr txBox="1">
            <a:spLocks/>
          </p:cNvSpPr>
          <p:nvPr/>
        </p:nvSpPr>
        <p:spPr>
          <a:xfrm>
            <a:off x="627321" y="1212113"/>
            <a:ext cx="5002523" cy="479528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918485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41"/>
              </a:spcBef>
            </a:pPr>
            <a:r>
              <a:rPr lang="en-US" sz="2000" spc="-1" dirty="0">
                <a:solidFill>
                  <a:schemeClr val="tx1"/>
                </a:solidFill>
                <a:latin typeface="Arial"/>
              </a:rPr>
              <a:t>Geographically located: </a:t>
            </a:r>
          </a:p>
          <a:p>
            <a:pPr marL="457200" indent="-457200">
              <a:lnSpc>
                <a:spcPct val="100000"/>
              </a:lnSpc>
              <a:spcBef>
                <a:spcPts val="641"/>
              </a:spcBef>
              <a:buFont typeface="Arial" panose="020B0604020202020204" pitchFamily="34" charset="0"/>
              <a:buChar char="•"/>
            </a:pPr>
            <a:r>
              <a:rPr lang="en-US" sz="2000" spc="-1" dirty="0">
                <a:solidFill>
                  <a:schemeClr val="tx1"/>
                </a:solidFill>
                <a:latin typeface="Arial"/>
              </a:rPr>
              <a:t>Direct south of Utrecht</a:t>
            </a:r>
          </a:p>
          <a:p>
            <a:pPr marL="457200" indent="-457200">
              <a:lnSpc>
                <a:spcPct val="100000"/>
              </a:lnSpc>
              <a:spcBef>
                <a:spcPts val="641"/>
              </a:spcBef>
              <a:buFont typeface="Arial" panose="020B0604020202020204" pitchFamily="34" charset="0"/>
              <a:buChar char="•"/>
            </a:pPr>
            <a:r>
              <a:rPr lang="en-US" sz="2000" spc="-1" dirty="0">
                <a:solidFill>
                  <a:schemeClr val="tx1"/>
                </a:solidFill>
                <a:latin typeface="Arial"/>
              </a:rPr>
              <a:t>Between three major national highways</a:t>
            </a: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en-US" sz="2000" spc="-1" dirty="0">
              <a:solidFill>
                <a:schemeClr val="tx1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r>
              <a:rPr lang="en-US" sz="2000" spc="-1" dirty="0">
                <a:solidFill>
                  <a:schemeClr val="tx1"/>
                </a:solidFill>
                <a:latin typeface="Arial"/>
              </a:rPr>
              <a:t>Growth and current challenges:</a:t>
            </a:r>
          </a:p>
          <a:p>
            <a:pPr marL="342900" indent="-342900">
              <a:lnSpc>
                <a:spcPct val="100000"/>
              </a:lnSpc>
              <a:spcBef>
                <a:spcPts val="641"/>
              </a:spcBef>
              <a:buFontTx/>
              <a:buChar char="-"/>
            </a:pPr>
            <a:r>
              <a:rPr lang="en-US" sz="2000" spc="-1" dirty="0">
                <a:solidFill>
                  <a:schemeClr val="tx1"/>
                </a:solidFill>
                <a:latin typeface="Arial"/>
              </a:rPr>
              <a:t>1969 merger of the former villages of </a:t>
            </a:r>
            <a:r>
              <a:rPr lang="en-US" sz="2000" spc="-1" dirty="0" err="1">
                <a:solidFill>
                  <a:schemeClr val="tx1"/>
                </a:solidFill>
                <a:latin typeface="Arial"/>
              </a:rPr>
              <a:t>Vreeswijk</a:t>
            </a:r>
            <a:r>
              <a:rPr lang="en-US" sz="2000" spc="-1" dirty="0">
                <a:solidFill>
                  <a:schemeClr val="tx1"/>
                </a:solidFill>
                <a:latin typeface="Arial"/>
              </a:rPr>
              <a:t> and </a:t>
            </a:r>
            <a:r>
              <a:rPr lang="en-US" sz="2000" spc="-1" dirty="0" err="1">
                <a:solidFill>
                  <a:schemeClr val="tx1"/>
                </a:solidFill>
                <a:latin typeface="Arial"/>
              </a:rPr>
              <a:t>Jutphaas</a:t>
            </a:r>
            <a:endParaRPr lang="en-US" sz="2000" spc="-1" dirty="0">
              <a:solidFill>
                <a:schemeClr val="tx1"/>
              </a:solidFill>
              <a:latin typeface="Arial"/>
            </a:endParaRPr>
          </a:p>
          <a:p>
            <a:pPr marL="342900" indent="-342900">
              <a:lnSpc>
                <a:spcPct val="100000"/>
              </a:lnSpc>
              <a:spcBef>
                <a:spcPts val="641"/>
              </a:spcBef>
              <a:buFontTx/>
              <a:buChar char="-"/>
            </a:pPr>
            <a:r>
              <a:rPr lang="en-US" sz="2000" spc="-1" dirty="0">
                <a:solidFill>
                  <a:schemeClr val="tx1"/>
                </a:solidFill>
                <a:latin typeface="Arial"/>
              </a:rPr>
              <a:t>Designated by the national government as a growth city the 1970s</a:t>
            </a:r>
          </a:p>
          <a:p>
            <a:pPr marL="342900" indent="-342900">
              <a:lnSpc>
                <a:spcPct val="100000"/>
              </a:lnSpc>
              <a:spcBef>
                <a:spcPts val="641"/>
              </a:spcBef>
              <a:buFontTx/>
              <a:buChar char="-"/>
            </a:pPr>
            <a:endParaRPr lang="en-US" sz="2000" spc="-1" dirty="0">
              <a:solidFill>
                <a:schemeClr val="tx1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en-US" sz="2000" spc="-1" dirty="0">
              <a:solidFill>
                <a:schemeClr val="tx1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en-US" sz="2000" spc="-1" dirty="0">
              <a:solidFill>
                <a:schemeClr val="tx1"/>
              </a:solidFill>
              <a:latin typeface="Arial"/>
            </a:endParaRPr>
          </a:p>
        </p:txBody>
      </p:sp>
      <p:pic>
        <p:nvPicPr>
          <p:cNvPr id="4" name="Afbeelding 3" descr="Afbeelding met kaart&#10;&#10;Automatisch gegenereerde beschrijving">
            <a:extLst>
              <a:ext uri="{FF2B5EF4-FFF2-40B4-BE49-F238E27FC236}">
                <a16:creationId xmlns:a16="http://schemas.microsoft.com/office/drawing/2014/main" id="{4E9B4A1C-07B5-4837-9E23-1AFEF1A7B1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425" y="1"/>
            <a:ext cx="4655305" cy="622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632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150CD623-BF93-435F-B37C-C7CF54680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7495" y="0"/>
            <a:ext cx="8241273" cy="6305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54142DD4-1937-4C44-85DA-9544C07E0DFD}"/>
              </a:ext>
            </a:extLst>
          </p:cNvPr>
          <p:cNvSpPr txBox="1">
            <a:spLocks/>
          </p:cNvSpPr>
          <p:nvPr/>
        </p:nvSpPr>
        <p:spPr>
          <a:xfrm>
            <a:off x="218483" y="2154599"/>
            <a:ext cx="3906185" cy="12283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5300" dirty="0">
                <a:solidFill>
                  <a:srgbClr val="ED6971"/>
                </a:solidFill>
                <a:latin typeface="Arial Black" panose="020B0A04020102020204" pitchFamily="34" charset="0"/>
              </a:rPr>
              <a:t>Vreeswijk</a:t>
            </a:r>
            <a:r>
              <a:rPr lang="nl-NL" sz="5400" dirty="0">
                <a:solidFill>
                  <a:srgbClr val="ED6971"/>
                </a:solidFill>
                <a:latin typeface="Arial Black" panose="020B0A04020102020204" pitchFamily="34" charset="0"/>
              </a:rPr>
              <a:t> </a:t>
            </a:r>
            <a:br>
              <a:rPr lang="nl-NL" sz="5400" dirty="0">
                <a:solidFill>
                  <a:srgbClr val="ED6971"/>
                </a:solidFill>
                <a:latin typeface="Arial Black" panose="020B0A04020102020204" pitchFamily="34" charset="0"/>
              </a:rPr>
            </a:br>
            <a:r>
              <a:rPr lang="nl-NL" sz="4800" dirty="0">
                <a:solidFill>
                  <a:srgbClr val="ED6971"/>
                </a:solidFill>
                <a:latin typeface="Arial Black" panose="020B0A04020102020204" pitchFamily="34" charset="0"/>
              </a:rPr>
              <a:t>1960</a:t>
            </a:r>
            <a:endParaRPr lang="en-US" sz="4800" dirty="0">
              <a:solidFill>
                <a:srgbClr val="ED6971"/>
              </a:solidFill>
              <a:latin typeface="Arial Black" panose="020B0A04020102020204" pitchFamily="34" charset="0"/>
            </a:endParaRPr>
          </a:p>
        </p:txBody>
      </p:sp>
      <p:pic>
        <p:nvPicPr>
          <p:cNvPr id="1026" name="Picture 2" descr="6.1. Ik ken de windstreken - ICT In 3 A, B of c!">
            <a:extLst>
              <a:ext uri="{FF2B5EF4-FFF2-40B4-BE49-F238E27FC236}">
                <a16:creationId xmlns:a16="http://schemas.microsoft.com/office/drawing/2014/main" id="{3A8020FB-B3EE-4466-ADB4-313191952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86002" y="4939627"/>
            <a:ext cx="1405384" cy="1326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24929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0CA26799-31C4-4FC3-BA8E-DEFDB9508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6176" y="-1"/>
            <a:ext cx="8052592" cy="6305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34BF774B-28D6-4F15-B262-65ECCB2187FB}"/>
              </a:ext>
            </a:extLst>
          </p:cNvPr>
          <p:cNvSpPr txBox="1">
            <a:spLocks/>
          </p:cNvSpPr>
          <p:nvPr/>
        </p:nvSpPr>
        <p:spPr>
          <a:xfrm>
            <a:off x="233916" y="2154599"/>
            <a:ext cx="3746697" cy="12283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4800" dirty="0">
                <a:solidFill>
                  <a:srgbClr val="ED6971"/>
                </a:solidFill>
                <a:latin typeface="Arial Black" panose="020B0A04020102020204" pitchFamily="34" charset="0"/>
              </a:rPr>
              <a:t>Jutphaas</a:t>
            </a:r>
          </a:p>
          <a:p>
            <a:pPr algn="ctr"/>
            <a:r>
              <a:rPr lang="nl-NL" sz="4800" dirty="0">
                <a:solidFill>
                  <a:srgbClr val="ED6971"/>
                </a:solidFill>
                <a:latin typeface="Arial Black" panose="020B0A04020102020204" pitchFamily="34" charset="0"/>
              </a:rPr>
              <a:t>1973</a:t>
            </a:r>
            <a:endParaRPr lang="en-US" sz="4800" dirty="0">
              <a:solidFill>
                <a:srgbClr val="ED6971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Picture 2" descr="6.1. Ik ken de windstreken - ICT In 3 A, B of c!">
            <a:extLst>
              <a:ext uri="{FF2B5EF4-FFF2-40B4-BE49-F238E27FC236}">
                <a16:creationId xmlns:a16="http://schemas.microsoft.com/office/drawing/2014/main" id="{44FE51CF-A3A1-4856-8FEA-ECDE8688B0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773" y="4979172"/>
            <a:ext cx="1405384" cy="1326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94659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C7A53BC-AA0C-4199-887B-FB4045901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73025" y="0"/>
            <a:ext cx="8476200" cy="6347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D7CFC378-F220-4D72-8160-52BB2AB7B70F}"/>
              </a:ext>
            </a:extLst>
          </p:cNvPr>
          <p:cNvSpPr txBox="1">
            <a:spLocks/>
          </p:cNvSpPr>
          <p:nvPr/>
        </p:nvSpPr>
        <p:spPr>
          <a:xfrm>
            <a:off x="-223284" y="2154599"/>
            <a:ext cx="4774018" cy="12283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4800" dirty="0">
                <a:solidFill>
                  <a:srgbClr val="ED6971"/>
                </a:solidFill>
                <a:latin typeface="Arial Black" panose="020B0A04020102020204" pitchFamily="34" charset="0"/>
              </a:rPr>
              <a:t>Nieuwegein City 1978</a:t>
            </a:r>
            <a:endParaRPr lang="en-US" sz="4800" dirty="0">
              <a:solidFill>
                <a:srgbClr val="ED6971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Picture 2" descr="6.1. Ik ken de windstreken - ICT In 3 A, B of c!">
            <a:extLst>
              <a:ext uri="{FF2B5EF4-FFF2-40B4-BE49-F238E27FC236}">
                <a16:creationId xmlns:a16="http://schemas.microsoft.com/office/drawing/2014/main" id="{2A9AF3CB-77A5-47DD-ADB2-FEF27506F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184" y="4939627"/>
            <a:ext cx="1405384" cy="1326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38136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0E04860-7F2D-4945-B0B3-5AF710A23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7599" y="0"/>
            <a:ext cx="8391626" cy="6332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itel 1">
            <a:extLst>
              <a:ext uri="{FF2B5EF4-FFF2-40B4-BE49-F238E27FC236}">
                <a16:creationId xmlns:a16="http://schemas.microsoft.com/office/drawing/2014/main" id="{F7E668B8-9172-4E0B-A459-48852046D246}"/>
              </a:ext>
            </a:extLst>
          </p:cNvPr>
          <p:cNvSpPr txBox="1">
            <a:spLocks/>
          </p:cNvSpPr>
          <p:nvPr/>
        </p:nvSpPr>
        <p:spPr>
          <a:xfrm>
            <a:off x="0" y="2630558"/>
            <a:ext cx="4412510" cy="12283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4800" dirty="0">
                <a:solidFill>
                  <a:srgbClr val="ED6971"/>
                </a:solidFill>
                <a:latin typeface="Arial Black" panose="020B0A04020102020204" pitchFamily="34" charset="0"/>
              </a:rPr>
              <a:t>Nieuwegein City 2010</a:t>
            </a:r>
          </a:p>
          <a:p>
            <a:pPr algn="ctr"/>
            <a:endParaRPr lang="en-US" sz="4800" dirty="0">
              <a:solidFill>
                <a:srgbClr val="ED697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2579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0E04860-7F2D-4945-B0B3-5AF710A23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7599" y="0"/>
            <a:ext cx="8391626" cy="6332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itel 1">
            <a:extLst>
              <a:ext uri="{FF2B5EF4-FFF2-40B4-BE49-F238E27FC236}">
                <a16:creationId xmlns:a16="http://schemas.microsoft.com/office/drawing/2014/main" id="{F7E668B8-9172-4E0B-A459-48852046D246}"/>
              </a:ext>
            </a:extLst>
          </p:cNvPr>
          <p:cNvSpPr txBox="1">
            <a:spLocks/>
          </p:cNvSpPr>
          <p:nvPr/>
        </p:nvSpPr>
        <p:spPr>
          <a:xfrm>
            <a:off x="171399" y="259497"/>
            <a:ext cx="4263656" cy="12283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4800" dirty="0" err="1">
                <a:solidFill>
                  <a:srgbClr val="ED6971"/>
                </a:solidFill>
                <a:latin typeface="Arial Black" panose="020B0A04020102020204" pitchFamily="34" charset="0"/>
              </a:rPr>
              <a:t>Current</a:t>
            </a:r>
            <a:r>
              <a:rPr lang="nl-NL" sz="4800" dirty="0">
                <a:solidFill>
                  <a:srgbClr val="ED6971"/>
                </a:solidFill>
                <a:latin typeface="Arial Black" panose="020B0A04020102020204" pitchFamily="34" charset="0"/>
              </a:rPr>
              <a:t> </a:t>
            </a:r>
            <a:r>
              <a:rPr lang="nl-NL" sz="4800" dirty="0" err="1">
                <a:solidFill>
                  <a:srgbClr val="ED6971"/>
                </a:solidFill>
                <a:latin typeface="Arial Black" panose="020B0A04020102020204" pitchFamily="34" charset="0"/>
              </a:rPr>
              <a:t>Challenges</a:t>
            </a:r>
            <a:endParaRPr lang="nl-NL" sz="4800" dirty="0">
              <a:solidFill>
                <a:srgbClr val="ED697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1A89ED8F-6715-4B9D-A49F-15D48462147C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171399" y="1669312"/>
            <a:ext cx="4263656" cy="4518837"/>
          </a:xfrm>
        </p:spPr>
        <p:txBody>
          <a:bodyPr anchor="t"/>
          <a:lstStyle/>
          <a:p>
            <a:endParaRPr lang="nl-NL" dirty="0"/>
          </a:p>
          <a:p>
            <a:r>
              <a:rPr lang="en-AU" dirty="0"/>
              <a:t>Housing shortage</a:t>
            </a:r>
          </a:p>
          <a:p>
            <a:r>
              <a:rPr lang="en-AU" dirty="0"/>
              <a:t>Qualitative mismatch</a:t>
            </a:r>
          </a:p>
          <a:p>
            <a:r>
              <a:rPr lang="en-AU" dirty="0"/>
              <a:t>Car oriented / underused public transport / poor bike connections </a:t>
            </a:r>
          </a:p>
          <a:p>
            <a:r>
              <a:rPr lang="en-AU" dirty="0"/>
              <a:t>Vacancy in commercial real estate</a:t>
            </a:r>
          </a:p>
          <a:p>
            <a:r>
              <a:rPr lang="en-AU" dirty="0"/>
              <a:t>Poor spatial quality </a:t>
            </a:r>
          </a:p>
          <a:p>
            <a:endParaRPr lang="en-AU" dirty="0"/>
          </a:p>
          <a:p>
            <a:endParaRPr lang="en-AU" dirty="0"/>
          </a:p>
          <a:p>
            <a:pPr marL="0" indent="0">
              <a:buNone/>
            </a:pPr>
            <a:endParaRPr lang="nl-NL" dirty="0"/>
          </a:p>
          <a:p>
            <a:endParaRPr lang="nl-NL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71990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3765</TotalTime>
  <Words>1378</Words>
  <Application>Microsoft Office PowerPoint</Application>
  <PresentationFormat>Aangepast</PresentationFormat>
  <Paragraphs>176</Paragraphs>
  <Slides>24</Slides>
  <Notes>18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2</vt:i4>
      </vt:variant>
      <vt:variant>
        <vt:lpstr>Diatitels</vt:lpstr>
      </vt:variant>
      <vt:variant>
        <vt:i4>24</vt:i4>
      </vt:variant>
    </vt:vector>
  </HeadingPairs>
  <TitlesOfParts>
    <vt:vector size="33" baseType="lpstr">
      <vt:lpstr>Arial</vt:lpstr>
      <vt:lpstr>Arial Black</vt:lpstr>
      <vt:lpstr>Calibri</vt:lpstr>
      <vt:lpstr>Courier New</vt:lpstr>
      <vt:lpstr>Symbol</vt:lpstr>
      <vt:lpstr>Times New Roman</vt:lpstr>
      <vt:lpstr>Wingdings</vt:lpstr>
      <vt:lpstr>Office Theme</vt:lpstr>
      <vt:lpstr>Office Theme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Gemeente Nieuwegein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subject/>
  <dc:creator>Wessels, daan</dc:creator>
  <dc:description/>
  <cp:lastModifiedBy>Marjoke de Boer</cp:lastModifiedBy>
  <cp:revision>53</cp:revision>
  <dcterms:created xsi:type="dcterms:W3CDTF">2018-11-27T08:51:48Z</dcterms:created>
  <dcterms:modified xsi:type="dcterms:W3CDTF">2022-03-31T12:09:57Z</dcterms:modified>
  <dc:language>nl-NL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1</vt:i4>
  </property>
  <property fmtid="{D5CDD505-2E9C-101B-9397-08002B2CF9AE}" pid="3" name="PresentationFormat">
    <vt:lpwstr>Aangepast</vt:lpwstr>
  </property>
  <property fmtid="{D5CDD505-2E9C-101B-9397-08002B2CF9AE}" pid="4" name="Slides">
    <vt:i4>20</vt:i4>
  </property>
  <property fmtid="{D5CDD505-2E9C-101B-9397-08002B2CF9AE}" pid="9" name="_NewReviewCycle">
    <vt:lpwstr/>
  </property>
</Properties>
</file>