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25"/>
  </p:notesMasterIdLst>
  <p:sldIdLst>
    <p:sldId id="268" r:id="rId5"/>
    <p:sldId id="269" r:id="rId6"/>
    <p:sldId id="277" r:id="rId7"/>
    <p:sldId id="272" r:id="rId8"/>
    <p:sldId id="273" r:id="rId9"/>
    <p:sldId id="274" r:id="rId10"/>
    <p:sldId id="275" r:id="rId11"/>
    <p:sldId id="276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lf Westphalen" initials="RW" lastIdx="7" clrIdx="0">
    <p:extLst>
      <p:ext uri="{19B8F6BF-5375-455C-9EA6-DF929625EA0E}">
        <p15:presenceInfo xmlns:p15="http://schemas.microsoft.com/office/powerpoint/2012/main" userId="S::rolf.westphalen@vhhbus.hamburg::43bcb8dd-c170-471b-bf0c-1720b6cc1d2e" providerId="AD"/>
      </p:ext>
    </p:extLst>
  </p:cmAuthor>
  <p:cmAuthor id="2" name="Nina Zeun" initials="NZ" lastIdx="11" clrIdx="1">
    <p:extLst>
      <p:ext uri="{19B8F6BF-5375-455C-9EA6-DF929625EA0E}">
        <p15:presenceInfo xmlns:p15="http://schemas.microsoft.com/office/powerpoint/2012/main" userId="S::Nina.Zeun@vhhbus.hamburg::d471e8db-96f5-4705-8439-40201a9bba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31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60" autoAdjust="0"/>
  </p:normalViewPr>
  <p:slideViewPr>
    <p:cSldViewPr snapToGrid="0">
      <p:cViewPr varScale="1">
        <p:scale>
          <a:sx n="73" d="100"/>
          <a:sy n="73" d="100"/>
        </p:scale>
        <p:origin x="3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272A25-9546-4DDE-A12A-66FCDD16CB02}" type="datetimeFigureOut">
              <a:rPr lang="de-DE" smtClean="0"/>
              <a:t>31.03.2022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0DC09-210B-46E7-B7CD-2DA9CD478E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223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1122363"/>
            <a:ext cx="6249581" cy="2387600"/>
          </a:xfrm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/>
                </a:solidFill>
                <a:effectLst>
                  <a:outerShdw blurRad="381000" dist="38100" dir="5400000" algn="t" rotWithShape="0">
                    <a:prstClr val="black"/>
                  </a:outerShdw>
                </a:effectLst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02038"/>
            <a:ext cx="6249581" cy="1655762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effectLst>
                  <a:outerShdw blurRad="381000" dist="38100" dir="5400000" algn="t" rotWithShape="0">
                    <a:prstClr val="black"/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148"/>
            <a:ext cx="12192000" cy="101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337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1"/>
            <a:ext cx="12192000" cy="6180406"/>
          </a:xfrm>
          <a:prstGeom prst="rect">
            <a:avLst/>
          </a:prstGeom>
          <a:solidFill>
            <a:srgbClr val="2531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23487-F1DA-4176-AFFC-804DF7728CE2}" type="slidenum">
              <a:rPr lang="de-DE" smtClean="0"/>
              <a:t>‹nr.›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148"/>
            <a:ext cx="12192000" cy="101485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008743" y="1896404"/>
            <a:ext cx="10174515" cy="2387600"/>
          </a:xfrm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492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3F035AD-6995-4E28-BEB6-F5E9986CD3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8956"/>
            <a:ext cx="12183724" cy="60949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569408"/>
            <a:ext cx="10174515" cy="2940556"/>
          </a:xfrm>
        </p:spPr>
        <p:txBody>
          <a:bodyPr anchor="t" anchorCtr="0">
            <a:normAutofit/>
          </a:bodyPr>
          <a:lstStyle>
            <a:lvl1pPr algn="r">
              <a:defRPr sz="3200" baseline="0">
                <a:solidFill>
                  <a:schemeClr val="bg1"/>
                </a:solidFill>
                <a:effectLst>
                  <a:outerShdw blurRad="381000" dist="38100" dir="5400000" algn="t" rotWithShape="0">
                    <a:prstClr val="black"/>
                  </a:outerShdw>
                </a:effectLst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02038"/>
            <a:ext cx="10174515" cy="1855086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effectLst>
                  <a:outerShdw blurRad="381000" dist="38100" dir="5400000" algn="t" rotWithShape="0">
                    <a:prstClr val="black"/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  <a:endParaRPr lang="en-US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148"/>
            <a:ext cx="12192000" cy="101485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7E6396F-FD09-49A3-84BE-A51D7A75FDD8}"/>
              </a:ext>
            </a:extLst>
          </p:cNvPr>
          <p:cNvSpPr txBox="1"/>
          <p:nvPr userDrawn="1"/>
        </p:nvSpPr>
        <p:spPr>
          <a:xfrm>
            <a:off x="7172290" y="6210366"/>
            <a:ext cx="17443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Nina Zeun, April 2021</a:t>
            </a:r>
          </a:p>
        </p:txBody>
      </p:sp>
    </p:spTree>
    <p:extLst>
      <p:ext uri="{BB962C8B-B14F-4D97-AF65-F5344CB8AC3E}">
        <p14:creationId xmlns:p14="http://schemas.microsoft.com/office/powerpoint/2010/main" val="1007560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0" y="1"/>
            <a:ext cx="12192000" cy="6180406"/>
          </a:xfrm>
          <a:prstGeom prst="rect">
            <a:avLst/>
          </a:prstGeom>
          <a:solidFill>
            <a:srgbClr val="2531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174515" cy="2387600"/>
          </a:xfrm>
        </p:spPr>
        <p:txBody>
          <a:bodyPr anchor="ctr">
            <a:normAutofit/>
          </a:bodyPr>
          <a:lstStyle>
            <a:lvl1pPr algn="l">
              <a:defRPr sz="3200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02038"/>
            <a:ext cx="10174515" cy="1655762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148"/>
            <a:ext cx="12192000" cy="101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31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7933660" cy="365125"/>
          </a:xfrm>
        </p:spPr>
        <p:txBody>
          <a:bodyPr/>
          <a:lstStyle/>
          <a:p>
            <a:fld id="{CA823487-F1DA-4176-AFFC-804DF7728CE2}" type="slidenum">
              <a:rPr lang="de-DE" smtClean="0"/>
              <a:pPr/>
              <a:t>‹nr.›</a:t>
            </a:fld>
            <a:r>
              <a:rPr lang="de-DE" dirty="0"/>
              <a:t>				Nina Zeun, 31.03.2022</a:t>
            </a:r>
          </a:p>
        </p:txBody>
      </p:sp>
    </p:spTree>
    <p:extLst>
      <p:ext uri="{BB962C8B-B14F-4D97-AF65-F5344CB8AC3E}">
        <p14:creationId xmlns:p14="http://schemas.microsoft.com/office/powerpoint/2010/main" val="3652034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23487-F1DA-4176-AFFC-804DF7728C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7331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23487-F1DA-4176-AFFC-804DF7728C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0308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23487-F1DA-4176-AFFC-804DF7728C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8401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1A939-90EE-44EA-8EA2-11B09BEF4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2743200" cy="365125"/>
          </a:xfrm>
        </p:spPr>
        <p:txBody>
          <a:bodyPr/>
          <a:lstStyle/>
          <a:p>
            <a:fld id="{CA823487-F1DA-4176-AFFC-804DF7728C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8415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45FA36-F98E-4E8B-AF88-C9E2E787D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2743200" cy="365125"/>
          </a:xfrm>
        </p:spPr>
        <p:txBody>
          <a:bodyPr/>
          <a:lstStyle/>
          <a:p>
            <a:fld id="{CA823487-F1DA-4176-AFFC-804DF7728C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9015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CA823487-F1DA-4176-AFFC-804DF7728CE2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005" y="6102608"/>
            <a:ext cx="1806323" cy="52283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EC94A6-C1D5-4444-8CE3-F11EB816DEAB}"/>
              </a:ext>
            </a:extLst>
          </p:cNvPr>
          <p:cNvSpPr txBox="1">
            <a:spLocks/>
          </p:cNvSpPr>
          <p:nvPr userDrawn="1"/>
        </p:nvSpPr>
        <p:spPr>
          <a:xfrm>
            <a:off x="838199" y="6311900"/>
            <a:ext cx="9213806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A823487-F1DA-4176-AFFC-804DF7728CE2}" type="slidenum">
              <a:rPr lang="de-DE" sz="120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/>
              <a:t>‹nr.›</a:t>
            </a:fld>
            <a:r>
              <a:rPr lang="de-DE" sz="1200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lang="de-DE" dirty="0"/>
              <a:t>							</a:t>
            </a:r>
            <a:r>
              <a:rPr lang="de-DE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Nina Zeun, 31.03.2022</a:t>
            </a:r>
            <a:endParaRPr lang="de-DE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099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6" r:id="rId2"/>
    <p:sldLayoutId id="2147483697" r:id="rId3"/>
    <p:sldLayoutId id="2147483686" r:id="rId4"/>
    <p:sldLayoutId id="2147483688" r:id="rId5"/>
    <p:sldLayoutId id="2147483689" r:id="rId6"/>
    <p:sldLayoutId id="2147483690" r:id="rId7"/>
    <p:sldLayoutId id="2147483692" r:id="rId8"/>
    <p:sldLayoutId id="2147483693" r:id="rId9"/>
    <p:sldLayoutId id="214748369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C0000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600"/>
        </a:spcBef>
        <a:buClr>
          <a:srgbClr val="C00000"/>
        </a:buClr>
        <a:buSzPct val="70000"/>
        <a:buFont typeface="Wingdings" panose="05000000000000000000" pitchFamily="2" charset="2"/>
        <a:buChar char="n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600"/>
        </a:spcBef>
        <a:buClr>
          <a:srgbClr val="C00000"/>
        </a:buClr>
        <a:buFont typeface="Symbol" panose="05050102010706020507" pitchFamily="18" charset="2"/>
        <a:buChar char="-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600"/>
        </a:spcBef>
        <a:buClr>
          <a:srgbClr val="C00000"/>
        </a:buClr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600"/>
        </a:spcBef>
        <a:buClr>
          <a:srgbClr val="C00000"/>
        </a:buClr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600"/>
        </a:spcBef>
        <a:buClr>
          <a:srgbClr val="C00000"/>
        </a:buClr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D744E4-F4CA-473E-9BF7-08908B4C2F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/>
          <a:p>
            <a:r>
              <a:rPr lang="de-DE" dirty="0" err="1"/>
              <a:t>Good</a:t>
            </a:r>
            <a:r>
              <a:rPr lang="de-DE" dirty="0"/>
              <a:t> Practice in E-Mobility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4CAAA4A-AEFF-4C74-9B8A-C6EBF1C5AB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/>
          <a:p>
            <a:r>
              <a:rPr lang="en-US" dirty="0"/>
              <a:t>Structured approach to e-bus transition at VHH Hamburg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2429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ECC47EB-D845-4CB0-AFC7-AEAE2B182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08 Third-party concepts for energy and infrastructure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EAEB0E6-604D-4008-AAA3-A4808FD1E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800" dirty="0" err="1"/>
              <a:t>Someone</a:t>
            </a:r>
            <a:r>
              <a:rPr lang="de-DE" sz="1800" dirty="0"/>
              <a:t> </a:t>
            </a:r>
            <a:r>
              <a:rPr lang="de-DE" sz="1800" dirty="0" err="1"/>
              <a:t>else</a:t>
            </a:r>
            <a:r>
              <a:rPr lang="de-DE" sz="1800" dirty="0"/>
              <a:t> </a:t>
            </a:r>
            <a:r>
              <a:rPr lang="de-DE" sz="1800" dirty="0" err="1"/>
              <a:t>builds</a:t>
            </a:r>
            <a:r>
              <a:rPr lang="de-DE" sz="1800" dirty="0"/>
              <a:t> </a:t>
            </a:r>
            <a:r>
              <a:rPr lang="de-DE" sz="1800" dirty="0" err="1"/>
              <a:t>your</a:t>
            </a:r>
            <a:r>
              <a:rPr lang="de-DE" sz="1800" dirty="0"/>
              <a:t> </a:t>
            </a:r>
            <a:r>
              <a:rPr lang="de-DE" sz="1800" dirty="0" err="1"/>
              <a:t>charging</a:t>
            </a:r>
            <a:r>
              <a:rPr lang="de-DE" sz="1800" dirty="0"/>
              <a:t> </a:t>
            </a:r>
            <a:r>
              <a:rPr lang="de-DE" sz="1800" dirty="0" err="1"/>
              <a:t>infrastructure</a:t>
            </a:r>
            <a:r>
              <a:rPr lang="de-DE" sz="1800" dirty="0"/>
              <a:t> and </a:t>
            </a:r>
            <a:r>
              <a:rPr lang="de-DE" sz="1800" dirty="0" err="1"/>
              <a:t>you</a:t>
            </a:r>
            <a:r>
              <a:rPr lang="de-DE" sz="1800" dirty="0"/>
              <a:t> </a:t>
            </a:r>
            <a:r>
              <a:rPr lang="de-DE" sz="1800" dirty="0" err="1"/>
              <a:t>pay</a:t>
            </a:r>
            <a:r>
              <a:rPr lang="de-DE" sz="1800" dirty="0"/>
              <a:t> an </a:t>
            </a:r>
            <a:r>
              <a:rPr lang="de-DE" sz="1800" dirty="0" err="1"/>
              <a:t>increased</a:t>
            </a:r>
            <a:r>
              <a:rPr lang="de-DE" sz="1800" dirty="0"/>
              <a:t> </a:t>
            </a:r>
            <a:r>
              <a:rPr lang="de-DE" sz="1800" dirty="0" err="1"/>
              <a:t>price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energy</a:t>
            </a:r>
            <a:r>
              <a:rPr lang="de-DE" sz="1800" dirty="0"/>
              <a:t>.</a:t>
            </a: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sz="1800" dirty="0" err="1"/>
              <a:t>Especially</a:t>
            </a:r>
            <a:r>
              <a:rPr lang="de-DE" sz="1800" dirty="0"/>
              <a:t> </a:t>
            </a:r>
            <a:r>
              <a:rPr lang="de-DE" sz="1800" dirty="0" err="1"/>
              <a:t>suitable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cities</a:t>
            </a:r>
            <a:r>
              <a:rPr lang="de-DE" sz="1800" dirty="0"/>
              <a:t> </a:t>
            </a:r>
            <a:r>
              <a:rPr lang="de-DE" sz="1800" dirty="0" err="1"/>
              <a:t>where</a:t>
            </a:r>
            <a:r>
              <a:rPr lang="de-DE" sz="1800" dirty="0"/>
              <a:t> </a:t>
            </a:r>
            <a:r>
              <a:rPr lang="de-DE" sz="1800" dirty="0" err="1"/>
              <a:t>there</a:t>
            </a:r>
            <a:r>
              <a:rPr lang="de-DE" sz="1800" dirty="0"/>
              <a:t> </a:t>
            </a:r>
            <a:r>
              <a:rPr lang="de-DE" sz="1800" dirty="0" err="1"/>
              <a:t>is</a:t>
            </a:r>
            <a:r>
              <a:rPr lang="de-DE" sz="1800" dirty="0"/>
              <a:t> a </a:t>
            </a:r>
            <a:r>
              <a:rPr lang="de-DE" sz="1800" dirty="0" err="1"/>
              <a:t>publically</a:t>
            </a:r>
            <a:r>
              <a:rPr lang="de-DE" sz="1800" dirty="0"/>
              <a:t> </a:t>
            </a:r>
            <a:r>
              <a:rPr lang="de-DE" sz="1800" dirty="0" err="1"/>
              <a:t>owned</a:t>
            </a:r>
            <a:r>
              <a:rPr lang="de-DE" sz="1800" dirty="0"/>
              <a:t> </a:t>
            </a:r>
            <a:r>
              <a:rPr lang="de-DE" sz="1800" dirty="0" err="1"/>
              <a:t>energy</a:t>
            </a:r>
            <a:r>
              <a:rPr lang="de-DE" sz="1800" dirty="0"/>
              <a:t> </a:t>
            </a:r>
            <a:r>
              <a:rPr lang="de-DE" sz="1800" dirty="0" err="1"/>
              <a:t>provider</a:t>
            </a:r>
            <a:r>
              <a:rPr lang="de-DE" sz="1800" dirty="0"/>
              <a:t> (e.g. Darmstadt in Germany).</a:t>
            </a:r>
          </a:p>
          <a:p>
            <a:pPr marL="0" indent="0">
              <a:buNone/>
            </a:pPr>
            <a:r>
              <a:rPr lang="de-DE" sz="1800" dirty="0" err="1"/>
              <a:t>Alternatively</a:t>
            </a:r>
            <a:r>
              <a:rPr lang="de-DE" sz="1800" dirty="0"/>
              <a:t> </a:t>
            </a:r>
            <a:r>
              <a:rPr lang="de-DE" sz="1800" dirty="0" err="1"/>
              <a:t>suitable</a:t>
            </a:r>
            <a:r>
              <a:rPr lang="de-DE" sz="1800" dirty="0"/>
              <a:t> </a:t>
            </a:r>
            <a:r>
              <a:rPr lang="de-DE" sz="1800" dirty="0" err="1"/>
              <a:t>if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charging</a:t>
            </a:r>
            <a:r>
              <a:rPr lang="de-DE" sz="1800" dirty="0"/>
              <a:t> </a:t>
            </a:r>
            <a:r>
              <a:rPr lang="de-DE" sz="1800" dirty="0" err="1"/>
              <a:t>infrastructure</a:t>
            </a:r>
            <a:r>
              <a:rPr lang="de-DE" sz="1800" dirty="0"/>
              <a:t> </a:t>
            </a:r>
            <a:r>
              <a:rPr lang="de-DE" sz="1800" dirty="0" err="1"/>
              <a:t>could</a:t>
            </a:r>
            <a:r>
              <a:rPr lang="de-DE" sz="1800" dirty="0"/>
              <a:t> </a:t>
            </a:r>
            <a:r>
              <a:rPr lang="de-DE" sz="1800" dirty="0" err="1"/>
              <a:t>be</a:t>
            </a:r>
            <a:r>
              <a:rPr lang="de-DE" sz="1800" dirty="0"/>
              <a:t> </a:t>
            </a:r>
            <a:r>
              <a:rPr lang="de-DE" sz="1800" dirty="0" err="1"/>
              <a:t>beneficially</a:t>
            </a:r>
            <a:r>
              <a:rPr lang="de-DE" sz="1800" dirty="0"/>
              <a:t> </a:t>
            </a:r>
            <a:r>
              <a:rPr lang="de-DE" sz="1800" dirty="0" err="1"/>
              <a:t>used</a:t>
            </a:r>
            <a:r>
              <a:rPr lang="de-DE" sz="1800" dirty="0"/>
              <a:t> </a:t>
            </a:r>
            <a:r>
              <a:rPr lang="de-DE" sz="1800" dirty="0" err="1"/>
              <a:t>during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day</a:t>
            </a:r>
            <a:r>
              <a:rPr lang="de-DE" sz="1800" dirty="0"/>
              <a:t> </a:t>
            </a:r>
            <a:r>
              <a:rPr lang="de-DE" sz="1800" dirty="0" err="1"/>
              <a:t>by</a:t>
            </a:r>
            <a:r>
              <a:rPr lang="de-DE" sz="1800" dirty="0"/>
              <a:t> </a:t>
            </a:r>
            <a:r>
              <a:rPr lang="de-DE" sz="1800" dirty="0" err="1"/>
              <a:t>another</a:t>
            </a:r>
            <a:r>
              <a:rPr lang="de-DE" sz="1800" dirty="0"/>
              <a:t> </a:t>
            </a:r>
            <a:r>
              <a:rPr lang="de-DE" sz="1800" dirty="0" err="1"/>
              <a:t>company</a:t>
            </a:r>
            <a:r>
              <a:rPr lang="de-DE" sz="1800" dirty="0"/>
              <a:t> (</a:t>
            </a:r>
            <a:r>
              <a:rPr lang="de-DE" sz="1800" dirty="0" err="1"/>
              <a:t>carriers</a:t>
            </a:r>
            <a:r>
              <a:rPr lang="de-DE" sz="1800" dirty="0"/>
              <a:t>, </a:t>
            </a:r>
            <a:r>
              <a:rPr lang="de-DE" sz="1800" dirty="0" err="1"/>
              <a:t>taxies</a:t>
            </a:r>
            <a:r>
              <a:rPr lang="de-DE" sz="1800" dirty="0"/>
              <a:t> etc.).</a:t>
            </a: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sz="1800" dirty="0"/>
              <a:t>This </a:t>
            </a:r>
            <a:r>
              <a:rPr lang="de-DE" sz="1800" dirty="0" err="1"/>
              <a:t>makes</a:t>
            </a:r>
            <a:r>
              <a:rPr lang="de-DE" sz="1800" dirty="0"/>
              <a:t> a </a:t>
            </a:r>
            <a:r>
              <a:rPr lang="de-DE" sz="1800" dirty="0" err="1"/>
              <a:t>lot</a:t>
            </a:r>
            <a:r>
              <a:rPr lang="de-DE" sz="1800" dirty="0"/>
              <a:t> of sense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smaller</a:t>
            </a:r>
            <a:r>
              <a:rPr lang="de-DE" sz="1800" dirty="0"/>
              <a:t> </a:t>
            </a:r>
            <a:r>
              <a:rPr lang="de-DE" sz="1800" dirty="0" err="1"/>
              <a:t>companies</a:t>
            </a:r>
            <a:r>
              <a:rPr lang="de-DE" sz="1800" dirty="0"/>
              <a:t> </a:t>
            </a:r>
            <a:r>
              <a:rPr lang="de-DE" sz="1800" dirty="0" err="1"/>
              <a:t>too</a:t>
            </a:r>
            <a:r>
              <a:rPr lang="de-DE" sz="1800" dirty="0"/>
              <a:t> </a:t>
            </a:r>
            <a:r>
              <a:rPr lang="de-DE" sz="1800" dirty="0" err="1"/>
              <a:t>who</a:t>
            </a:r>
            <a:r>
              <a:rPr lang="de-DE" sz="1800" dirty="0"/>
              <a:t> </a:t>
            </a:r>
            <a:r>
              <a:rPr lang="de-DE" sz="1800" dirty="0" err="1"/>
              <a:t>can</a:t>
            </a:r>
            <a:r>
              <a:rPr lang="de-DE" sz="1800" dirty="0"/>
              <a:t> not </a:t>
            </a:r>
            <a:r>
              <a:rPr lang="de-DE" sz="1800" dirty="0" err="1"/>
              <a:t>afford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invest</a:t>
            </a:r>
            <a:r>
              <a:rPr lang="de-DE" sz="1800" dirty="0"/>
              <a:t> in extra </a:t>
            </a:r>
            <a:r>
              <a:rPr lang="de-DE" sz="1800" dirty="0" err="1"/>
              <a:t>staff</a:t>
            </a:r>
            <a:r>
              <a:rPr lang="de-DE" sz="1800" dirty="0"/>
              <a:t> </a:t>
            </a:r>
            <a:r>
              <a:rPr lang="de-DE" sz="1800" dirty="0" err="1"/>
              <a:t>with</a:t>
            </a:r>
            <a:r>
              <a:rPr lang="de-DE" sz="1800" dirty="0"/>
              <a:t> </a:t>
            </a:r>
            <a:r>
              <a:rPr lang="de-DE" sz="1800" dirty="0" err="1"/>
              <a:t>electrical</a:t>
            </a:r>
            <a:r>
              <a:rPr lang="de-DE" sz="1800" dirty="0"/>
              <a:t> </a:t>
            </a:r>
            <a:r>
              <a:rPr lang="de-DE" sz="1800" dirty="0" err="1"/>
              <a:t>expertise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build</a:t>
            </a:r>
            <a:r>
              <a:rPr lang="de-DE" sz="1800" dirty="0"/>
              <a:t>, </a:t>
            </a:r>
            <a:r>
              <a:rPr lang="de-DE" sz="1800" dirty="0" err="1"/>
              <a:t>run</a:t>
            </a:r>
            <a:r>
              <a:rPr lang="de-DE" sz="1800" dirty="0"/>
              <a:t> and </a:t>
            </a:r>
            <a:r>
              <a:rPr lang="de-DE" sz="1800" dirty="0" err="1"/>
              <a:t>maintain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infrastructure</a:t>
            </a:r>
            <a:r>
              <a:rPr lang="de-DE" sz="1800" dirty="0"/>
              <a:t>.</a:t>
            </a: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sz="1800" dirty="0"/>
              <a:t>(This was not </a:t>
            </a:r>
            <a:r>
              <a:rPr lang="de-DE" sz="1800" dirty="0" err="1"/>
              <a:t>persued</a:t>
            </a:r>
            <a:r>
              <a:rPr lang="de-DE" sz="1800" dirty="0"/>
              <a:t> </a:t>
            </a:r>
            <a:r>
              <a:rPr lang="de-DE" sz="1800" dirty="0" err="1"/>
              <a:t>any</a:t>
            </a:r>
            <a:r>
              <a:rPr lang="de-DE" sz="1800" dirty="0"/>
              <a:t> </a:t>
            </a:r>
            <a:r>
              <a:rPr lang="de-DE" sz="1800" dirty="0" err="1"/>
              <a:t>further</a:t>
            </a:r>
            <a:r>
              <a:rPr lang="de-DE" sz="1800" dirty="0"/>
              <a:t> </a:t>
            </a:r>
            <a:r>
              <a:rPr lang="de-DE" sz="1800" dirty="0" err="1"/>
              <a:t>by</a:t>
            </a:r>
            <a:r>
              <a:rPr lang="de-DE" sz="1800" dirty="0"/>
              <a:t> VHH).</a:t>
            </a:r>
          </a:p>
        </p:txBody>
      </p:sp>
    </p:spTree>
    <p:extLst>
      <p:ext uri="{BB962C8B-B14F-4D97-AF65-F5344CB8AC3E}">
        <p14:creationId xmlns:p14="http://schemas.microsoft.com/office/powerpoint/2010/main" val="756269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ECC47EB-D845-4CB0-AFC7-AEAE2B182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09 New </a:t>
            </a:r>
            <a:r>
              <a:rPr lang="de-DE" dirty="0" err="1"/>
              <a:t>vehicle</a:t>
            </a:r>
            <a:r>
              <a:rPr lang="de-DE" dirty="0"/>
              <a:t> </a:t>
            </a:r>
            <a:r>
              <a:rPr lang="de-DE" dirty="0" err="1"/>
              <a:t>scheduling</a:t>
            </a:r>
            <a:r>
              <a:rPr lang="de-DE" dirty="0"/>
              <a:t> 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D3D743DD-121A-43C6-8268-526AEAAEE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037" y="1405125"/>
            <a:ext cx="8426159" cy="4047749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BBDDA2D-36F7-4688-94FE-97AD2207C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38439"/>
            <a:ext cx="10515600" cy="438524"/>
          </a:xfrm>
        </p:spPr>
        <p:txBody>
          <a:bodyPr/>
          <a:lstStyle/>
          <a:p>
            <a:pPr marL="0" indent="0">
              <a:buNone/>
            </a:pPr>
            <a:r>
              <a:rPr lang="de-DE" sz="1800" dirty="0"/>
              <a:t>VHH </a:t>
            </a:r>
            <a:r>
              <a:rPr lang="de-DE" sz="1800" dirty="0" err="1"/>
              <a:t>decided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invest</a:t>
            </a:r>
            <a:r>
              <a:rPr lang="de-DE" sz="1800" dirty="0"/>
              <a:t> in a </a:t>
            </a:r>
            <a:r>
              <a:rPr lang="de-DE" sz="1800" dirty="0" err="1"/>
              <a:t>new</a:t>
            </a:r>
            <a:r>
              <a:rPr lang="de-DE" sz="1800" dirty="0"/>
              <a:t> </a:t>
            </a:r>
            <a:r>
              <a:rPr lang="de-DE" sz="1800" dirty="0" err="1"/>
              <a:t>software</a:t>
            </a:r>
            <a:r>
              <a:rPr lang="de-DE" sz="1800" dirty="0"/>
              <a:t> </a:t>
            </a:r>
            <a:r>
              <a:rPr lang="de-DE" sz="1800" dirty="0" err="1"/>
              <a:t>since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old</a:t>
            </a:r>
            <a:r>
              <a:rPr lang="de-DE" sz="1800" dirty="0"/>
              <a:t> </a:t>
            </a:r>
            <a:r>
              <a:rPr lang="de-DE" sz="1800" dirty="0" err="1"/>
              <a:t>one</a:t>
            </a:r>
            <a:r>
              <a:rPr lang="de-DE" sz="1800" dirty="0"/>
              <a:t> was </a:t>
            </a:r>
            <a:r>
              <a:rPr lang="de-DE" sz="1800" dirty="0" err="1"/>
              <a:t>now</a:t>
            </a:r>
            <a:r>
              <a:rPr lang="de-DE" sz="1800" dirty="0"/>
              <a:t> </a:t>
            </a:r>
            <a:r>
              <a:rPr lang="de-DE" sz="1800" dirty="0" err="1"/>
              <a:t>more</a:t>
            </a:r>
            <a:r>
              <a:rPr lang="de-DE" sz="1800" dirty="0"/>
              <a:t> </a:t>
            </a:r>
            <a:r>
              <a:rPr lang="de-DE" sz="1800" dirty="0" err="1"/>
              <a:t>than</a:t>
            </a:r>
            <a:r>
              <a:rPr lang="de-DE" sz="1800" dirty="0"/>
              <a:t> 10 </a:t>
            </a:r>
            <a:r>
              <a:rPr lang="de-DE" sz="1800" dirty="0" err="1"/>
              <a:t>years</a:t>
            </a:r>
            <a:r>
              <a:rPr lang="de-DE" sz="1800" dirty="0"/>
              <a:t> </a:t>
            </a:r>
            <a:r>
              <a:rPr lang="de-DE" sz="1800" dirty="0" err="1"/>
              <a:t>old</a:t>
            </a:r>
            <a:r>
              <a:rPr lang="de-DE" sz="1800" dirty="0"/>
              <a:t> and not fit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purpose</a:t>
            </a:r>
            <a:r>
              <a:rPr lang="de-DE" sz="1800" dirty="0"/>
              <a:t> </a:t>
            </a:r>
            <a:r>
              <a:rPr lang="de-DE" sz="1800" dirty="0" err="1"/>
              <a:t>anymore</a:t>
            </a:r>
            <a:r>
              <a:rPr lang="de-DE" sz="1800" dirty="0"/>
              <a:t>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0FA6CF4-D294-4D0F-936A-3BD758B419D3}"/>
              </a:ext>
            </a:extLst>
          </p:cNvPr>
          <p:cNvSpPr txBox="1"/>
          <p:nvPr/>
        </p:nvSpPr>
        <p:spPr>
          <a:xfrm>
            <a:off x="10439400" y="943460"/>
            <a:ext cx="91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Length</a:t>
            </a:r>
            <a:r>
              <a:rPr lang="de-DE" dirty="0"/>
              <a:t> of km per </a:t>
            </a:r>
            <a:r>
              <a:rPr lang="de-DE" dirty="0" err="1"/>
              <a:t>run</a:t>
            </a:r>
            <a:endParaRPr lang="de-DE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293AE9C0-1EE5-4798-891E-18A68CB32431}"/>
              </a:ext>
            </a:extLst>
          </p:cNvPr>
          <p:cNvCxnSpPr>
            <a:stCxn id="7" idx="1"/>
          </p:cNvCxnSpPr>
          <p:nvPr/>
        </p:nvCxnSpPr>
        <p:spPr>
          <a:xfrm flipH="1">
            <a:off x="9952074" y="1405125"/>
            <a:ext cx="487326" cy="2855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7642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ECC47EB-D845-4CB0-AFC7-AEAE2B182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 Cooperation and strategic partners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EAEB0E6-604D-4008-AAA3-A4808FD1E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/>
              <a:t>VHH </a:t>
            </a:r>
            <a:r>
              <a:rPr lang="de-DE" sz="2000" dirty="0" err="1"/>
              <a:t>naturally</a:t>
            </a:r>
            <a:r>
              <a:rPr lang="de-DE" sz="2000" dirty="0"/>
              <a:t> </a:t>
            </a:r>
            <a:r>
              <a:rPr lang="de-DE" sz="2000" dirty="0" err="1"/>
              <a:t>cooperated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Hamburg Hochbahn (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second</a:t>
            </a:r>
            <a:r>
              <a:rPr lang="de-DE" sz="2000" dirty="0"/>
              <a:t> </a:t>
            </a:r>
            <a:r>
              <a:rPr lang="de-DE" sz="2000" dirty="0" err="1"/>
              <a:t>local</a:t>
            </a:r>
            <a:r>
              <a:rPr lang="de-DE" sz="2000" dirty="0"/>
              <a:t> </a:t>
            </a:r>
            <a:r>
              <a:rPr lang="de-DE" sz="2000" dirty="0" err="1"/>
              <a:t>public</a:t>
            </a:r>
            <a:r>
              <a:rPr lang="de-DE" sz="2000" dirty="0"/>
              <a:t> </a:t>
            </a:r>
            <a:r>
              <a:rPr lang="de-DE" sz="2000" dirty="0" err="1"/>
              <a:t>transport</a:t>
            </a:r>
            <a:r>
              <a:rPr lang="de-DE" sz="2000" dirty="0"/>
              <a:t> </a:t>
            </a:r>
            <a:r>
              <a:rPr lang="de-DE" sz="2000" dirty="0" err="1"/>
              <a:t>provider</a:t>
            </a:r>
            <a:r>
              <a:rPr lang="de-DE" sz="2000" dirty="0"/>
              <a:t>)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/>
              <a:t>Networking </a:t>
            </a:r>
            <a:r>
              <a:rPr lang="de-DE" sz="2000" dirty="0" err="1"/>
              <a:t>across</a:t>
            </a:r>
            <a:r>
              <a:rPr lang="de-DE" sz="2000" dirty="0"/>
              <a:t> a </a:t>
            </a:r>
            <a:r>
              <a:rPr lang="de-DE" sz="2000" dirty="0" err="1"/>
              <a:t>platform</a:t>
            </a:r>
            <a:r>
              <a:rPr lang="de-DE" sz="2000" dirty="0"/>
              <a:t> of </a:t>
            </a:r>
            <a:r>
              <a:rPr lang="de-DE" sz="2000" dirty="0" err="1"/>
              <a:t>public</a:t>
            </a:r>
            <a:r>
              <a:rPr lang="de-DE" sz="2000" dirty="0"/>
              <a:t> </a:t>
            </a:r>
            <a:r>
              <a:rPr lang="de-DE" sz="2000" dirty="0" err="1"/>
              <a:t>transport</a:t>
            </a:r>
            <a:r>
              <a:rPr lang="de-DE" sz="2000" dirty="0"/>
              <a:t> </a:t>
            </a:r>
            <a:r>
              <a:rPr lang="de-DE" sz="2000" dirty="0" err="1"/>
              <a:t>providers</a:t>
            </a:r>
            <a:endParaRPr lang="de-DE" sz="2000" dirty="0"/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 err="1"/>
              <a:t>Testing</a:t>
            </a:r>
            <a:r>
              <a:rPr lang="de-DE" sz="2000" dirty="0"/>
              <a:t> </a:t>
            </a:r>
            <a:r>
              <a:rPr lang="de-DE" sz="2000" dirty="0" err="1"/>
              <a:t>ebuses</a:t>
            </a:r>
            <a:r>
              <a:rPr lang="de-DE" sz="2000" dirty="0"/>
              <a:t> </a:t>
            </a:r>
            <a:r>
              <a:rPr lang="de-DE" sz="2000" dirty="0" err="1"/>
              <a:t>during</a:t>
            </a:r>
            <a:r>
              <a:rPr lang="de-DE" sz="2000" dirty="0"/>
              <a:t> </a:t>
            </a:r>
            <a:r>
              <a:rPr lang="de-DE" sz="2000" dirty="0" err="1"/>
              <a:t>development</a:t>
            </a:r>
            <a:r>
              <a:rPr lang="de-DE" sz="2000" dirty="0"/>
              <a:t> </a:t>
            </a:r>
            <a:r>
              <a:rPr lang="de-DE" sz="2000" dirty="0" err="1"/>
              <a:t>stage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a large German </a:t>
            </a:r>
            <a:r>
              <a:rPr lang="de-DE" sz="2000" dirty="0" err="1"/>
              <a:t>manufacturer</a:t>
            </a:r>
            <a:endParaRPr lang="de-DE" sz="2000" dirty="0"/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/>
              <a:t>Public-</a:t>
            </a:r>
            <a:r>
              <a:rPr lang="de-DE" sz="2000" dirty="0" err="1"/>
              <a:t>public</a:t>
            </a:r>
            <a:r>
              <a:rPr lang="de-DE" sz="2000" dirty="0"/>
              <a:t> </a:t>
            </a:r>
            <a:r>
              <a:rPr lang="de-DE" sz="2000" dirty="0" err="1"/>
              <a:t>partnership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Stromnetz Hamburg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use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back-end </a:t>
            </a:r>
            <a:r>
              <a:rPr lang="de-DE" sz="2000" dirty="0" err="1"/>
              <a:t>software</a:t>
            </a:r>
            <a:r>
              <a:rPr lang="de-DE" sz="2000" dirty="0"/>
              <a:t> </a:t>
            </a:r>
            <a:r>
              <a:rPr lang="de-DE" sz="2000" dirty="0" err="1"/>
              <a:t>that</a:t>
            </a:r>
            <a:r>
              <a:rPr lang="de-DE" sz="2000" dirty="0"/>
              <a:t> also </a:t>
            </a:r>
            <a:r>
              <a:rPr lang="de-DE" sz="2000" dirty="0" err="1"/>
              <a:t>powers</a:t>
            </a:r>
            <a:r>
              <a:rPr lang="de-DE" sz="2000" dirty="0"/>
              <a:t> all </a:t>
            </a:r>
            <a:r>
              <a:rPr lang="de-DE" sz="2000" dirty="0" err="1"/>
              <a:t>public</a:t>
            </a:r>
            <a:r>
              <a:rPr lang="de-DE" sz="2000" dirty="0"/>
              <a:t> </a:t>
            </a:r>
            <a:r>
              <a:rPr lang="de-DE" sz="2000" dirty="0" err="1"/>
              <a:t>car</a:t>
            </a:r>
            <a:r>
              <a:rPr lang="de-DE" sz="2000" dirty="0"/>
              <a:t> </a:t>
            </a:r>
            <a:r>
              <a:rPr lang="de-DE" sz="2000" dirty="0" err="1"/>
              <a:t>charging</a:t>
            </a:r>
            <a:r>
              <a:rPr lang="de-DE" sz="2000" dirty="0"/>
              <a:t> </a:t>
            </a:r>
            <a:r>
              <a:rPr lang="de-DE" sz="2000" dirty="0" err="1"/>
              <a:t>points</a:t>
            </a:r>
            <a:r>
              <a:rPr lang="de-DE" sz="2000" dirty="0"/>
              <a:t>.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 err="1"/>
              <a:t>Join</a:t>
            </a:r>
            <a:r>
              <a:rPr lang="de-DE" sz="2000" dirty="0"/>
              <a:t> an EU </a:t>
            </a:r>
            <a:r>
              <a:rPr lang="de-DE" sz="2000" dirty="0" err="1"/>
              <a:t>interreg</a:t>
            </a:r>
            <a:r>
              <a:rPr lang="de-DE" sz="2000" dirty="0"/>
              <a:t> </a:t>
            </a:r>
            <a:r>
              <a:rPr lang="de-DE" sz="2000" dirty="0" err="1"/>
              <a:t>project</a:t>
            </a:r>
            <a:r>
              <a:rPr lang="de-DE" sz="2000" dirty="0"/>
              <a:t>!</a:t>
            </a:r>
          </a:p>
        </p:txBody>
      </p:sp>
      <p:pic>
        <p:nvPicPr>
          <p:cNvPr id="9" name="Image 3">
            <a:extLst>
              <a:ext uri="{FF2B5EF4-FFF2-40B4-BE49-F238E27FC236}">
                <a16:creationId xmlns:a16="http://schemas.microsoft.com/office/drawing/2014/main" id="{771C6D7D-DE33-4F2C-8832-6693039399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522" y="5195506"/>
            <a:ext cx="2857958" cy="81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FD6375E-5E59-43A6-B353-62C4793F5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750752"/>
            <a:ext cx="2747187" cy="44475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F2440A8-D5AD-49AC-A872-F3209F94E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5482" y="4458316"/>
            <a:ext cx="207645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40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ECC47EB-D845-4CB0-AFC7-AEAE2B182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11 </a:t>
            </a:r>
            <a:r>
              <a:rPr lang="de-DE" dirty="0" err="1"/>
              <a:t>Staff</a:t>
            </a:r>
            <a:r>
              <a:rPr lang="de-DE" dirty="0"/>
              <a:t> </a:t>
            </a:r>
            <a:r>
              <a:rPr lang="de-DE" dirty="0" err="1"/>
              <a:t>training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EAEB0E6-604D-4008-AAA3-A4808FD1E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67177" cy="4351338"/>
          </a:xfrm>
        </p:spPr>
        <p:txBody>
          <a:bodyPr/>
          <a:lstStyle/>
          <a:p>
            <a:pPr marL="0" indent="0">
              <a:buNone/>
            </a:pPr>
            <a:r>
              <a:rPr lang="de-DE" sz="2000" dirty="0">
                <a:highlight>
                  <a:srgbClr val="00FFFF"/>
                </a:highlight>
              </a:rPr>
              <a:t>See </a:t>
            </a:r>
            <a:r>
              <a:rPr lang="de-DE" sz="2000" dirty="0" err="1">
                <a:highlight>
                  <a:srgbClr val="00FFFF"/>
                </a:highlight>
              </a:rPr>
              <a:t>good</a:t>
            </a:r>
            <a:r>
              <a:rPr lang="de-DE" sz="2000" dirty="0">
                <a:highlight>
                  <a:srgbClr val="00FFFF"/>
                </a:highlight>
              </a:rPr>
              <a:t> </a:t>
            </a:r>
            <a:r>
              <a:rPr lang="de-DE" sz="2000" dirty="0" err="1">
                <a:highlight>
                  <a:srgbClr val="00FFFF"/>
                </a:highlight>
              </a:rPr>
              <a:t>practice</a:t>
            </a:r>
            <a:r>
              <a:rPr lang="de-DE" sz="2000" dirty="0">
                <a:highlight>
                  <a:srgbClr val="00FFFF"/>
                </a:highlight>
              </a:rPr>
              <a:t> </a:t>
            </a:r>
            <a:r>
              <a:rPr lang="de-DE" sz="2000" dirty="0" err="1">
                <a:highlight>
                  <a:srgbClr val="00FFFF"/>
                </a:highlight>
              </a:rPr>
              <a:t>from</a:t>
            </a:r>
            <a:r>
              <a:rPr lang="de-DE" sz="2000" dirty="0">
                <a:highlight>
                  <a:srgbClr val="00FFFF"/>
                </a:highlight>
              </a:rPr>
              <a:t> Turku! </a:t>
            </a:r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r>
              <a:rPr lang="de-DE" sz="2000" dirty="0" err="1"/>
              <a:t>Additionally</a:t>
            </a:r>
            <a:r>
              <a:rPr lang="de-DE" sz="2000" dirty="0"/>
              <a:t> VHH </a:t>
            </a:r>
            <a:r>
              <a:rPr lang="de-DE" sz="2000" dirty="0" err="1"/>
              <a:t>developed</a:t>
            </a:r>
            <a:r>
              <a:rPr lang="de-DE" sz="2000" dirty="0"/>
              <a:t> a </a:t>
            </a:r>
            <a:r>
              <a:rPr lang="de-DE" sz="2000" dirty="0" err="1"/>
              <a:t>website</a:t>
            </a:r>
            <a:r>
              <a:rPr lang="de-DE" sz="2000" dirty="0"/>
              <a:t>/</a:t>
            </a:r>
            <a:r>
              <a:rPr lang="de-DE" sz="2000" dirty="0" err="1"/>
              <a:t>app</a:t>
            </a:r>
            <a:r>
              <a:rPr lang="de-DE" sz="2000" dirty="0"/>
              <a:t> </a:t>
            </a:r>
            <a:r>
              <a:rPr lang="de-DE" sz="2000" dirty="0" err="1"/>
              <a:t>where</a:t>
            </a:r>
            <a:r>
              <a:rPr lang="de-DE" sz="2000" dirty="0"/>
              <a:t> </a:t>
            </a:r>
            <a:r>
              <a:rPr lang="de-DE" sz="2000" dirty="0" err="1"/>
              <a:t>small</a:t>
            </a:r>
            <a:r>
              <a:rPr lang="de-DE" sz="2000" dirty="0"/>
              <a:t> </a:t>
            </a:r>
            <a:r>
              <a:rPr lang="de-DE" sz="2000" dirty="0" err="1"/>
              <a:t>information</a:t>
            </a:r>
            <a:r>
              <a:rPr lang="de-DE" sz="2000" dirty="0"/>
              <a:t> </a:t>
            </a:r>
            <a:r>
              <a:rPr lang="de-DE" sz="2000" dirty="0" err="1"/>
              <a:t>text</a:t>
            </a:r>
            <a:r>
              <a:rPr lang="de-DE" sz="2000" dirty="0"/>
              <a:t> </a:t>
            </a:r>
            <a:r>
              <a:rPr lang="de-DE" sz="2000" dirty="0" err="1"/>
              <a:t>items</a:t>
            </a:r>
            <a:r>
              <a:rPr lang="de-DE" sz="2000" dirty="0"/>
              <a:t> </a:t>
            </a:r>
            <a:r>
              <a:rPr lang="de-DE" sz="2000" dirty="0" err="1"/>
              <a:t>can</a:t>
            </a:r>
            <a:r>
              <a:rPr lang="de-DE" sz="2000" dirty="0"/>
              <a:t> </a:t>
            </a:r>
            <a:r>
              <a:rPr lang="de-DE" sz="2000" dirty="0" err="1"/>
              <a:t>be</a:t>
            </a:r>
            <a:r>
              <a:rPr lang="de-DE" sz="2000" dirty="0"/>
              <a:t> </a:t>
            </a:r>
            <a:r>
              <a:rPr lang="de-DE" sz="2000" dirty="0" err="1"/>
              <a:t>posted</a:t>
            </a:r>
            <a:r>
              <a:rPr lang="de-DE" sz="2000" dirty="0"/>
              <a:t>. A </a:t>
            </a:r>
            <a:r>
              <a:rPr lang="de-DE" sz="2000" dirty="0" err="1"/>
              <a:t>great</a:t>
            </a:r>
            <a:r>
              <a:rPr lang="de-DE" sz="2000" dirty="0"/>
              <a:t> </a:t>
            </a:r>
            <a:r>
              <a:rPr lang="de-DE" sz="2000" dirty="0" err="1"/>
              <a:t>way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keep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drivers</a:t>
            </a:r>
            <a:r>
              <a:rPr lang="de-DE" sz="2000" dirty="0"/>
              <a:t> </a:t>
            </a:r>
            <a:r>
              <a:rPr lang="de-DE" sz="2000" dirty="0" err="1"/>
              <a:t>updated</a:t>
            </a:r>
            <a:r>
              <a:rPr lang="de-DE" sz="2000" dirty="0"/>
              <a:t> on </a:t>
            </a:r>
            <a:r>
              <a:rPr lang="de-DE" sz="2000" dirty="0" err="1"/>
              <a:t>project</a:t>
            </a:r>
            <a:r>
              <a:rPr lang="de-DE" sz="2000" dirty="0"/>
              <a:t> </a:t>
            </a:r>
            <a:r>
              <a:rPr lang="de-DE" sz="2000" dirty="0" err="1"/>
              <a:t>news</a:t>
            </a:r>
            <a:r>
              <a:rPr lang="de-DE" sz="2000" dirty="0"/>
              <a:t>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B27642C-0D6F-4182-A9AB-AEEEDF2FF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742" y="1135060"/>
            <a:ext cx="5752338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457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ECC47EB-D845-4CB0-AFC7-AEAE2B182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12 Financial </a:t>
            </a:r>
            <a:r>
              <a:rPr lang="de-DE" dirty="0" err="1"/>
              <a:t>resources</a:t>
            </a:r>
            <a:r>
              <a:rPr lang="de-DE" dirty="0"/>
              <a:t> </a:t>
            </a:r>
            <a:r>
              <a:rPr lang="de-DE" dirty="0" err="1"/>
              <a:t>required</a:t>
            </a:r>
            <a:r>
              <a:rPr lang="de-DE" dirty="0"/>
              <a:t>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EAEB0E6-604D-4008-AAA3-A4808FD1E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sz="2400" dirty="0" err="1"/>
              <a:t>Application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federal</a:t>
            </a:r>
            <a:r>
              <a:rPr lang="de-DE" sz="2400" dirty="0"/>
              <a:t> </a:t>
            </a:r>
            <a:r>
              <a:rPr lang="de-DE" sz="2400" dirty="0" err="1"/>
              <a:t>grants</a:t>
            </a:r>
            <a:endParaRPr lang="de-DE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de-DE" sz="2400" dirty="0" err="1"/>
              <a:t>Loans</a:t>
            </a:r>
            <a:r>
              <a:rPr lang="de-DE" sz="2400" dirty="0"/>
              <a:t> </a:t>
            </a:r>
            <a:r>
              <a:rPr lang="de-DE" sz="2400" dirty="0" err="1"/>
              <a:t>from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European Investment Bank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400" dirty="0"/>
              <a:t>Clever </a:t>
            </a:r>
            <a:r>
              <a:rPr lang="de-DE" sz="2400" dirty="0" err="1"/>
              <a:t>accounting</a:t>
            </a:r>
            <a:r>
              <a:rPr lang="de-DE" sz="2400" dirty="0"/>
              <a:t>?!?</a:t>
            </a:r>
          </a:p>
        </p:txBody>
      </p:sp>
    </p:spTree>
    <p:extLst>
      <p:ext uri="{BB962C8B-B14F-4D97-AF65-F5344CB8AC3E}">
        <p14:creationId xmlns:p14="http://schemas.microsoft.com/office/powerpoint/2010/main" val="2701604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ECC47EB-D845-4CB0-AFC7-AEAE2B182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13 Vehicle </a:t>
            </a:r>
            <a:r>
              <a:rPr lang="de-DE" dirty="0" err="1"/>
              <a:t>procurement</a:t>
            </a:r>
            <a:r>
              <a:rPr lang="de-DE" dirty="0"/>
              <a:t>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74BB199-CA08-49A0-A462-91D251F4B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03204"/>
            <a:ext cx="8070111" cy="489557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2524CCC-BE91-4C90-9D6A-5B8C16F908D8}"/>
              </a:ext>
            </a:extLst>
          </p:cNvPr>
          <p:cNvSpPr txBox="1"/>
          <p:nvPr/>
        </p:nvSpPr>
        <p:spPr>
          <a:xfrm>
            <a:off x="9260958" y="2668773"/>
            <a:ext cx="2519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Number</a:t>
            </a:r>
            <a:r>
              <a:rPr lang="de-DE" dirty="0"/>
              <a:t> of </a:t>
            </a:r>
            <a:r>
              <a:rPr lang="de-DE" dirty="0" err="1"/>
              <a:t>vehicles</a:t>
            </a:r>
            <a:r>
              <a:rPr lang="de-DE" dirty="0"/>
              <a:t> and </a:t>
            </a:r>
            <a:r>
              <a:rPr lang="de-DE" dirty="0" err="1"/>
              <a:t>number</a:t>
            </a:r>
            <a:r>
              <a:rPr lang="de-DE" dirty="0"/>
              <a:t> of </a:t>
            </a:r>
            <a:r>
              <a:rPr lang="de-DE" dirty="0" err="1"/>
              <a:t>charging</a:t>
            </a:r>
            <a:r>
              <a:rPr lang="de-DE" dirty="0"/>
              <a:t> </a:t>
            </a:r>
            <a:r>
              <a:rPr lang="de-DE" dirty="0" err="1"/>
              <a:t>infrastructure</a:t>
            </a:r>
            <a:r>
              <a:rPr lang="de-DE" dirty="0"/>
              <a:t> </a:t>
            </a:r>
            <a:r>
              <a:rPr lang="de-DE" dirty="0" err="1"/>
              <a:t>must</a:t>
            </a:r>
            <a:r>
              <a:rPr lang="de-DE" dirty="0"/>
              <a:t> </a:t>
            </a:r>
            <a:r>
              <a:rPr lang="de-DE" dirty="0" err="1"/>
              <a:t>increase</a:t>
            </a:r>
            <a:r>
              <a:rPr lang="de-DE" dirty="0"/>
              <a:t> </a:t>
            </a:r>
            <a:r>
              <a:rPr lang="de-DE" dirty="0" err="1"/>
              <a:t>simultaneously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6310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ECC47EB-D845-4CB0-AFC7-AEAE2B182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 Need for development in IT infrastructure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06762D92-8A05-486B-A5E1-5CB53EE5950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67293"/>
            <a:ext cx="8475921" cy="47314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E01CF35-FD6C-4942-B1DF-CCBD0F662CDF}"/>
              </a:ext>
            </a:extLst>
          </p:cNvPr>
          <p:cNvSpPr txBox="1"/>
          <p:nvPr/>
        </p:nvSpPr>
        <p:spPr>
          <a:xfrm>
            <a:off x="9611833" y="1935126"/>
            <a:ext cx="248801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New </a:t>
            </a:r>
            <a:r>
              <a:rPr lang="de-DE" dirty="0" err="1"/>
              <a:t>software</a:t>
            </a:r>
            <a:r>
              <a:rPr lang="de-DE" dirty="0"/>
              <a:t> at VHH:</a:t>
            </a:r>
          </a:p>
          <a:p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 err="1"/>
              <a:t>Planning</a:t>
            </a:r>
            <a:r>
              <a:rPr lang="de-DE" dirty="0"/>
              <a:t> SW</a:t>
            </a:r>
          </a:p>
          <a:p>
            <a:pPr marL="285750" indent="-285750">
              <a:buFontTx/>
              <a:buChar char="-"/>
            </a:pPr>
            <a:r>
              <a:rPr lang="de-DE" dirty="0" err="1"/>
              <a:t>Deployment</a:t>
            </a:r>
            <a:r>
              <a:rPr lang="de-DE" dirty="0"/>
              <a:t> SW</a:t>
            </a:r>
          </a:p>
          <a:p>
            <a:pPr marL="285750" indent="-285750">
              <a:buFontTx/>
              <a:buChar char="-"/>
            </a:pPr>
            <a:r>
              <a:rPr lang="de-DE" dirty="0"/>
              <a:t>Workshop </a:t>
            </a:r>
            <a:r>
              <a:rPr lang="de-DE" dirty="0" err="1"/>
              <a:t>ticketing</a:t>
            </a:r>
            <a:r>
              <a:rPr lang="de-DE" dirty="0"/>
              <a:t> </a:t>
            </a:r>
          </a:p>
          <a:p>
            <a:pPr marL="285750" indent="-285750">
              <a:buFontTx/>
              <a:buChar char="-"/>
            </a:pPr>
            <a:r>
              <a:rPr lang="de-DE" dirty="0" err="1"/>
              <a:t>Loadmanagement</a:t>
            </a: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Energy </a:t>
            </a:r>
            <a:r>
              <a:rPr lang="de-DE" dirty="0" err="1"/>
              <a:t>Procurement</a:t>
            </a:r>
            <a:endParaRPr lang="de-DE" dirty="0"/>
          </a:p>
          <a:p>
            <a:pPr marL="285750" indent="-285750">
              <a:buFontTx/>
              <a:buChar char="-"/>
            </a:pPr>
            <a:endParaRPr lang="de-DE" dirty="0"/>
          </a:p>
          <a:p>
            <a:r>
              <a:rPr lang="de-DE" dirty="0" err="1"/>
              <a:t>Amended</a:t>
            </a:r>
            <a:r>
              <a:rPr lang="de-DE" dirty="0"/>
              <a:t> System:</a:t>
            </a:r>
          </a:p>
          <a:p>
            <a:r>
              <a:rPr lang="de-DE" dirty="0"/>
              <a:t>- ITCS </a:t>
            </a:r>
            <a:r>
              <a:rPr lang="de-DE" dirty="0" err="1"/>
              <a:t>with</a:t>
            </a:r>
            <a:r>
              <a:rPr lang="de-DE" dirty="0"/>
              <a:t> extra %SOC </a:t>
            </a:r>
            <a:r>
              <a:rPr lang="de-DE" dirty="0" err="1"/>
              <a:t>capabilities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8514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ECC47EB-D845-4CB0-AFC7-AEAE2B182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15 Planning of infrastructure modification and construction works 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EAEB0E6-604D-4008-AAA3-A4808FD1E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0307"/>
            <a:ext cx="10515600" cy="3986656"/>
          </a:xfrm>
        </p:spPr>
        <p:txBody>
          <a:bodyPr/>
          <a:lstStyle/>
          <a:p>
            <a:pPr marL="0" indent="0">
              <a:buNone/>
            </a:pPr>
            <a:r>
              <a:rPr lang="de-DE" sz="2400" dirty="0" err="1"/>
              <a:t>Found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be</a:t>
            </a:r>
            <a:r>
              <a:rPr lang="de-DE" sz="2400" dirty="0"/>
              <a:t> redundant – </a:t>
            </a:r>
            <a:r>
              <a:rPr lang="de-DE" sz="2400" dirty="0" err="1"/>
              <a:t>already</a:t>
            </a:r>
            <a:r>
              <a:rPr lang="de-DE" sz="2400" dirty="0"/>
              <a:t> </a:t>
            </a:r>
            <a:r>
              <a:rPr lang="de-DE" sz="2400" dirty="0" err="1"/>
              <a:t>part</a:t>
            </a:r>
            <a:r>
              <a:rPr lang="de-DE" sz="2400" dirty="0"/>
              <a:t> of 07 Infrastructure…</a:t>
            </a:r>
          </a:p>
        </p:txBody>
      </p:sp>
    </p:spTree>
    <p:extLst>
      <p:ext uri="{BB962C8B-B14F-4D97-AF65-F5344CB8AC3E}">
        <p14:creationId xmlns:p14="http://schemas.microsoft.com/office/powerpoint/2010/main" val="1302941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ECC47EB-D845-4CB0-AFC7-AEAE2B182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16 Traffic </a:t>
            </a:r>
            <a:r>
              <a:rPr lang="de-DE" dirty="0" err="1"/>
              <a:t>concept</a:t>
            </a:r>
            <a:r>
              <a:rPr lang="de-DE" dirty="0"/>
              <a:t> 2030</a:t>
            </a:r>
          </a:p>
        </p:txBody>
      </p:sp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D6C48230-44C2-4901-BBA7-AF88903EC2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27435" y="1151935"/>
            <a:ext cx="5564565" cy="5036213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EEDA2CB-EF8C-4CED-A9B2-89B9ADE9D340}"/>
              </a:ext>
            </a:extLst>
          </p:cNvPr>
          <p:cNvSpPr txBox="1"/>
          <p:nvPr/>
        </p:nvSpPr>
        <p:spPr>
          <a:xfrm>
            <a:off x="838200" y="1690690"/>
            <a:ext cx="511426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Are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expecting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exact</a:t>
            </a:r>
            <a:r>
              <a:rPr lang="de-DE" dirty="0"/>
              <a:t> same </a:t>
            </a:r>
            <a:r>
              <a:rPr lang="de-DE" dirty="0" err="1"/>
              <a:t>service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future</a:t>
            </a:r>
            <a:r>
              <a:rPr lang="de-DE" dirty="0"/>
              <a:t>?</a:t>
            </a:r>
          </a:p>
          <a:p>
            <a:endParaRPr lang="de-DE" dirty="0"/>
          </a:p>
          <a:p>
            <a:r>
              <a:rPr lang="de-DE" dirty="0"/>
              <a:t>Hamburg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implementing</a:t>
            </a:r>
            <a:r>
              <a:rPr lang="de-DE" dirty="0"/>
              <a:t> a </a:t>
            </a:r>
            <a:r>
              <a:rPr lang="de-DE" dirty="0" err="1"/>
              <a:t>couple</a:t>
            </a:r>
            <a:r>
              <a:rPr lang="de-DE" dirty="0"/>
              <a:t> of high </a:t>
            </a:r>
            <a:r>
              <a:rPr lang="de-DE" dirty="0" err="1"/>
              <a:t>density</a:t>
            </a:r>
            <a:r>
              <a:rPr lang="de-DE" dirty="0"/>
              <a:t> </a:t>
            </a:r>
            <a:r>
              <a:rPr lang="de-DE" dirty="0" err="1"/>
              <a:t>traffic</a:t>
            </a:r>
            <a:r>
              <a:rPr lang="de-DE" dirty="0"/>
              <a:t> </a:t>
            </a:r>
            <a:r>
              <a:rPr lang="de-DE" dirty="0" err="1"/>
              <a:t>lines</a:t>
            </a:r>
            <a:r>
              <a:rPr lang="de-DE" dirty="0"/>
              <a:t> (S-Bahn, U-Bahn) </a:t>
            </a:r>
            <a:r>
              <a:rPr lang="de-DE" dirty="0" err="1"/>
              <a:t>which</a:t>
            </a:r>
            <a:r>
              <a:rPr lang="de-DE" dirty="0"/>
              <a:t> will </a:t>
            </a:r>
            <a:r>
              <a:rPr lang="de-DE" dirty="0" err="1"/>
              <a:t>lead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 </a:t>
            </a:r>
            <a:r>
              <a:rPr lang="de-DE" dirty="0" err="1"/>
              <a:t>change</a:t>
            </a:r>
            <a:r>
              <a:rPr lang="de-DE" dirty="0"/>
              <a:t> in </a:t>
            </a:r>
            <a:r>
              <a:rPr lang="de-DE" dirty="0" err="1"/>
              <a:t>service</a:t>
            </a:r>
            <a:r>
              <a:rPr lang="de-DE" dirty="0"/>
              <a:t> </a:t>
            </a:r>
            <a:r>
              <a:rPr lang="de-DE" dirty="0" err="1"/>
              <a:t>requirements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busses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/>
              <a:t>Generally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city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likely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gain</a:t>
            </a:r>
            <a:r>
              <a:rPr lang="de-DE" dirty="0"/>
              <a:t> </a:t>
            </a:r>
            <a:r>
              <a:rPr lang="de-DE" dirty="0" err="1"/>
              <a:t>people</a:t>
            </a:r>
            <a:r>
              <a:rPr lang="de-DE" dirty="0"/>
              <a:t> and </a:t>
            </a:r>
            <a:r>
              <a:rPr lang="de-DE" dirty="0" err="1"/>
              <a:t>therefore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demand</a:t>
            </a:r>
            <a:r>
              <a:rPr lang="de-DE" dirty="0"/>
              <a:t> in </a:t>
            </a:r>
            <a:r>
              <a:rPr lang="de-DE" dirty="0" err="1"/>
              <a:t>service</a:t>
            </a:r>
            <a:r>
              <a:rPr lang="de-DE" dirty="0"/>
              <a:t> will </a:t>
            </a:r>
            <a:r>
              <a:rPr lang="de-DE" dirty="0" err="1"/>
              <a:t>increase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/>
              <a:t>Maybe </a:t>
            </a:r>
            <a:r>
              <a:rPr lang="de-DE" dirty="0" err="1"/>
              <a:t>political</a:t>
            </a:r>
            <a:r>
              <a:rPr lang="de-DE" dirty="0"/>
              <a:t> </a:t>
            </a:r>
            <a:r>
              <a:rPr lang="de-DE" dirty="0" err="1"/>
              <a:t>vision</a:t>
            </a:r>
            <a:r>
              <a:rPr lang="de-DE" dirty="0"/>
              <a:t> will </a:t>
            </a:r>
            <a:r>
              <a:rPr lang="de-DE" dirty="0" err="1"/>
              <a:t>change</a:t>
            </a:r>
            <a:r>
              <a:rPr lang="de-DE" dirty="0"/>
              <a:t> and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mobility</a:t>
            </a:r>
            <a:r>
              <a:rPr lang="de-DE" dirty="0"/>
              <a:t> </a:t>
            </a:r>
            <a:r>
              <a:rPr lang="de-DE" dirty="0" err="1"/>
              <a:t>solutions</a:t>
            </a:r>
            <a:r>
              <a:rPr lang="de-DE" dirty="0"/>
              <a:t> </a:t>
            </a:r>
            <a:r>
              <a:rPr lang="de-DE" dirty="0" err="1"/>
              <a:t>implemented</a:t>
            </a:r>
            <a:r>
              <a:rPr lang="de-DE" dirty="0"/>
              <a:t>.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might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influence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plans</a:t>
            </a:r>
            <a:r>
              <a:rPr lang="de-DE" dirty="0"/>
              <a:t>?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(… and </a:t>
            </a:r>
            <a:r>
              <a:rPr lang="de-DE" dirty="0" err="1"/>
              <a:t>then</a:t>
            </a:r>
            <a:r>
              <a:rPr lang="de-DE" dirty="0"/>
              <a:t> </a:t>
            </a:r>
            <a:r>
              <a:rPr lang="de-DE" dirty="0" err="1"/>
              <a:t>there</a:t>
            </a:r>
            <a:r>
              <a:rPr lang="de-DE" dirty="0"/>
              <a:t> was a </a:t>
            </a:r>
            <a:r>
              <a:rPr lang="de-DE" dirty="0" err="1"/>
              <a:t>pandemic</a:t>
            </a:r>
            <a:r>
              <a:rPr lang="de-DE" dirty="0"/>
              <a:t>….)</a:t>
            </a:r>
          </a:p>
        </p:txBody>
      </p:sp>
    </p:spTree>
    <p:extLst>
      <p:ext uri="{BB962C8B-B14F-4D97-AF65-F5344CB8AC3E}">
        <p14:creationId xmlns:p14="http://schemas.microsoft.com/office/powerpoint/2010/main" val="713501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ECC47EB-D845-4CB0-AFC7-AEAE2B182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Plus: </a:t>
            </a:r>
            <a:r>
              <a:rPr lang="de-DE" dirty="0" err="1"/>
              <a:t>Respect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project</a:t>
            </a:r>
            <a:r>
              <a:rPr lang="de-DE" dirty="0"/>
              <a:t> </a:t>
            </a:r>
            <a:r>
              <a:rPr lang="de-DE" dirty="0" err="1"/>
              <a:t>processes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EAEB0E6-604D-4008-AAA3-A4808FD1E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000" dirty="0" err="1"/>
              <a:t>Make</a:t>
            </a:r>
            <a:r>
              <a:rPr lang="de-DE" sz="2000" dirty="0"/>
              <a:t> </a:t>
            </a:r>
            <a:r>
              <a:rPr lang="de-DE" sz="2000" dirty="0" err="1"/>
              <a:t>your</a:t>
            </a:r>
            <a:r>
              <a:rPr lang="de-DE" sz="2000" dirty="0"/>
              <a:t> </a:t>
            </a:r>
            <a:r>
              <a:rPr lang="de-DE" sz="2000" dirty="0" err="1"/>
              <a:t>stakeholder</a:t>
            </a:r>
            <a:r>
              <a:rPr lang="de-DE" sz="2000" dirty="0"/>
              <a:t> </a:t>
            </a:r>
            <a:r>
              <a:rPr lang="de-DE" sz="2000" dirty="0" err="1"/>
              <a:t>analysis</a:t>
            </a:r>
            <a:endParaRPr lang="de-DE" sz="2000" dirty="0"/>
          </a:p>
          <a:p>
            <a:r>
              <a:rPr lang="de-DE" sz="2000" dirty="0" err="1"/>
              <a:t>Identify</a:t>
            </a:r>
            <a:r>
              <a:rPr lang="de-DE" sz="2000" dirty="0"/>
              <a:t> </a:t>
            </a:r>
            <a:r>
              <a:rPr lang="de-DE" sz="2000" dirty="0" err="1"/>
              <a:t>your</a:t>
            </a:r>
            <a:r>
              <a:rPr lang="de-DE" sz="2000" dirty="0"/>
              <a:t> </a:t>
            </a:r>
            <a:r>
              <a:rPr lang="de-DE" sz="2000" dirty="0" err="1"/>
              <a:t>risks</a:t>
            </a:r>
            <a:endParaRPr lang="de-DE" sz="2000" dirty="0"/>
          </a:p>
          <a:p>
            <a:r>
              <a:rPr lang="de-DE" sz="2000" dirty="0" err="1"/>
              <a:t>Clearly</a:t>
            </a:r>
            <a:r>
              <a:rPr lang="de-DE" sz="2000" dirty="0"/>
              <a:t> </a:t>
            </a:r>
            <a:r>
              <a:rPr lang="de-DE" sz="2000" dirty="0" err="1"/>
              <a:t>define</a:t>
            </a:r>
            <a:r>
              <a:rPr lang="de-DE" sz="2000" dirty="0"/>
              <a:t> </a:t>
            </a:r>
            <a:r>
              <a:rPr lang="de-DE" sz="2000" dirty="0" err="1"/>
              <a:t>responsibilities</a:t>
            </a:r>
            <a:r>
              <a:rPr lang="de-DE" sz="2000" dirty="0"/>
              <a:t>, </a:t>
            </a:r>
            <a:r>
              <a:rPr lang="de-DE" sz="2000" dirty="0" err="1"/>
              <a:t>accountabilities</a:t>
            </a:r>
            <a:r>
              <a:rPr lang="de-DE" sz="2000" dirty="0"/>
              <a:t> and </a:t>
            </a:r>
            <a:r>
              <a:rPr lang="de-DE" sz="2000" dirty="0" err="1"/>
              <a:t>decision</a:t>
            </a:r>
            <a:r>
              <a:rPr lang="de-DE" sz="2000" dirty="0"/>
              <a:t> </a:t>
            </a:r>
            <a:r>
              <a:rPr lang="de-DE" sz="2000" dirty="0" err="1"/>
              <a:t>making</a:t>
            </a:r>
            <a:endParaRPr lang="de-DE" sz="2000" dirty="0"/>
          </a:p>
          <a:p>
            <a:r>
              <a:rPr lang="de-DE" sz="2000" dirty="0"/>
              <a:t>Report </a:t>
            </a:r>
            <a:r>
              <a:rPr lang="de-DE" sz="2000" dirty="0" err="1"/>
              <a:t>regularly</a:t>
            </a:r>
            <a:r>
              <a:rPr lang="de-DE" sz="2000" dirty="0"/>
              <a:t> and </a:t>
            </a:r>
            <a:r>
              <a:rPr lang="de-DE" sz="2000" dirty="0" err="1"/>
              <a:t>frequently</a:t>
            </a:r>
            <a:r>
              <a:rPr lang="de-DE" sz="2000" dirty="0"/>
              <a:t> (e.g. </a:t>
            </a:r>
            <a:r>
              <a:rPr lang="de-DE" sz="2000" dirty="0" err="1"/>
              <a:t>monthly</a:t>
            </a:r>
            <a:r>
              <a:rPr lang="de-DE" sz="2000" dirty="0"/>
              <a:t>)</a:t>
            </a:r>
          </a:p>
          <a:p>
            <a:r>
              <a:rPr lang="de-DE" sz="2000" dirty="0"/>
              <a:t>Set </a:t>
            </a:r>
            <a:r>
              <a:rPr lang="de-DE" sz="2000" dirty="0" err="1"/>
              <a:t>yourself</a:t>
            </a:r>
            <a:r>
              <a:rPr lang="de-DE" sz="2000" dirty="0"/>
              <a:t> </a:t>
            </a:r>
            <a:r>
              <a:rPr lang="de-DE" sz="2000" dirty="0" err="1"/>
              <a:t>some</a:t>
            </a:r>
            <a:r>
              <a:rPr lang="de-DE" sz="2000" dirty="0"/>
              <a:t> </a:t>
            </a:r>
            <a:r>
              <a:rPr lang="de-DE" sz="2000" dirty="0" err="1"/>
              <a:t>milestones</a:t>
            </a:r>
            <a:r>
              <a:rPr lang="de-DE" sz="2000" dirty="0"/>
              <a:t> </a:t>
            </a:r>
            <a:r>
              <a:rPr lang="de-DE" sz="2000" dirty="0" err="1"/>
              <a:t>performance</a:t>
            </a:r>
            <a:r>
              <a:rPr lang="de-DE" sz="2000" dirty="0"/>
              <a:t> </a:t>
            </a:r>
            <a:r>
              <a:rPr lang="de-DE" sz="2000" dirty="0" err="1"/>
              <a:t>indicators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keep</a:t>
            </a:r>
            <a:r>
              <a:rPr lang="de-DE" sz="2000" dirty="0"/>
              <a:t> on track</a:t>
            </a:r>
          </a:p>
          <a:p>
            <a:r>
              <a:rPr lang="de-DE" sz="2000" dirty="0"/>
              <a:t>Plan </a:t>
            </a:r>
            <a:r>
              <a:rPr lang="de-DE" sz="2000" dirty="0" err="1"/>
              <a:t>to</a:t>
            </a:r>
            <a:r>
              <a:rPr lang="de-DE" sz="2000" dirty="0"/>
              <a:t> review in </a:t>
            </a:r>
            <a:r>
              <a:rPr lang="de-DE" sz="2000" dirty="0" err="1"/>
              <a:t>certain</a:t>
            </a:r>
            <a:r>
              <a:rPr lang="de-DE" sz="2000" dirty="0"/>
              <a:t> </a:t>
            </a:r>
            <a:r>
              <a:rPr lang="de-DE" sz="2000" dirty="0" err="1"/>
              <a:t>intervals</a:t>
            </a:r>
            <a:r>
              <a:rPr lang="de-DE" sz="2000" dirty="0"/>
              <a:t> </a:t>
            </a:r>
            <a:r>
              <a:rPr lang="de-DE" sz="2000" dirty="0" err="1"/>
              <a:t>if</a:t>
            </a:r>
            <a:r>
              <a:rPr lang="de-DE" sz="2000" dirty="0"/>
              <a:t> </a:t>
            </a:r>
            <a:r>
              <a:rPr lang="de-DE" sz="2000" dirty="0" err="1"/>
              <a:t>your</a:t>
            </a:r>
            <a:r>
              <a:rPr lang="de-DE" sz="2000" dirty="0"/>
              <a:t> </a:t>
            </a:r>
            <a:r>
              <a:rPr lang="de-DE" sz="2000" dirty="0" err="1"/>
              <a:t>goals</a:t>
            </a:r>
            <a:r>
              <a:rPr lang="de-DE" sz="2000" dirty="0"/>
              <a:t> </a:t>
            </a:r>
            <a:r>
              <a:rPr lang="de-DE" sz="2000" dirty="0" err="1"/>
              <a:t>are</a:t>
            </a:r>
            <a:r>
              <a:rPr lang="de-DE" sz="2000" dirty="0"/>
              <a:t> still valid </a:t>
            </a:r>
            <a:r>
              <a:rPr lang="de-DE" sz="2000" dirty="0" err="1"/>
              <a:t>or</a:t>
            </a:r>
            <a:r>
              <a:rPr lang="de-DE" sz="2000" dirty="0"/>
              <a:t> </a:t>
            </a:r>
            <a:r>
              <a:rPr lang="de-DE" sz="2000" dirty="0" err="1"/>
              <a:t>if</a:t>
            </a:r>
            <a:r>
              <a:rPr lang="de-DE" sz="2000" dirty="0"/>
              <a:t> </a:t>
            </a:r>
            <a:r>
              <a:rPr lang="de-DE" sz="2000" dirty="0" err="1"/>
              <a:t>you</a:t>
            </a:r>
            <a:r>
              <a:rPr lang="de-DE" sz="2000" dirty="0"/>
              <a:t> </a:t>
            </a:r>
            <a:r>
              <a:rPr lang="de-DE" sz="2000" dirty="0" err="1"/>
              <a:t>need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make</a:t>
            </a:r>
            <a:r>
              <a:rPr lang="de-DE" sz="2000" dirty="0"/>
              <a:t> </a:t>
            </a:r>
            <a:r>
              <a:rPr lang="de-DE" sz="2000" dirty="0" err="1"/>
              <a:t>adjustments</a:t>
            </a:r>
            <a:r>
              <a:rPr lang="de-DE" sz="2000" dirty="0"/>
              <a:t> (</a:t>
            </a:r>
            <a:r>
              <a:rPr lang="de-DE" sz="2000" dirty="0" err="1"/>
              <a:t>things</a:t>
            </a:r>
            <a:r>
              <a:rPr lang="de-DE" sz="2000" dirty="0"/>
              <a:t> </a:t>
            </a:r>
            <a:r>
              <a:rPr lang="de-DE" sz="2000" dirty="0" err="1"/>
              <a:t>change</a:t>
            </a:r>
            <a:r>
              <a:rPr lang="de-DE" sz="2000" dirty="0"/>
              <a:t> </a:t>
            </a:r>
            <a:r>
              <a:rPr lang="de-DE" sz="2000" dirty="0" err="1"/>
              <a:t>during</a:t>
            </a:r>
            <a:r>
              <a:rPr lang="de-DE" sz="2000" dirty="0"/>
              <a:t> such a </a:t>
            </a:r>
            <a:r>
              <a:rPr lang="de-DE" sz="2000" dirty="0" err="1"/>
              <a:t>long</a:t>
            </a:r>
            <a:r>
              <a:rPr lang="de-DE" sz="2000" dirty="0"/>
              <a:t> </a:t>
            </a:r>
            <a:r>
              <a:rPr lang="de-DE" sz="2000" dirty="0" err="1"/>
              <a:t>project</a:t>
            </a:r>
            <a:r>
              <a:rPr lang="de-DE" sz="2000" dirty="0"/>
              <a:t>!)</a:t>
            </a:r>
          </a:p>
          <a:p>
            <a:endParaRPr lang="de-DE" sz="2000" dirty="0"/>
          </a:p>
          <a:p>
            <a:r>
              <a:rPr lang="de-DE" sz="2000" dirty="0"/>
              <a:t>Try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account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extra </a:t>
            </a:r>
            <a:r>
              <a:rPr lang="de-DE" sz="2000" dirty="0" err="1"/>
              <a:t>efforts</a:t>
            </a:r>
            <a:r>
              <a:rPr lang="de-DE" sz="2000" dirty="0"/>
              <a:t> </a:t>
            </a:r>
            <a:r>
              <a:rPr lang="de-DE" sz="2000" dirty="0" err="1"/>
              <a:t>needed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accomodate</a:t>
            </a:r>
            <a:r>
              <a:rPr lang="de-DE" sz="2000" dirty="0"/>
              <a:t> all </a:t>
            </a:r>
            <a:r>
              <a:rPr lang="de-DE" sz="2000" dirty="0" err="1"/>
              <a:t>this</a:t>
            </a:r>
            <a:r>
              <a:rPr lang="de-DE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1868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ECC47EB-D845-4CB0-AFC7-AEAE2B182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Transition </a:t>
            </a:r>
            <a:r>
              <a:rPr lang="de-DE" dirty="0" err="1"/>
              <a:t>to</a:t>
            </a:r>
            <a:r>
              <a:rPr lang="de-DE" dirty="0"/>
              <a:t> E-Mobility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EAEB0E6-604D-4008-AAA3-A4808FD1E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03381" cy="4351338"/>
          </a:xfrm>
        </p:spPr>
        <p:txBody>
          <a:bodyPr/>
          <a:lstStyle/>
          <a:p>
            <a:r>
              <a:rPr lang="de-DE" sz="2000" dirty="0" err="1"/>
              <a:t>is</a:t>
            </a:r>
            <a:r>
              <a:rPr lang="de-DE" sz="2000" dirty="0"/>
              <a:t> a </a:t>
            </a:r>
            <a:r>
              <a:rPr lang="de-DE" sz="2000" dirty="0" err="1"/>
              <a:t>marathon</a:t>
            </a:r>
            <a:r>
              <a:rPr lang="de-DE" sz="2000" dirty="0"/>
              <a:t>, not a </a:t>
            </a:r>
            <a:r>
              <a:rPr lang="de-DE" sz="2000" dirty="0" err="1"/>
              <a:t>sprint</a:t>
            </a:r>
            <a:r>
              <a:rPr lang="de-DE" sz="2000" dirty="0"/>
              <a:t> (</a:t>
            </a:r>
            <a:r>
              <a:rPr lang="de-DE" sz="2000" dirty="0" err="1"/>
              <a:t>for</a:t>
            </a:r>
            <a:r>
              <a:rPr lang="de-DE" sz="2000" dirty="0"/>
              <a:t> VHH </a:t>
            </a:r>
            <a:r>
              <a:rPr lang="de-DE" sz="2000" dirty="0" err="1"/>
              <a:t>approx</a:t>
            </a:r>
            <a:r>
              <a:rPr lang="de-DE" sz="2000" dirty="0"/>
              <a:t>. 10-14 </a:t>
            </a:r>
            <a:r>
              <a:rPr lang="de-DE" sz="2000" dirty="0" err="1"/>
              <a:t>years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all </a:t>
            </a:r>
            <a:r>
              <a:rPr lang="de-DE" sz="2000" dirty="0" err="1"/>
              <a:t>electric</a:t>
            </a:r>
            <a:r>
              <a:rPr lang="de-DE" sz="2000" dirty="0"/>
              <a:t>)</a:t>
            </a:r>
          </a:p>
          <a:p>
            <a:r>
              <a:rPr lang="de-DE" sz="2000" dirty="0" err="1"/>
              <a:t>effects</a:t>
            </a:r>
            <a:r>
              <a:rPr lang="de-DE" sz="2000" dirty="0"/>
              <a:t> </a:t>
            </a:r>
            <a:r>
              <a:rPr lang="de-DE" sz="2000" dirty="0" err="1"/>
              <a:t>almost</a:t>
            </a:r>
            <a:r>
              <a:rPr lang="de-DE" sz="2000" dirty="0"/>
              <a:t> </a:t>
            </a:r>
            <a:r>
              <a:rPr lang="de-DE" sz="2000" dirty="0" err="1"/>
              <a:t>everyone</a:t>
            </a:r>
            <a:r>
              <a:rPr lang="de-DE" sz="2000" dirty="0"/>
              <a:t> in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company</a:t>
            </a:r>
            <a:endParaRPr lang="de-DE" sz="2000" dirty="0"/>
          </a:p>
          <a:p>
            <a:r>
              <a:rPr lang="de-DE" sz="2000" dirty="0" err="1"/>
              <a:t>brings</a:t>
            </a:r>
            <a:r>
              <a:rPr lang="de-DE" sz="2000" dirty="0"/>
              <a:t> </a:t>
            </a:r>
            <a:r>
              <a:rPr lang="de-DE" sz="2000" dirty="0" err="1"/>
              <a:t>new</a:t>
            </a:r>
            <a:r>
              <a:rPr lang="de-DE" sz="2000" dirty="0"/>
              <a:t> </a:t>
            </a:r>
            <a:r>
              <a:rPr lang="de-DE" sz="2000" dirty="0" err="1"/>
              <a:t>complexities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business</a:t>
            </a:r>
            <a:endParaRPr lang="de-DE" sz="2000" dirty="0"/>
          </a:p>
          <a:p>
            <a:r>
              <a:rPr lang="de-DE" sz="2000" dirty="0" err="1"/>
              <a:t>for</a:t>
            </a:r>
            <a:r>
              <a:rPr lang="de-DE" sz="2000" dirty="0"/>
              <a:t> VHH </a:t>
            </a:r>
            <a:r>
              <a:rPr lang="de-DE" sz="2000" dirty="0" err="1"/>
              <a:t>is</a:t>
            </a:r>
            <a:r>
              <a:rPr lang="de-DE" sz="2000" dirty="0"/>
              <a:t> an organisational </a:t>
            </a:r>
            <a:r>
              <a:rPr lang="de-DE" sz="2000" dirty="0" err="1"/>
              <a:t>change</a:t>
            </a:r>
            <a:r>
              <a:rPr lang="de-DE" sz="2000" dirty="0"/>
              <a:t> </a:t>
            </a:r>
            <a:r>
              <a:rPr lang="de-DE" sz="2000" dirty="0" err="1"/>
              <a:t>project</a:t>
            </a:r>
            <a:endParaRPr lang="de-DE" sz="2000" dirty="0"/>
          </a:p>
          <a:p>
            <a:r>
              <a:rPr lang="de-DE" sz="2000" dirty="0" err="1"/>
              <a:t>Each</a:t>
            </a:r>
            <a:r>
              <a:rPr lang="de-DE" sz="2000" dirty="0"/>
              <a:t> </a:t>
            </a:r>
            <a:r>
              <a:rPr lang="de-DE" sz="2000" dirty="0" err="1"/>
              <a:t>company</a:t>
            </a:r>
            <a:r>
              <a:rPr lang="de-DE" sz="2000" dirty="0"/>
              <a:t> </a:t>
            </a:r>
            <a:r>
              <a:rPr lang="de-DE" sz="2000" dirty="0" err="1"/>
              <a:t>should</a:t>
            </a:r>
            <a:r>
              <a:rPr lang="de-DE" sz="2000" dirty="0"/>
              <a:t> </a:t>
            </a:r>
            <a:r>
              <a:rPr lang="de-DE" sz="2000" dirty="0" err="1"/>
              <a:t>use</a:t>
            </a:r>
            <a:r>
              <a:rPr lang="de-DE" sz="2000" dirty="0"/>
              <a:t> </a:t>
            </a:r>
            <a:r>
              <a:rPr lang="de-DE" sz="2000" dirty="0" err="1"/>
              <a:t>workshops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develop</a:t>
            </a:r>
            <a:r>
              <a:rPr lang="de-DE" sz="2000" dirty="0"/>
              <a:t> </a:t>
            </a:r>
            <a:r>
              <a:rPr lang="de-DE" sz="2000" dirty="0" err="1"/>
              <a:t>their</a:t>
            </a:r>
            <a:r>
              <a:rPr lang="de-DE" sz="2000" dirty="0"/>
              <a:t> own </a:t>
            </a:r>
            <a:r>
              <a:rPr lang="de-DE" sz="2000" dirty="0" err="1"/>
              <a:t>roadmap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transition</a:t>
            </a:r>
            <a:r>
              <a:rPr lang="de-DE" sz="2000" dirty="0"/>
              <a:t>.</a:t>
            </a:r>
          </a:p>
          <a:p>
            <a:pPr marL="0" indent="0">
              <a:buNone/>
            </a:pPr>
            <a:endParaRPr lang="de-DE" sz="2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01DAE11-21E4-4BA4-BFA4-F2A8C72453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685" y="2148424"/>
            <a:ext cx="5731621" cy="322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217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9498B7-84DB-4E66-960E-6CE8D7A8D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listening</a:t>
            </a:r>
            <a:r>
              <a:rPr lang="de-DE" dirty="0"/>
              <a:t>!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A995DDA8-3DDF-409E-9E29-2030920352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2793" y="1825625"/>
            <a:ext cx="7701483" cy="4351338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EF055CCF-A185-4FEA-A46E-6CF9FCFC5C27}"/>
              </a:ext>
            </a:extLst>
          </p:cNvPr>
          <p:cNvSpPr/>
          <p:nvPr/>
        </p:nvSpPr>
        <p:spPr>
          <a:xfrm>
            <a:off x="3497108" y="4275140"/>
            <a:ext cx="45598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Any </a:t>
            </a:r>
            <a:r>
              <a:rPr lang="de-DE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questions</a:t>
            </a:r>
            <a:r>
              <a:rPr lang="de-DE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25305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949974-D8E7-4B5C-B2C8-92F17855F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01 - Energy </a:t>
            </a:r>
            <a:r>
              <a:rPr lang="de-DE" dirty="0" err="1"/>
              <a:t>demand</a:t>
            </a:r>
            <a:r>
              <a:rPr lang="de-DE" dirty="0"/>
              <a:t> of e-bus </a:t>
            </a:r>
            <a:r>
              <a:rPr lang="de-DE" dirty="0" err="1"/>
              <a:t>operations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FFC9D46-6DD7-48D1-8C25-08891A7E5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1325563"/>
          </a:xfrm>
        </p:spPr>
        <p:txBody>
          <a:bodyPr/>
          <a:lstStyle/>
          <a:p>
            <a:r>
              <a:rPr lang="de-DE" dirty="0"/>
              <a:t> </a:t>
            </a:r>
            <a:r>
              <a:rPr lang="en-GB" sz="1800" dirty="0">
                <a:latin typeface="Arial" panose="020B0604020202020204" pitchFamily="34" charset="0"/>
                <a:ea typeface="Batang" panose="02030600000101010101" pitchFamily="18" charset="-127"/>
              </a:rPr>
              <a:t>How to find out how much energy your busses will need?</a:t>
            </a:r>
          </a:p>
          <a:p>
            <a:pPr marL="0" indent="0">
              <a:buNone/>
            </a:pPr>
            <a:r>
              <a:rPr lang="en-GB" sz="1800" dirty="0">
                <a:latin typeface="Arial" panose="020B0604020202020204" pitchFamily="34" charset="0"/>
                <a:ea typeface="Batang" panose="02030600000101010101" pitchFamily="18" charset="-127"/>
              </a:rPr>
              <a:t>Estimate energy use per km (e.g. 1,7 kWh/km solo bus / 2,2 kWh/km articulated bus).</a:t>
            </a:r>
          </a:p>
          <a:p>
            <a:pPr marL="0" indent="0">
              <a:buNone/>
            </a:pPr>
            <a:r>
              <a:rPr lang="de-DE" sz="1800" dirty="0">
                <a:latin typeface="Arial" panose="020B0604020202020204" pitchFamily="34" charset="0"/>
                <a:ea typeface="Batang" panose="02030600000101010101" pitchFamily="18" charset="-127"/>
              </a:rPr>
              <a:t>Ask </a:t>
            </a:r>
            <a:r>
              <a:rPr lang="de-DE" sz="1800" dirty="0" err="1">
                <a:latin typeface="Arial" panose="020B0604020202020204" pitchFamily="34" charset="0"/>
                <a:ea typeface="Batang" panose="02030600000101010101" pitchFamily="18" charset="-127"/>
              </a:rPr>
              <a:t>the</a:t>
            </a:r>
            <a:r>
              <a:rPr lang="de-DE" sz="1800" dirty="0">
                <a:latin typeface="Arial" panose="020B0604020202020204" pitchFamily="34" charset="0"/>
                <a:ea typeface="Batang" panose="02030600000101010101" pitchFamily="18" charset="-127"/>
              </a:rPr>
              <a:t> e-bus </a:t>
            </a:r>
            <a:r>
              <a:rPr lang="de-DE" sz="1800" dirty="0" err="1">
                <a:latin typeface="Arial" panose="020B0604020202020204" pitchFamily="34" charset="0"/>
                <a:ea typeface="Batang" panose="02030600000101010101" pitchFamily="18" charset="-127"/>
              </a:rPr>
              <a:t>provider</a:t>
            </a:r>
            <a:r>
              <a:rPr lang="de-DE" sz="1800" dirty="0">
                <a:latin typeface="Arial" panose="020B0604020202020204" pitchFamily="34" charset="0"/>
                <a:ea typeface="Batang" panose="02030600000101010101" pitchFamily="18" charset="-127"/>
              </a:rPr>
              <a:t>, </a:t>
            </a:r>
            <a:r>
              <a:rPr lang="de-DE" sz="1800" dirty="0" err="1">
                <a:latin typeface="Arial" panose="020B0604020202020204" pitchFamily="34" charset="0"/>
                <a:ea typeface="Batang" panose="02030600000101010101" pitchFamily="18" charset="-127"/>
              </a:rPr>
              <a:t>or</a:t>
            </a:r>
            <a:r>
              <a:rPr lang="de-DE" sz="1800" dirty="0">
                <a:latin typeface="Arial" panose="020B0604020202020204" pitchFamily="34" charset="0"/>
                <a:ea typeface="Batang" panose="02030600000101010101" pitchFamily="18" charset="-127"/>
              </a:rPr>
              <a:t> </a:t>
            </a:r>
            <a:r>
              <a:rPr lang="de-DE" sz="1800" dirty="0" err="1">
                <a:latin typeface="Arial" panose="020B0604020202020204" pitchFamily="34" charset="0"/>
                <a:ea typeface="Batang" panose="02030600000101010101" pitchFamily="18" charset="-127"/>
              </a:rPr>
              <a:t>even</a:t>
            </a:r>
            <a:r>
              <a:rPr lang="de-DE" sz="1800" dirty="0">
                <a:latin typeface="Arial" panose="020B0604020202020204" pitchFamily="34" charset="0"/>
                <a:ea typeface="Batang" panose="02030600000101010101" pitchFamily="18" charset="-127"/>
              </a:rPr>
              <a:t> </a:t>
            </a:r>
            <a:r>
              <a:rPr lang="de-DE" sz="1800" dirty="0" err="1">
                <a:latin typeface="Arial" panose="020B0604020202020204" pitchFamily="34" charset="0"/>
                <a:ea typeface="Batang" panose="02030600000101010101" pitchFamily="18" charset="-127"/>
              </a:rPr>
              <a:t>test</a:t>
            </a:r>
            <a:r>
              <a:rPr lang="de-DE" sz="1800" dirty="0">
                <a:latin typeface="Arial" panose="020B0604020202020204" pitchFamily="34" charset="0"/>
                <a:ea typeface="Batang" panose="02030600000101010101" pitchFamily="18" charset="-127"/>
              </a:rPr>
              <a:t> </a:t>
            </a:r>
            <a:r>
              <a:rPr lang="de-DE" sz="1800" dirty="0" err="1">
                <a:latin typeface="Arial" panose="020B0604020202020204" pitchFamily="34" charset="0"/>
                <a:ea typeface="Batang" panose="02030600000101010101" pitchFamily="18" charset="-127"/>
              </a:rPr>
              <a:t>their</a:t>
            </a:r>
            <a:r>
              <a:rPr lang="de-DE" sz="1800" dirty="0">
                <a:latin typeface="Arial" panose="020B0604020202020204" pitchFamily="34" charset="0"/>
                <a:ea typeface="Batang" panose="02030600000101010101" pitchFamily="18" charset="-127"/>
              </a:rPr>
              <a:t> </a:t>
            </a:r>
            <a:r>
              <a:rPr lang="de-DE" sz="1800" dirty="0" err="1">
                <a:latin typeface="Arial" panose="020B0604020202020204" pitchFamily="34" charset="0"/>
                <a:ea typeface="Batang" panose="02030600000101010101" pitchFamily="18" charset="-127"/>
              </a:rPr>
              <a:t>buses</a:t>
            </a:r>
            <a:r>
              <a:rPr lang="de-DE" sz="1800" dirty="0">
                <a:latin typeface="Arial" panose="020B0604020202020204" pitchFamily="34" charset="0"/>
                <a:ea typeface="Batang" panose="02030600000101010101" pitchFamily="18" charset="-127"/>
              </a:rPr>
              <a:t> </a:t>
            </a:r>
            <a:r>
              <a:rPr lang="de-DE" sz="1800" dirty="0" err="1">
                <a:latin typeface="Arial" panose="020B0604020202020204" pitchFamily="34" charset="0"/>
                <a:ea typeface="Batang" panose="02030600000101010101" pitchFamily="18" charset="-127"/>
              </a:rPr>
              <a:t>for</a:t>
            </a:r>
            <a:r>
              <a:rPr lang="de-DE" sz="1800" dirty="0">
                <a:latin typeface="Arial" panose="020B0604020202020204" pitchFamily="34" charset="0"/>
                <a:ea typeface="Batang" panose="02030600000101010101" pitchFamily="18" charset="-127"/>
              </a:rPr>
              <a:t> </a:t>
            </a:r>
            <a:r>
              <a:rPr lang="de-DE" sz="1800" dirty="0" err="1">
                <a:latin typeface="Arial" panose="020B0604020202020204" pitchFamily="34" charset="0"/>
                <a:ea typeface="Batang" panose="02030600000101010101" pitchFamily="18" charset="-127"/>
              </a:rPr>
              <a:t>this</a:t>
            </a:r>
            <a:r>
              <a:rPr lang="de-DE" sz="1800" dirty="0">
                <a:latin typeface="Arial" panose="020B0604020202020204" pitchFamily="34" charset="0"/>
                <a:ea typeface="Batang" panose="02030600000101010101" pitchFamily="18" charset="-127"/>
              </a:rPr>
              <a:t>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2F1F359-B856-4C0F-941B-511D0DF64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" y="3174744"/>
            <a:ext cx="6310313" cy="236885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1509822-0D01-4999-80DC-2DE7FE4A5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637" y="3174745"/>
            <a:ext cx="4337251" cy="236696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DB6CA1F-F5EC-43D1-A19D-0B2A3E0E9B93}"/>
              </a:ext>
            </a:extLst>
          </p:cNvPr>
          <p:cNvSpPr txBox="1"/>
          <p:nvPr/>
        </p:nvSpPr>
        <p:spPr>
          <a:xfrm>
            <a:off x="835129" y="5677977"/>
            <a:ext cx="6183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Apply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runs</a:t>
            </a:r>
            <a:r>
              <a:rPr lang="de-DE" dirty="0"/>
              <a:t>, </a:t>
            </a:r>
            <a:r>
              <a:rPr lang="de-DE" dirty="0" err="1"/>
              <a:t>then</a:t>
            </a:r>
            <a:r>
              <a:rPr lang="de-DE" dirty="0"/>
              <a:t> </a:t>
            </a:r>
            <a:r>
              <a:rPr lang="de-DE" dirty="0" err="1"/>
              <a:t>draw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needed</a:t>
            </a:r>
            <a:r>
              <a:rPr lang="de-DE" dirty="0"/>
              <a:t> </a:t>
            </a:r>
            <a:r>
              <a:rPr lang="de-DE" dirty="0" err="1"/>
              <a:t>charging</a:t>
            </a:r>
            <a:r>
              <a:rPr lang="de-DE" dirty="0"/>
              <a:t> on a </a:t>
            </a:r>
            <a:r>
              <a:rPr lang="de-DE" dirty="0" err="1"/>
              <a:t>timeline</a:t>
            </a:r>
            <a:r>
              <a:rPr lang="de-DE" dirty="0"/>
              <a:t>.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70A7AB1-01A8-4061-A303-8E40FE748EEE}"/>
              </a:ext>
            </a:extLst>
          </p:cNvPr>
          <p:cNvSpPr txBox="1"/>
          <p:nvPr/>
        </p:nvSpPr>
        <p:spPr>
          <a:xfrm>
            <a:off x="7475205" y="5677977"/>
            <a:ext cx="416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Add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 potential </a:t>
            </a:r>
            <a:r>
              <a:rPr lang="de-DE" dirty="0" err="1"/>
              <a:t>load</a:t>
            </a:r>
            <a:r>
              <a:rPr lang="de-DE" dirty="0"/>
              <a:t> </a:t>
            </a:r>
            <a:r>
              <a:rPr lang="de-DE" dirty="0" err="1"/>
              <a:t>demand</a:t>
            </a:r>
            <a:r>
              <a:rPr lang="de-DE" dirty="0"/>
              <a:t> </a:t>
            </a:r>
            <a:r>
              <a:rPr lang="de-DE" dirty="0" err="1"/>
              <a:t>curve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5789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ECC47EB-D845-4CB0-AFC7-AEAE2B182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02 - Emergency </a:t>
            </a:r>
            <a:r>
              <a:rPr lang="de-DE" dirty="0" err="1"/>
              <a:t>concepts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EAEB0E6-604D-4008-AAA3-A4808FD1E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ea typeface="Batang" panose="02030600000101010101" pitchFamily="18" charset="-127"/>
              </a:rPr>
              <a:t>What emergencies need to be accounted for?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/>
              <a:t>Loss of power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/>
              <a:t>Fires or floods etc.</a:t>
            </a:r>
          </a:p>
          <a:p>
            <a:pPr lvl="2"/>
            <a:r>
              <a:rPr lang="en-GB" sz="1800" dirty="0"/>
              <a:t>Design infrastructure with these </a:t>
            </a:r>
            <a:r>
              <a:rPr lang="en-GB" sz="1800" dirty="0" err="1"/>
              <a:t>szenarios</a:t>
            </a:r>
            <a:r>
              <a:rPr lang="en-GB" sz="1800" dirty="0"/>
              <a:t> in mind (e.g. use redundancies, Investigate own supply renewable energies maybe, find measures to reduce damage, talk with similar services for emergency support plans, have communication strategies in place.</a:t>
            </a:r>
          </a:p>
          <a:p>
            <a:pPr marL="914400" lvl="2" indent="0">
              <a:buNone/>
            </a:pPr>
            <a:endParaRPr lang="en-GB" sz="18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/>
              <a:t>Plans to provide Emergency services</a:t>
            </a:r>
          </a:p>
          <a:p>
            <a:pPr lvl="2"/>
            <a:r>
              <a:rPr lang="en-GB" sz="1800" dirty="0"/>
              <a:t>E.g. in case of flooding, VHH is obliged to evacuate a certain area along a dike area. What number of buses have to always be ready at short notice? How to we ensure this at all times?</a:t>
            </a:r>
          </a:p>
          <a:p>
            <a:pPr marL="457200" lvl="1" indent="0">
              <a:buNone/>
            </a:pPr>
            <a:endParaRPr lang="de-DE" sz="2000" dirty="0"/>
          </a:p>
        </p:txBody>
      </p:sp>
      <p:sp>
        <p:nvSpPr>
          <p:cNvPr id="3" name="Sprechblase: rechteckig 2">
            <a:extLst>
              <a:ext uri="{FF2B5EF4-FFF2-40B4-BE49-F238E27FC236}">
                <a16:creationId xmlns:a16="http://schemas.microsoft.com/office/drawing/2014/main" id="{B31D1B46-A598-4ACD-803A-7E0657064427}"/>
              </a:ext>
            </a:extLst>
          </p:cNvPr>
          <p:cNvSpPr/>
          <p:nvPr/>
        </p:nvSpPr>
        <p:spPr>
          <a:xfrm>
            <a:off x="4879910" y="2369975"/>
            <a:ext cx="2911151" cy="410547"/>
          </a:xfrm>
          <a:prstGeom prst="wedgeRectCallout">
            <a:avLst>
              <a:gd name="adj1" fmla="val -66346"/>
              <a:gd name="adj2" fmla="val 1420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Utrecht Good Practice!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820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ECC47EB-D845-4CB0-AFC7-AEAE2B182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03 Battery and charging technology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EAEB0E6-604D-4008-AAA3-A4808FD1E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>
                <a:latin typeface="Arial" panose="020B0604020202020204" pitchFamily="34" charset="0"/>
                <a:ea typeface="Batang" panose="02030600000101010101" pitchFamily="18" charset="-127"/>
              </a:rPr>
              <a:t>Make a market analysis to ensure you are not investing in the wrong things.</a:t>
            </a:r>
            <a:endParaRPr lang="de-DE" sz="2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17AB326-BCE8-422C-B0E1-3BFA36AC0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76424"/>
            <a:ext cx="5100195" cy="373547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30EF2E1-0B0A-4BB3-8F7A-E983B9941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395" y="2576424"/>
            <a:ext cx="5721424" cy="26289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D46EFF0-36B3-4239-ABA1-D2B476B73EAF}"/>
              </a:ext>
            </a:extLst>
          </p:cNvPr>
          <p:cNvSpPr txBox="1"/>
          <p:nvPr/>
        </p:nvSpPr>
        <p:spPr>
          <a:xfrm>
            <a:off x="6812678" y="5340259"/>
            <a:ext cx="3666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also </a:t>
            </a:r>
            <a:r>
              <a:rPr lang="de-DE" dirty="0" err="1"/>
              <a:t>compare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hydrogyn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1698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ECC47EB-D845-4CB0-AFC7-AEAE2B182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04  - charging and battery concepts </a:t>
            </a:r>
            <a:endParaRPr lang="de-DE" dirty="0"/>
          </a:p>
        </p:txBody>
      </p:sp>
      <p:pic>
        <p:nvPicPr>
          <p:cNvPr id="6" name="Grafik 2" descr="image008">
            <a:extLst>
              <a:ext uri="{FF2B5EF4-FFF2-40B4-BE49-F238E27FC236}">
                <a16:creationId xmlns:a16="http://schemas.microsoft.com/office/drawing/2014/main" id="{AEDF0ACC-0C7E-4C92-B4B6-292885519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977" y="2996793"/>
            <a:ext cx="4658177" cy="282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999BEF36-2629-40B1-A913-B22BB9CC57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31988" y="2996793"/>
            <a:ext cx="4235362" cy="282357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1050850-27EB-4111-8BEF-640BA9021975}"/>
              </a:ext>
            </a:extLst>
          </p:cNvPr>
          <p:cNvSpPr txBox="1"/>
          <p:nvPr/>
        </p:nvSpPr>
        <p:spPr>
          <a:xfrm>
            <a:off x="838200" y="1824040"/>
            <a:ext cx="10881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Suitability</a:t>
            </a:r>
            <a:r>
              <a:rPr lang="de-DE" dirty="0"/>
              <a:t> of </a:t>
            </a:r>
            <a:r>
              <a:rPr lang="de-DE" dirty="0" err="1"/>
              <a:t>overnight</a:t>
            </a:r>
            <a:r>
              <a:rPr lang="de-DE" dirty="0"/>
              <a:t> </a:t>
            </a:r>
            <a:r>
              <a:rPr lang="de-DE" dirty="0" err="1"/>
              <a:t>plug</a:t>
            </a:r>
            <a:r>
              <a:rPr lang="de-DE" dirty="0"/>
              <a:t> in </a:t>
            </a:r>
            <a:r>
              <a:rPr lang="de-DE" dirty="0" err="1"/>
              <a:t>charging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opportunity</a:t>
            </a:r>
            <a:r>
              <a:rPr lang="de-DE" dirty="0"/>
              <a:t> </a:t>
            </a:r>
            <a:r>
              <a:rPr lang="de-DE" dirty="0" err="1"/>
              <a:t>charging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largely</a:t>
            </a:r>
            <a:r>
              <a:rPr lang="de-DE" dirty="0"/>
              <a:t> </a:t>
            </a:r>
            <a:r>
              <a:rPr lang="de-DE" dirty="0" err="1"/>
              <a:t>dependent</a:t>
            </a:r>
            <a:r>
              <a:rPr lang="de-DE" dirty="0"/>
              <a:t> on </a:t>
            </a:r>
            <a:r>
              <a:rPr lang="de-DE" dirty="0" err="1"/>
              <a:t>parameters</a:t>
            </a:r>
            <a:r>
              <a:rPr lang="de-DE" dirty="0"/>
              <a:t> such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traffic</a:t>
            </a:r>
            <a:r>
              <a:rPr lang="de-DE" dirty="0"/>
              <a:t> network, </a:t>
            </a:r>
            <a:r>
              <a:rPr lang="de-DE" dirty="0" err="1"/>
              <a:t>topography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possibly</a:t>
            </a:r>
            <a:r>
              <a:rPr lang="de-DE" dirty="0"/>
              <a:t> </a:t>
            </a:r>
            <a:r>
              <a:rPr lang="de-DE" dirty="0" err="1"/>
              <a:t>even</a:t>
            </a:r>
            <a:r>
              <a:rPr lang="de-DE" dirty="0"/>
              <a:t> </a:t>
            </a:r>
            <a:r>
              <a:rPr lang="de-DE" dirty="0" err="1"/>
              <a:t>climate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8095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ECC47EB-D845-4CB0-AFC7-AEAE2B182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05 Processes in depots and workshops</a:t>
            </a:r>
            <a:endParaRPr lang="de-DE" dirty="0"/>
          </a:p>
        </p:txBody>
      </p:sp>
      <p:pic>
        <p:nvPicPr>
          <p:cNvPr id="3" name="Inhaltsplatzhalter 2" descr="Ein Bild, das Text, Whiteboard enthält.&#10;&#10;Automatisch generierte Beschreibung">
            <a:extLst>
              <a:ext uri="{FF2B5EF4-FFF2-40B4-BE49-F238E27FC236}">
                <a16:creationId xmlns:a16="http://schemas.microsoft.com/office/drawing/2014/main" id="{A906C58E-4F34-45EF-8A0A-8EAD35F27E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4426" y="2072618"/>
            <a:ext cx="3390190" cy="2542642"/>
          </a:xfrm>
        </p:spPr>
      </p:pic>
      <p:pic>
        <p:nvPicPr>
          <p:cNvPr id="7" name="Grafik 6" descr="Ein Bild, das Text, Whiteboard enthält.&#10;&#10;Automatisch generierte Beschreibung">
            <a:extLst>
              <a:ext uri="{FF2B5EF4-FFF2-40B4-BE49-F238E27FC236}">
                <a16:creationId xmlns:a16="http://schemas.microsoft.com/office/drawing/2014/main" id="{BBF436A3-1082-41D6-8E7E-FEF367A282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2957068" y="2015424"/>
            <a:ext cx="3390191" cy="2542643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5F0E8BAF-890A-4007-A702-1497799F79FC}"/>
              </a:ext>
            </a:extLst>
          </p:cNvPr>
          <p:cNvSpPr txBox="1"/>
          <p:nvPr/>
        </p:nvSpPr>
        <p:spPr>
          <a:xfrm>
            <a:off x="888376" y="5153938"/>
            <a:ext cx="77250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Run </a:t>
            </a:r>
            <a:r>
              <a:rPr lang="de-DE" dirty="0" err="1"/>
              <a:t>through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daily</a:t>
            </a:r>
            <a:r>
              <a:rPr lang="de-DE" dirty="0"/>
              <a:t> </a:t>
            </a:r>
            <a:r>
              <a:rPr lang="de-DE" dirty="0" err="1"/>
              <a:t>operations</a:t>
            </a:r>
            <a:r>
              <a:rPr lang="de-DE" dirty="0"/>
              <a:t> but </a:t>
            </a:r>
            <a:r>
              <a:rPr lang="de-DE" dirty="0" err="1"/>
              <a:t>swap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e-bus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protagonist</a:t>
            </a:r>
            <a:r>
              <a:rPr lang="de-DE" dirty="0"/>
              <a:t>.</a:t>
            </a:r>
          </a:p>
          <a:p>
            <a:r>
              <a:rPr lang="de-DE" dirty="0"/>
              <a:t>	- </a:t>
            </a:r>
            <a:r>
              <a:rPr lang="de-DE" dirty="0" err="1"/>
              <a:t>What</a:t>
            </a:r>
            <a:r>
              <a:rPr lang="de-DE" dirty="0"/>
              <a:t> extra </a:t>
            </a:r>
            <a:r>
              <a:rPr lang="de-DE" dirty="0" err="1"/>
              <a:t>information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needed</a:t>
            </a:r>
            <a:r>
              <a:rPr lang="de-DE" dirty="0"/>
              <a:t>?</a:t>
            </a:r>
          </a:p>
          <a:p>
            <a:r>
              <a:rPr lang="de-DE" dirty="0"/>
              <a:t>	-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complications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expected</a:t>
            </a:r>
            <a:r>
              <a:rPr lang="de-DE" dirty="0"/>
              <a:t>? </a:t>
            </a:r>
          </a:p>
          <a:p>
            <a:r>
              <a:rPr lang="de-DE" dirty="0"/>
              <a:t>	- </a:t>
            </a:r>
            <a:r>
              <a:rPr lang="de-DE" dirty="0" err="1"/>
              <a:t>Where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regular</a:t>
            </a:r>
            <a:r>
              <a:rPr lang="de-DE" dirty="0"/>
              <a:t> </a:t>
            </a:r>
            <a:r>
              <a:rPr lang="de-DE" dirty="0" err="1"/>
              <a:t>process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adapted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suit</a:t>
            </a:r>
            <a:r>
              <a:rPr lang="de-DE" dirty="0"/>
              <a:t> an e-bus?</a:t>
            </a:r>
          </a:p>
        </p:txBody>
      </p:sp>
      <p:pic>
        <p:nvPicPr>
          <p:cNvPr id="16" name="Grafik 15" descr="Ein Bild, das Text, Whiteboard enthält.&#10;&#10;Automatisch generierte Beschreibung">
            <a:extLst>
              <a:ext uri="{FF2B5EF4-FFF2-40B4-BE49-F238E27FC236}">
                <a16:creationId xmlns:a16="http://schemas.microsoft.com/office/drawing/2014/main" id="{84EEC58D-1C1B-449A-B82E-A3B7978368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16446" y="2064044"/>
            <a:ext cx="3321599" cy="2491200"/>
          </a:xfrm>
          <a:prstGeom prst="rect">
            <a:avLst/>
          </a:prstGeom>
        </p:spPr>
      </p:pic>
      <p:pic>
        <p:nvPicPr>
          <p:cNvPr id="11" name="Grafik 10" descr="Ein Bild, das Text, Whiteboard enthält.&#10;&#10;Automatisch generierte Beschreibung">
            <a:extLst>
              <a:ext uri="{FF2B5EF4-FFF2-40B4-BE49-F238E27FC236}">
                <a16:creationId xmlns:a16="http://schemas.microsoft.com/office/drawing/2014/main" id="{A77427E7-F31A-4166-99B0-B217D9C59E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16839" y="2041145"/>
            <a:ext cx="3321599" cy="24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422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ECC47EB-D845-4CB0-AFC7-AEAE2B182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06 Energy </a:t>
            </a:r>
            <a:r>
              <a:rPr lang="de-DE" dirty="0" err="1"/>
              <a:t>provision</a:t>
            </a:r>
            <a:r>
              <a:rPr lang="de-DE" dirty="0"/>
              <a:t>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EAEB0E6-604D-4008-AAA3-A4808FD1E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51428" cy="4351338"/>
          </a:xfrm>
        </p:spPr>
        <p:txBody>
          <a:bodyPr/>
          <a:lstStyle/>
          <a:p>
            <a:pPr marL="0" indent="0">
              <a:buNone/>
            </a:pPr>
            <a:r>
              <a:rPr lang="de-DE" sz="1800" dirty="0" err="1"/>
              <a:t>Is</a:t>
            </a:r>
            <a:r>
              <a:rPr lang="de-DE" sz="1800" dirty="0"/>
              <a:t> </a:t>
            </a:r>
            <a:r>
              <a:rPr lang="de-DE" sz="1800" dirty="0" err="1"/>
              <a:t>enough</a:t>
            </a:r>
            <a:r>
              <a:rPr lang="de-DE" sz="1800" dirty="0"/>
              <a:t> </a:t>
            </a:r>
            <a:r>
              <a:rPr lang="de-DE" sz="1800" dirty="0" err="1"/>
              <a:t>energy</a:t>
            </a:r>
            <a:r>
              <a:rPr lang="de-DE" sz="1800" dirty="0"/>
              <a:t> </a:t>
            </a:r>
            <a:r>
              <a:rPr lang="de-DE" sz="1800" dirty="0" err="1"/>
              <a:t>available</a:t>
            </a:r>
            <a:r>
              <a:rPr lang="de-DE" sz="1800" dirty="0"/>
              <a:t> </a:t>
            </a:r>
            <a:r>
              <a:rPr lang="de-DE" sz="1800" dirty="0" err="1"/>
              <a:t>through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public</a:t>
            </a:r>
            <a:r>
              <a:rPr lang="de-DE" sz="1800" dirty="0"/>
              <a:t> </a:t>
            </a:r>
            <a:r>
              <a:rPr lang="de-DE" sz="1800" dirty="0" err="1"/>
              <a:t>grid</a:t>
            </a:r>
            <a:r>
              <a:rPr lang="de-DE" sz="1800" dirty="0"/>
              <a:t>?</a:t>
            </a:r>
          </a:p>
          <a:p>
            <a:pPr marL="0" indent="0">
              <a:buNone/>
            </a:pPr>
            <a:r>
              <a:rPr lang="de-DE" sz="1800" dirty="0"/>
              <a:t>Will </a:t>
            </a:r>
            <a:r>
              <a:rPr lang="de-DE" sz="1800" dirty="0" err="1"/>
              <a:t>this</a:t>
            </a:r>
            <a:r>
              <a:rPr lang="de-DE" sz="1800" dirty="0"/>
              <a:t> </a:t>
            </a:r>
            <a:r>
              <a:rPr lang="de-DE" sz="1800" dirty="0" err="1"/>
              <a:t>be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case</a:t>
            </a:r>
            <a:r>
              <a:rPr lang="de-DE" sz="1800" dirty="0"/>
              <a:t> in 10 </a:t>
            </a:r>
            <a:r>
              <a:rPr lang="de-DE" sz="1800" dirty="0" err="1"/>
              <a:t>years</a:t>
            </a:r>
            <a:r>
              <a:rPr lang="de-DE" sz="1800" dirty="0"/>
              <a:t> time </a:t>
            </a:r>
            <a:r>
              <a:rPr lang="de-DE" sz="1800" dirty="0" err="1"/>
              <a:t>when</a:t>
            </a:r>
            <a:r>
              <a:rPr lang="de-DE" sz="1800" dirty="0"/>
              <a:t> </a:t>
            </a:r>
            <a:r>
              <a:rPr lang="de-DE" sz="1800" dirty="0" err="1"/>
              <a:t>everyone</a:t>
            </a:r>
            <a:r>
              <a:rPr lang="de-DE" sz="1800" dirty="0"/>
              <a:t> in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neighbourhood</a:t>
            </a:r>
            <a:r>
              <a:rPr lang="de-DE" sz="1800" dirty="0"/>
              <a:t> </a:t>
            </a:r>
            <a:r>
              <a:rPr lang="de-DE" sz="1800" dirty="0" err="1"/>
              <a:t>has</a:t>
            </a:r>
            <a:r>
              <a:rPr lang="de-DE" sz="1800" dirty="0"/>
              <a:t> e-cars </a:t>
            </a:r>
            <a:r>
              <a:rPr lang="de-DE" sz="1800" dirty="0" err="1"/>
              <a:t>too</a:t>
            </a:r>
            <a:r>
              <a:rPr lang="de-DE" sz="1800" dirty="0"/>
              <a:t>?</a:t>
            </a:r>
          </a:p>
          <a:p>
            <a:pPr marL="0" indent="0">
              <a:buNone/>
            </a:pPr>
            <a:endParaRPr lang="de-DE" sz="1800" dirty="0"/>
          </a:p>
          <a:p>
            <a:pPr>
              <a:buFont typeface="Wingdings" panose="05000000000000000000" pitchFamily="2" charset="2"/>
              <a:buChar char="à"/>
            </a:pPr>
            <a:r>
              <a:rPr lang="de-DE" sz="1800" dirty="0" err="1">
                <a:sym typeface="Wingdings" panose="05000000000000000000" pitchFamily="2" charset="2"/>
              </a:rPr>
              <a:t>Collaboration</a:t>
            </a:r>
            <a:r>
              <a:rPr lang="de-DE" sz="1800" dirty="0">
                <a:sym typeface="Wingdings" panose="05000000000000000000" pitchFamily="2" charset="2"/>
              </a:rPr>
              <a:t> </a:t>
            </a:r>
            <a:r>
              <a:rPr lang="de-DE" sz="1800" dirty="0" err="1">
                <a:sym typeface="Wingdings" panose="05000000000000000000" pitchFamily="2" charset="2"/>
              </a:rPr>
              <a:t>with</a:t>
            </a:r>
            <a:r>
              <a:rPr lang="de-DE" sz="1800" dirty="0">
                <a:sym typeface="Wingdings" panose="05000000000000000000" pitchFamily="2" charset="2"/>
              </a:rPr>
              <a:t> </a:t>
            </a:r>
            <a:r>
              <a:rPr lang="de-DE" sz="1800" dirty="0" err="1">
                <a:sym typeface="Wingdings" panose="05000000000000000000" pitchFamily="2" charset="2"/>
              </a:rPr>
              <a:t>the</a:t>
            </a:r>
            <a:r>
              <a:rPr lang="de-DE" sz="1800" dirty="0">
                <a:sym typeface="Wingdings" panose="05000000000000000000" pitchFamily="2" charset="2"/>
              </a:rPr>
              <a:t> </a:t>
            </a:r>
            <a:r>
              <a:rPr lang="de-DE" sz="1800" dirty="0" err="1">
                <a:sym typeface="Wingdings" panose="05000000000000000000" pitchFamily="2" charset="2"/>
              </a:rPr>
              <a:t>grid</a:t>
            </a:r>
            <a:r>
              <a:rPr lang="de-DE" sz="1800" dirty="0">
                <a:sym typeface="Wingdings" panose="05000000000000000000" pitchFamily="2" charset="2"/>
              </a:rPr>
              <a:t> </a:t>
            </a:r>
            <a:r>
              <a:rPr lang="de-DE" sz="1800" dirty="0" err="1">
                <a:sym typeface="Wingdings" panose="05000000000000000000" pitchFamily="2" charset="2"/>
              </a:rPr>
              <a:t>provider</a:t>
            </a:r>
            <a:r>
              <a:rPr lang="de-DE" sz="1800" dirty="0">
                <a:sym typeface="Wingdings" panose="05000000000000000000" pitchFamily="2" charset="2"/>
              </a:rPr>
              <a:t> and </a:t>
            </a:r>
            <a:r>
              <a:rPr lang="de-DE" sz="1800" dirty="0" err="1">
                <a:sym typeface="Wingdings" panose="05000000000000000000" pitchFamily="2" charset="2"/>
              </a:rPr>
              <a:t>the</a:t>
            </a:r>
            <a:r>
              <a:rPr lang="de-DE" sz="1800" dirty="0">
                <a:sym typeface="Wingdings" panose="05000000000000000000" pitchFamily="2" charset="2"/>
              </a:rPr>
              <a:t> </a:t>
            </a:r>
            <a:r>
              <a:rPr lang="de-DE" sz="1800" dirty="0" err="1">
                <a:sym typeface="Wingdings" panose="05000000000000000000" pitchFamily="2" charset="2"/>
              </a:rPr>
              <a:t>energy</a:t>
            </a:r>
            <a:r>
              <a:rPr lang="de-DE" sz="1800" dirty="0">
                <a:sym typeface="Wingdings" panose="05000000000000000000" pitchFamily="2" charset="2"/>
              </a:rPr>
              <a:t> </a:t>
            </a:r>
            <a:r>
              <a:rPr lang="de-DE" sz="1800" dirty="0" err="1">
                <a:sym typeface="Wingdings" panose="05000000000000000000" pitchFamily="2" charset="2"/>
              </a:rPr>
              <a:t>department</a:t>
            </a:r>
            <a:r>
              <a:rPr lang="de-DE" sz="1800" dirty="0">
                <a:sym typeface="Wingdings" panose="05000000000000000000" pitchFamily="2" charset="2"/>
              </a:rPr>
              <a:t> of </a:t>
            </a:r>
            <a:r>
              <a:rPr lang="de-DE" sz="1800" dirty="0" err="1">
                <a:sym typeface="Wingdings" panose="05000000000000000000" pitchFamily="2" charset="2"/>
              </a:rPr>
              <a:t>the</a:t>
            </a:r>
            <a:r>
              <a:rPr lang="de-DE" sz="1800" dirty="0">
                <a:sym typeface="Wingdings" panose="05000000000000000000" pitchFamily="2" charset="2"/>
              </a:rPr>
              <a:t> </a:t>
            </a:r>
            <a:r>
              <a:rPr lang="de-DE" sz="1800" dirty="0" err="1">
                <a:sym typeface="Wingdings" panose="05000000000000000000" pitchFamily="2" charset="2"/>
              </a:rPr>
              <a:t>university</a:t>
            </a:r>
            <a:r>
              <a:rPr lang="de-DE" sz="1800" dirty="0">
                <a:sym typeface="Wingdings" panose="05000000000000000000" pitchFamily="2" charset="2"/>
              </a:rPr>
              <a:t> of </a:t>
            </a:r>
            <a:r>
              <a:rPr lang="de-DE" sz="1800" dirty="0" err="1">
                <a:sym typeface="Wingdings" panose="05000000000000000000" pitchFamily="2" charset="2"/>
              </a:rPr>
              <a:t>armed</a:t>
            </a:r>
            <a:r>
              <a:rPr lang="de-DE" sz="1800" dirty="0">
                <a:sym typeface="Wingdings" panose="05000000000000000000" pitchFamily="2" charset="2"/>
              </a:rPr>
              <a:t> </a:t>
            </a:r>
            <a:r>
              <a:rPr lang="de-DE" sz="1800" dirty="0" err="1">
                <a:sym typeface="Wingdings" panose="05000000000000000000" pitchFamily="2" charset="2"/>
              </a:rPr>
              <a:t>forces</a:t>
            </a:r>
            <a:r>
              <a:rPr lang="de-DE" sz="1800" dirty="0">
                <a:sym typeface="Wingdings" panose="05000000000000000000" pitchFamily="2" charset="2"/>
              </a:rPr>
              <a:t>.</a:t>
            </a:r>
          </a:p>
          <a:p>
            <a:pPr>
              <a:buFont typeface="Wingdings" panose="05000000000000000000" pitchFamily="2" charset="2"/>
              <a:buChar char="à"/>
            </a:pPr>
            <a:endParaRPr lang="de-DE" sz="18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sz="1800" dirty="0" err="1">
                <a:sym typeface="Wingdings" panose="05000000000000000000" pitchFamily="2" charset="2"/>
              </a:rPr>
              <a:t>It‘s</a:t>
            </a:r>
            <a:r>
              <a:rPr lang="de-DE" sz="1800" dirty="0">
                <a:sym typeface="Wingdings" panose="05000000000000000000" pitchFamily="2" charset="2"/>
              </a:rPr>
              <a:t> a </a:t>
            </a:r>
            <a:r>
              <a:rPr lang="de-DE" sz="1800" dirty="0" err="1">
                <a:sym typeface="Wingdings" panose="05000000000000000000" pitchFamily="2" charset="2"/>
              </a:rPr>
              <a:t>strategic</a:t>
            </a:r>
            <a:r>
              <a:rPr lang="de-DE" sz="1800" dirty="0">
                <a:sym typeface="Wingdings" panose="05000000000000000000" pitchFamily="2" charset="2"/>
              </a:rPr>
              <a:t> matter </a:t>
            </a:r>
            <a:r>
              <a:rPr lang="de-DE" sz="1800" dirty="0" err="1">
                <a:sym typeface="Wingdings" panose="05000000000000000000" pitchFamily="2" charset="2"/>
              </a:rPr>
              <a:t>for</a:t>
            </a:r>
            <a:r>
              <a:rPr lang="de-DE" sz="1800" dirty="0">
                <a:sym typeface="Wingdings" panose="05000000000000000000" pitchFamily="2" charset="2"/>
              </a:rPr>
              <a:t> </a:t>
            </a:r>
            <a:r>
              <a:rPr lang="de-DE" sz="1800" dirty="0" err="1">
                <a:sym typeface="Wingdings" panose="05000000000000000000" pitchFamily="2" charset="2"/>
              </a:rPr>
              <a:t>cities</a:t>
            </a:r>
            <a:r>
              <a:rPr lang="de-DE" sz="1800" dirty="0">
                <a:sym typeface="Wingdings" panose="05000000000000000000" pitchFamily="2" charset="2"/>
              </a:rPr>
              <a:t> </a:t>
            </a:r>
            <a:r>
              <a:rPr lang="de-DE" sz="1800" dirty="0" err="1">
                <a:sym typeface="Wingdings" panose="05000000000000000000" pitchFamily="2" charset="2"/>
              </a:rPr>
              <a:t>to</a:t>
            </a:r>
            <a:r>
              <a:rPr lang="de-DE" sz="1800" dirty="0">
                <a:sym typeface="Wingdings" panose="05000000000000000000" pitchFamily="2" charset="2"/>
              </a:rPr>
              <a:t> </a:t>
            </a:r>
            <a:r>
              <a:rPr lang="de-DE" sz="1800" dirty="0" err="1">
                <a:sym typeface="Wingdings" panose="05000000000000000000" pitchFamily="2" charset="2"/>
              </a:rPr>
              <a:t>have</a:t>
            </a:r>
            <a:r>
              <a:rPr lang="de-DE" sz="1800" dirty="0">
                <a:sym typeface="Wingdings" panose="05000000000000000000" pitchFamily="2" charset="2"/>
              </a:rPr>
              <a:t> a </a:t>
            </a:r>
            <a:r>
              <a:rPr lang="de-DE" sz="1800" dirty="0" err="1">
                <a:sym typeface="Wingdings" panose="05000000000000000000" pitchFamily="2" charset="2"/>
              </a:rPr>
              <a:t>good</a:t>
            </a:r>
            <a:r>
              <a:rPr lang="de-DE" sz="1800" dirty="0">
                <a:sym typeface="Wingdings" panose="05000000000000000000" pitchFamily="2" charset="2"/>
              </a:rPr>
              <a:t> </a:t>
            </a:r>
            <a:r>
              <a:rPr lang="de-DE" sz="1800" dirty="0" err="1">
                <a:sym typeface="Wingdings" panose="05000000000000000000" pitchFamily="2" charset="2"/>
              </a:rPr>
              <a:t>understanding</a:t>
            </a:r>
            <a:r>
              <a:rPr lang="de-DE" sz="1800" dirty="0">
                <a:sym typeface="Wingdings" panose="05000000000000000000" pitchFamily="2" charset="2"/>
              </a:rPr>
              <a:t> of </a:t>
            </a:r>
            <a:r>
              <a:rPr lang="de-DE" sz="1800" dirty="0" err="1">
                <a:sym typeface="Wingdings" panose="05000000000000000000" pitchFamily="2" charset="2"/>
              </a:rPr>
              <a:t>the</a:t>
            </a:r>
            <a:r>
              <a:rPr lang="de-DE" sz="1800" dirty="0">
                <a:sym typeface="Wingdings" panose="05000000000000000000" pitchFamily="2" charset="2"/>
              </a:rPr>
              <a:t> </a:t>
            </a:r>
            <a:r>
              <a:rPr lang="de-DE" sz="1800" dirty="0" err="1">
                <a:sym typeface="Wingdings" panose="05000000000000000000" pitchFamily="2" charset="2"/>
              </a:rPr>
              <a:t>future</a:t>
            </a:r>
            <a:r>
              <a:rPr lang="de-DE" sz="1800" dirty="0">
                <a:sym typeface="Wingdings" panose="05000000000000000000" pitchFamily="2" charset="2"/>
              </a:rPr>
              <a:t> </a:t>
            </a:r>
            <a:r>
              <a:rPr lang="de-DE" sz="1800" dirty="0" err="1">
                <a:sym typeface="Wingdings" panose="05000000000000000000" pitchFamily="2" charset="2"/>
              </a:rPr>
              <a:t>needs</a:t>
            </a:r>
            <a:r>
              <a:rPr lang="de-DE" sz="1800" dirty="0">
                <a:sym typeface="Wingdings" panose="05000000000000000000" pitchFamily="2" charset="2"/>
              </a:rPr>
              <a:t>. </a:t>
            </a:r>
          </a:p>
          <a:p>
            <a:pPr marL="0" indent="0">
              <a:buNone/>
            </a:pPr>
            <a:r>
              <a:rPr lang="de-DE" sz="1800" dirty="0" err="1">
                <a:sym typeface="Wingdings" panose="05000000000000000000" pitchFamily="2" charset="2"/>
              </a:rPr>
              <a:t>Beware</a:t>
            </a:r>
            <a:r>
              <a:rPr lang="de-DE" sz="1800" dirty="0">
                <a:sym typeface="Wingdings" panose="05000000000000000000" pitchFamily="2" charset="2"/>
              </a:rPr>
              <a:t>: </a:t>
            </a:r>
            <a:r>
              <a:rPr lang="de-DE" sz="1800" dirty="0" err="1">
                <a:sym typeface="Wingdings" panose="05000000000000000000" pitchFamily="2" charset="2"/>
              </a:rPr>
              <a:t>if</a:t>
            </a:r>
            <a:r>
              <a:rPr lang="de-DE" sz="1800" dirty="0">
                <a:sym typeface="Wingdings" panose="05000000000000000000" pitchFamily="2" charset="2"/>
              </a:rPr>
              <a:t> </a:t>
            </a:r>
            <a:r>
              <a:rPr lang="de-DE" sz="1800" dirty="0" err="1">
                <a:sym typeface="Wingdings" panose="05000000000000000000" pitchFamily="2" charset="2"/>
              </a:rPr>
              <a:t>there</a:t>
            </a:r>
            <a:r>
              <a:rPr lang="de-DE" sz="1800" dirty="0">
                <a:sym typeface="Wingdings" panose="05000000000000000000" pitchFamily="2" charset="2"/>
              </a:rPr>
              <a:t> </a:t>
            </a:r>
            <a:r>
              <a:rPr lang="de-DE" sz="1800" dirty="0" err="1">
                <a:sym typeface="Wingdings" panose="05000000000000000000" pitchFamily="2" charset="2"/>
              </a:rPr>
              <a:t>is</a:t>
            </a:r>
            <a:r>
              <a:rPr lang="de-DE" sz="1800" dirty="0">
                <a:sym typeface="Wingdings" panose="05000000000000000000" pitchFamily="2" charset="2"/>
              </a:rPr>
              <a:t> not </a:t>
            </a:r>
            <a:r>
              <a:rPr lang="de-DE" sz="1800" dirty="0" err="1">
                <a:sym typeface="Wingdings" panose="05000000000000000000" pitchFamily="2" charset="2"/>
              </a:rPr>
              <a:t>enough</a:t>
            </a:r>
            <a:r>
              <a:rPr lang="de-DE" sz="1800" dirty="0">
                <a:sym typeface="Wingdings" panose="05000000000000000000" pitchFamily="2" charset="2"/>
              </a:rPr>
              <a:t> </a:t>
            </a:r>
            <a:r>
              <a:rPr lang="de-DE" sz="1800" dirty="0" err="1">
                <a:sym typeface="Wingdings" panose="05000000000000000000" pitchFamily="2" charset="2"/>
              </a:rPr>
              <a:t>energy</a:t>
            </a:r>
            <a:r>
              <a:rPr lang="de-DE" sz="1800" dirty="0">
                <a:sym typeface="Wingdings" panose="05000000000000000000" pitchFamily="2" charset="2"/>
              </a:rPr>
              <a:t>, </a:t>
            </a:r>
            <a:r>
              <a:rPr lang="de-DE" sz="1800" dirty="0" err="1">
                <a:sym typeface="Wingdings" panose="05000000000000000000" pitchFamily="2" charset="2"/>
              </a:rPr>
              <a:t>connecting</a:t>
            </a:r>
            <a:r>
              <a:rPr lang="de-DE" sz="1800" dirty="0">
                <a:sym typeface="Wingdings" panose="05000000000000000000" pitchFamily="2" charset="2"/>
              </a:rPr>
              <a:t> </a:t>
            </a:r>
            <a:r>
              <a:rPr lang="de-DE" sz="1800" dirty="0" err="1">
                <a:sym typeface="Wingdings" panose="05000000000000000000" pitchFamily="2" charset="2"/>
              </a:rPr>
              <a:t>more</a:t>
            </a:r>
            <a:r>
              <a:rPr lang="de-DE" sz="1800" dirty="0">
                <a:sym typeface="Wingdings" panose="05000000000000000000" pitchFamily="2" charset="2"/>
              </a:rPr>
              <a:t> </a:t>
            </a:r>
            <a:r>
              <a:rPr lang="de-DE" sz="1800" dirty="0" err="1">
                <a:sym typeface="Wingdings" panose="05000000000000000000" pitchFamily="2" charset="2"/>
              </a:rPr>
              <a:t>can</a:t>
            </a:r>
            <a:r>
              <a:rPr lang="de-DE" sz="1800" dirty="0">
                <a:sym typeface="Wingdings" panose="05000000000000000000" pitchFamily="2" charset="2"/>
              </a:rPr>
              <a:t> </a:t>
            </a:r>
            <a:r>
              <a:rPr lang="de-DE" sz="1800" dirty="0" err="1">
                <a:sym typeface="Wingdings" panose="05000000000000000000" pitchFamily="2" charset="2"/>
              </a:rPr>
              <a:t>take</a:t>
            </a:r>
            <a:r>
              <a:rPr lang="de-DE" sz="1800" dirty="0">
                <a:sym typeface="Wingdings" panose="05000000000000000000" pitchFamily="2" charset="2"/>
              </a:rPr>
              <a:t> in </a:t>
            </a:r>
            <a:r>
              <a:rPr lang="de-DE" sz="1800" dirty="0" err="1">
                <a:sym typeface="Wingdings" panose="05000000000000000000" pitchFamily="2" charset="2"/>
              </a:rPr>
              <a:t>some</a:t>
            </a:r>
            <a:r>
              <a:rPr lang="de-DE" sz="1800" dirty="0">
                <a:sym typeface="Wingdings" panose="05000000000000000000" pitchFamily="2" charset="2"/>
              </a:rPr>
              <a:t> </a:t>
            </a:r>
            <a:r>
              <a:rPr lang="de-DE" sz="1800" dirty="0" err="1">
                <a:sym typeface="Wingdings" panose="05000000000000000000" pitchFamily="2" charset="2"/>
              </a:rPr>
              <a:t>cases</a:t>
            </a:r>
            <a:r>
              <a:rPr lang="de-DE" sz="1800" dirty="0">
                <a:sym typeface="Wingdings" panose="05000000000000000000" pitchFamily="2" charset="2"/>
              </a:rPr>
              <a:t> </a:t>
            </a:r>
            <a:r>
              <a:rPr lang="de-DE" sz="1800" dirty="0" err="1">
                <a:sym typeface="Wingdings" panose="05000000000000000000" pitchFamily="2" charset="2"/>
              </a:rPr>
              <a:t>several</a:t>
            </a:r>
            <a:r>
              <a:rPr lang="de-DE" sz="1800" dirty="0">
                <a:sym typeface="Wingdings" panose="05000000000000000000" pitchFamily="2" charset="2"/>
              </a:rPr>
              <a:t> </a:t>
            </a:r>
            <a:r>
              <a:rPr lang="de-DE" sz="1800" dirty="0" err="1">
                <a:sym typeface="Wingdings" panose="05000000000000000000" pitchFamily="2" charset="2"/>
              </a:rPr>
              <a:t>years</a:t>
            </a:r>
            <a:r>
              <a:rPr lang="de-DE" sz="1800" dirty="0">
                <a:sym typeface="Wingdings" panose="05000000000000000000" pitchFamily="2" charset="2"/>
              </a:rPr>
              <a:t>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209B9B1-FDA7-4D20-8E03-FA949E15A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258" y="1300162"/>
            <a:ext cx="4829175" cy="4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75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ECC47EB-D845-4CB0-AFC7-AEAE2B182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07 </a:t>
            </a:r>
            <a:r>
              <a:rPr lang="de-DE" dirty="0" err="1"/>
              <a:t>structural</a:t>
            </a:r>
            <a:r>
              <a:rPr lang="de-DE" dirty="0"/>
              <a:t> (</a:t>
            </a:r>
            <a:r>
              <a:rPr lang="de-DE" dirty="0" err="1"/>
              <a:t>physical</a:t>
            </a:r>
            <a:r>
              <a:rPr lang="de-DE" dirty="0"/>
              <a:t>) </a:t>
            </a:r>
            <a:r>
              <a:rPr lang="de-DE" dirty="0" err="1"/>
              <a:t>infrastructure</a:t>
            </a:r>
            <a:endParaRPr lang="de-DE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047470DC-BF5A-4A06-92F3-AED1E8C158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2318" y="3827834"/>
            <a:ext cx="3156260" cy="209784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3C6CFC1-431C-412B-87E2-DE0D78CF0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209067" y="2412634"/>
            <a:ext cx="3773865" cy="2830399"/>
          </a:xfrm>
          <a:prstGeom prst="rect">
            <a:avLst/>
          </a:prstGeom>
        </p:spPr>
      </p:pic>
      <p:pic>
        <p:nvPicPr>
          <p:cNvPr id="3" name="Grafik 2" descr="Ein Bild, das Himmel, draußen, Boden, Schild enthält.&#10;&#10;Automatisch generierte Beschreibung">
            <a:extLst>
              <a:ext uri="{FF2B5EF4-FFF2-40B4-BE49-F238E27FC236}">
                <a16:creationId xmlns:a16="http://schemas.microsoft.com/office/drawing/2014/main" id="{27105CD9-C603-41D1-A133-C7906D5979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18" y="1761773"/>
            <a:ext cx="3414106" cy="192043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F4670C4-E834-457E-91AE-85C88349C5DF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59"/>
          <a:stretch/>
        </p:blipFill>
        <p:spPr bwMode="auto">
          <a:xfrm>
            <a:off x="8130248" y="1516799"/>
            <a:ext cx="3755774" cy="21654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6F52D73-5C39-4B34-A47B-FE4D23D0CB6B}"/>
              </a:ext>
            </a:extLst>
          </p:cNvPr>
          <p:cNvSpPr txBox="1"/>
          <p:nvPr/>
        </p:nvSpPr>
        <p:spPr>
          <a:xfrm>
            <a:off x="7894162" y="3827833"/>
            <a:ext cx="3420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You</a:t>
            </a:r>
            <a:r>
              <a:rPr lang="de-DE" dirty="0"/>
              <a:t> will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electrical</a:t>
            </a:r>
            <a:r>
              <a:rPr lang="de-DE" dirty="0"/>
              <a:t> </a:t>
            </a:r>
            <a:r>
              <a:rPr lang="de-DE" dirty="0" err="1"/>
              <a:t>expertise</a:t>
            </a:r>
            <a:r>
              <a:rPr lang="de-DE" dirty="0"/>
              <a:t>...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FC8B1F12-F892-4766-8369-B433D034A7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1285" y="4342790"/>
            <a:ext cx="4134737" cy="1383759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45033976-E3DC-4B97-B929-7B9DD0A96832}"/>
              </a:ext>
            </a:extLst>
          </p:cNvPr>
          <p:cNvSpPr txBox="1"/>
          <p:nvPr/>
        </p:nvSpPr>
        <p:spPr>
          <a:xfrm>
            <a:off x="992318" y="6149642"/>
            <a:ext cx="7475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VHH </a:t>
            </a:r>
            <a:r>
              <a:rPr lang="de-DE" dirty="0" err="1"/>
              <a:t>hired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staff</a:t>
            </a:r>
            <a:r>
              <a:rPr lang="de-DE" dirty="0"/>
              <a:t> and </a:t>
            </a:r>
            <a:r>
              <a:rPr lang="de-DE" dirty="0" err="1"/>
              <a:t>created</a:t>
            </a:r>
            <a:r>
              <a:rPr lang="de-DE" dirty="0"/>
              <a:t> an </a:t>
            </a:r>
            <a:r>
              <a:rPr lang="de-DE" dirty="0" err="1"/>
              <a:t>entire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department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infrastructure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5500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3A749E3C-FE1E-474C-A0D5-33E1DF468AEE}" vid="{8E122552-554B-4553-9104-83E5B5F8F6F3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stribution_Groups xmlns="2b638e1f-afd0-4d25-9cac-e6af3a7e9f8c" xsi:nil="true"/>
    <Math_Settings xmlns="2b638e1f-afd0-4d25-9cac-e6af3a7e9f8c" xsi:nil="true"/>
    <Members xmlns="2b638e1f-afd0-4d25-9cac-e6af3a7e9f8c">
      <UserInfo>
        <DisplayName/>
        <AccountId xsi:nil="true"/>
        <AccountType/>
      </UserInfo>
    </Members>
    <Is_Collaboration_Space_Locked xmlns="2b638e1f-afd0-4d25-9cac-e6af3a7e9f8c" xsi:nil="true"/>
    <NotebookType xmlns="2b638e1f-afd0-4d25-9cac-e6af3a7e9f8c" xsi:nil="true"/>
    <Invited_Leaders xmlns="2b638e1f-afd0-4d25-9cac-e6af3a7e9f8c" xsi:nil="true"/>
    <IsNotebookLocked xmlns="2b638e1f-afd0-4d25-9cac-e6af3a7e9f8c" xsi:nil="true"/>
    <FolderType xmlns="2b638e1f-afd0-4d25-9cac-e6af3a7e9f8c" xsi:nil="true"/>
    <Owner xmlns="2b638e1f-afd0-4d25-9cac-e6af3a7e9f8c">
      <UserInfo>
        <DisplayName/>
        <AccountId xsi:nil="true"/>
        <AccountType/>
      </UserInfo>
    </Owner>
    <Leaders xmlns="2b638e1f-afd0-4d25-9cac-e6af3a7e9f8c">
      <UserInfo>
        <DisplayName/>
        <AccountId xsi:nil="true"/>
        <AccountType/>
      </UserInfo>
    </Leaders>
    <TeamsChannelId xmlns="2b638e1f-afd0-4d25-9cac-e6af3a7e9f8c" xsi:nil="true"/>
    <Has_Leaders_Only_SectionGroup xmlns="2b638e1f-afd0-4d25-9cac-e6af3a7e9f8c" xsi:nil="true"/>
    <LMS_Mappings xmlns="2b638e1f-afd0-4d25-9cac-e6af3a7e9f8c" xsi:nil="true"/>
    <CultureName xmlns="2b638e1f-afd0-4d25-9cac-e6af3a7e9f8c" xsi:nil="true"/>
    <Templates xmlns="2b638e1f-afd0-4d25-9cac-e6af3a7e9f8c" xsi:nil="true"/>
    <Member_Groups xmlns="2b638e1f-afd0-4d25-9cac-e6af3a7e9f8c">
      <UserInfo>
        <DisplayName/>
        <AccountId xsi:nil="true"/>
        <AccountType/>
      </UserInfo>
    </Member_Groups>
    <Self_Registration_Enabled xmlns="2b638e1f-afd0-4d25-9cac-e6af3a7e9f8c" xsi:nil="true"/>
    <DefaultSectionNames xmlns="2b638e1f-afd0-4d25-9cac-e6af3a7e9f8c" xsi:nil="true"/>
    <Invited_Members xmlns="2b638e1f-afd0-4d25-9cac-e6af3a7e9f8c" xsi:nil="true"/>
    <AppVersion xmlns="2b638e1f-afd0-4d25-9cac-e6af3a7e9f8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E10116A1345445B261378325C9FD47" ma:contentTypeVersion="31" ma:contentTypeDescription="Create a new document." ma:contentTypeScope="" ma:versionID="79a4963b1cc9f207d4fae5fbeb2c76b8">
  <xsd:schema xmlns:xsd="http://www.w3.org/2001/XMLSchema" xmlns:xs="http://www.w3.org/2001/XMLSchema" xmlns:p="http://schemas.microsoft.com/office/2006/metadata/properties" xmlns:ns2="2b638e1f-afd0-4d25-9cac-e6af3a7e9f8c" xmlns:ns3="d18d772e-1f43-4b93-b2a0-aa2cba3a5aea" targetNamespace="http://schemas.microsoft.com/office/2006/metadata/properties" ma:root="true" ma:fieldsID="8d3e05e8f4f41bbac0988d2c8bafe651" ns2:_="" ns3:_="">
    <xsd:import namespace="2b638e1f-afd0-4d25-9cac-e6af3a7e9f8c"/>
    <xsd:import namespace="d18d772e-1f43-4b93-b2a0-aa2cba3a5aea"/>
    <xsd:element name="properties">
      <xsd:complexType>
        <xsd:sequence>
          <xsd:element name="documentManagement">
            <xsd:complexType>
              <xsd:all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Owner" minOccurs="0"/>
                <xsd:element ref="ns2:Math_Settings" minOccurs="0"/>
                <xsd:element ref="ns2:DefaultSectionNames" minOccurs="0"/>
                <xsd:element ref="ns2:Templates" minOccurs="0"/>
                <xsd:element ref="ns2:Leaders" minOccurs="0"/>
                <xsd:element ref="ns2:Members" minOccurs="0"/>
                <xsd:element ref="ns2:Member_Groups" minOccurs="0"/>
                <xsd:element ref="ns2:Distribution_Groups" minOccurs="0"/>
                <xsd:element ref="ns2:LMS_Mappings" minOccurs="0"/>
                <xsd:element ref="ns2:Invited_Leaders" minOccurs="0"/>
                <xsd:element ref="ns2:Invited_Members" minOccurs="0"/>
                <xsd:element ref="ns2:Self_Registration_Enabled" minOccurs="0"/>
                <xsd:element ref="ns2:Has_Leaders_Only_SectionGroup" minOccurs="0"/>
                <xsd:element ref="ns2:Is_Collaboration_Space_Locked" minOccurs="0"/>
                <xsd:element ref="ns2:IsNotebookLocked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638e1f-afd0-4d25-9cac-e6af3a7e9f8c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CultureName" ma:index="10" nillable="true" ma:displayName="Culture Name" ma:internalName="CultureName">
      <xsd:simpleType>
        <xsd:restriction base="dms:Text"/>
      </xsd:simpleType>
    </xsd:element>
    <xsd:element name="AppVersion" ma:index="11" nillable="true" ma:displayName="App Version" ma:internalName="AppVersion">
      <xsd:simpleType>
        <xsd:restriction base="dms:Text"/>
      </xsd:simpleType>
    </xsd:element>
    <xsd:element name="TeamsChannelId" ma:index="12" nillable="true" ma:displayName="Teams Channel Id" ma:internalName="TeamsChannelId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4" nillable="true" ma:displayName="Math Settings" ma:internalName="Math_Settings">
      <xsd:simpleType>
        <xsd:restriction base="dms:Text"/>
      </xsd:simpleType>
    </xsd:element>
    <xsd:element name="DefaultSectionNames" ma:index="15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6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17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18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19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0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1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Leaders" ma:index="22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23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24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25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26" nillable="true" ma:displayName="Is Collaboration Space Locked" ma:internalName="Is_Collaboration_Space_Locked">
      <xsd:simpleType>
        <xsd:restriction base="dms:Boolean"/>
      </xsd:simpleType>
    </xsd:element>
    <xsd:element name="IsNotebookLocked" ma:index="27" nillable="true" ma:displayName="Is Notebook Locked" ma:internalName="IsNotebookLocked">
      <xsd:simpleType>
        <xsd:restriction base="dms:Boolean"/>
      </xsd:simpleType>
    </xsd:element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3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32" nillable="true" ma:displayName="Tags" ma:internalName="MediaServiceAutoTags" ma:readOnly="true">
      <xsd:simpleType>
        <xsd:restriction base="dms:Text"/>
      </xsd:simpleType>
    </xsd:element>
    <xsd:element name="MediaServiceGenerationTime" ma:index="3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3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8d772e-1f43-4b93-b2a0-aa2cba3a5aea" elementFormDefault="qualified">
    <xsd:import namespace="http://schemas.microsoft.com/office/2006/documentManagement/types"/>
    <xsd:import namespace="http://schemas.microsoft.com/office/infopath/2007/PartnerControls"/>
    <xsd:element name="SharedWithUsers" ma:index="3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6933D79-3FCB-4924-9991-ECD7C7A3412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3A75F4D-8207-4B0D-B207-9E55CFA29E0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7A8C69-0C6F-4AF4-B6E9-A4F3E9F8D94E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984</Words>
  <Application>Microsoft Office PowerPoint</Application>
  <PresentationFormat>Breedbeeld</PresentationFormat>
  <Paragraphs>108</Paragraphs>
  <Slides>20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6" baseType="lpstr">
      <vt:lpstr>Arial</vt:lpstr>
      <vt:lpstr>Calibri</vt:lpstr>
      <vt:lpstr>Symbol</vt:lpstr>
      <vt:lpstr>Verdana</vt:lpstr>
      <vt:lpstr>Wingdings</vt:lpstr>
      <vt:lpstr>Office</vt:lpstr>
      <vt:lpstr>Good Practice in E-Mobility</vt:lpstr>
      <vt:lpstr>The Transition to E-Mobility</vt:lpstr>
      <vt:lpstr>01 - Energy demand of e-bus operations</vt:lpstr>
      <vt:lpstr>02 - Emergency concepts</vt:lpstr>
      <vt:lpstr>03 Battery and charging technology</vt:lpstr>
      <vt:lpstr>04  - charging and battery concepts </vt:lpstr>
      <vt:lpstr>05 Processes in depots and workshops</vt:lpstr>
      <vt:lpstr>06 Energy provision </vt:lpstr>
      <vt:lpstr>07 structural (physical) infrastructure</vt:lpstr>
      <vt:lpstr>08 Third-party concepts for energy and infrastructure</vt:lpstr>
      <vt:lpstr>09 New vehicle scheduling </vt:lpstr>
      <vt:lpstr>10 Cooperation and strategic partners</vt:lpstr>
      <vt:lpstr> 11 Staff training</vt:lpstr>
      <vt:lpstr>12 Financial resources required </vt:lpstr>
      <vt:lpstr>13 Vehicle procurement </vt:lpstr>
      <vt:lpstr>14 Need for development in IT infrastructure</vt:lpstr>
      <vt:lpstr>15 Planning of infrastructure modification and construction works </vt:lpstr>
      <vt:lpstr>16 Traffic concept 2030</vt:lpstr>
      <vt:lpstr>Plus: Respect the project processes</vt:lpstr>
      <vt:lpstr>Thank you for listening!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Strategie-Workshop des VHH-Aufsichtsrat</dc:title>
  <dc:creator>Nina Zeun</dc:creator>
  <cp:lastModifiedBy>Marjoke de Boer</cp:lastModifiedBy>
  <cp:revision>47</cp:revision>
  <dcterms:created xsi:type="dcterms:W3CDTF">2020-11-04T18:09:22Z</dcterms:created>
  <dcterms:modified xsi:type="dcterms:W3CDTF">2022-03-31T12:22:10Z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0x010100A0E10116A1345445B261378325C9FD47</vt:lpwstr>
  </property>
</Properties>
</file>