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08_882DAAD3.xml" ContentType="application/vnd.ms-powerpoint.comment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1" r:id="rId3"/>
  </p:sldMasterIdLst>
  <p:notesMasterIdLst>
    <p:notesMasterId r:id="rId14"/>
  </p:notesMasterIdLst>
  <p:sldIdLst>
    <p:sldId id="257" r:id="rId4"/>
    <p:sldId id="259" r:id="rId5"/>
    <p:sldId id="264" r:id="rId6"/>
    <p:sldId id="271" r:id="rId7"/>
    <p:sldId id="269" r:id="rId8"/>
    <p:sldId id="266" r:id="rId9"/>
    <p:sldId id="265" r:id="rId10"/>
    <p:sldId id="267" r:id="rId11"/>
    <p:sldId id="270"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D21C28-F4CD-6CC6-8468-61B810D74CEB}" name="Kimberlin Bartolo" initials="KB" userId="S::bartolok@publictransport.com.mt::16733b85-5fba-4da2-acc8-19d86ffc9a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A5534-0CBF-488F-AC08-5DEE498C877C}" v="1" dt="2022-03-24T07:50:44.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905"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omments/modernComment_108_882DAAD3.xml><?xml version="1.0" encoding="utf-8"?>
<p188:cmLst xmlns:a="http://schemas.openxmlformats.org/drawingml/2006/main" xmlns:r="http://schemas.openxmlformats.org/officeDocument/2006/relationships" xmlns:p188="http://schemas.microsoft.com/office/powerpoint/2018/8/main">
  <p188:cm id="{CD3622CD-8A4D-411C-9A3D-C90812E215B6}" authorId="{1CD21C28-F4CD-6CC6-8468-61B810D74CEB}" status="resolved" created="2022-03-23T14:10:21.984">
    <pc:sldMkLst xmlns:pc="http://schemas.microsoft.com/office/powerpoint/2013/main/command">
      <pc:docMk/>
      <pc:sldMk cId="2284694227" sldId="264"/>
    </pc:sldMkLst>
    <p188:txBody>
      <a:bodyPr/>
      <a:lstStyle/>
      <a:p>
        <a:r>
          <a:rPr lang="en-GB"/>
          <a:t>Joseph please adjust accordingly, split or modify according to what you will be presenting</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71B54-8460-4902-B290-D2A7F4A5DF9D}"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GB"/>
        </a:p>
      </dgm:t>
    </dgm:pt>
    <dgm:pt modelId="{F74331EC-F6B6-42AD-BE03-EACD45519465}">
      <dgm:prSet phldrT="[Text]" custT="1"/>
      <dgm:spPr/>
      <dgm:t>
        <a:bodyPr/>
        <a:lstStyle/>
        <a:p>
          <a:r>
            <a:rPr lang="en-GB" sz="2000" b="1"/>
            <a:t>Pilot project</a:t>
          </a:r>
          <a:endParaRPr lang="en-GB" sz="2000" b="1" dirty="0"/>
        </a:p>
      </dgm:t>
    </dgm:pt>
    <dgm:pt modelId="{5930DCA5-22B8-4331-BC48-AA95CAD5515D}" type="parTrans" cxnId="{23B2886F-9BC2-4135-B5A1-6CB9C813A012}">
      <dgm:prSet/>
      <dgm:spPr/>
      <dgm:t>
        <a:bodyPr/>
        <a:lstStyle/>
        <a:p>
          <a:endParaRPr lang="en-GB" sz="2000" b="1">
            <a:solidFill>
              <a:schemeClr val="tx1"/>
            </a:solidFill>
          </a:endParaRPr>
        </a:p>
      </dgm:t>
    </dgm:pt>
    <dgm:pt modelId="{76B3B986-59D2-485B-9169-BEC0BD52ABEF}" type="sibTrans" cxnId="{23B2886F-9BC2-4135-B5A1-6CB9C813A012}">
      <dgm:prSet/>
      <dgm:spPr/>
      <dgm:t>
        <a:bodyPr/>
        <a:lstStyle/>
        <a:p>
          <a:endParaRPr lang="en-GB" sz="2000" b="1">
            <a:solidFill>
              <a:schemeClr val="tx1"/>
            </a:solidFill>
          </a:endParaRPr>
        </a:p>
      </dgm:t>
    </dgm:pt>
    <dgm:pt modelId="{0F29757F-3AC0-4076-837E-C5ACAC2B6040}" type="asst">
      <dgm:prSet phldrT="[Text]" custT="1"/>
      <dgm:spPr/>
      <dgm:t>
        <a:bodyPr/>
        <a:lstStyle/>
        <a:p>
          <a:r>
            <a:rPr lang="en-GB" sz="2000" b="1"/>
            <a:t>Gain knowledge</a:t>
          </a:r>
          <a:endParaRPr lang="en-GB" sz="2000" b="1" dirty="0"/>
        </a:p>
      </dgm:t>
    </dgm:pt>
    <dgm:pt modelId="{E953A4E7-BB58-423F-BA55-D35A744A160D}" type="parTrans" cxnId="{F33AE0A4-A8AB-4522-89AD-4042B90FADDC}">
      <dgm:prSet/>
      <dgm:spPr/>
      <dgm:t>
        <a:bodyPr/>
        <a:lstStyle/>
        <a:p>
          <a:endParaRPr lang="en-GB" sz="2000" b="1">
            <a:solidFill>
              <a:schemeClr val="tx1"/>
            </a:solidFill>
          </a:endParaRPr>
        </a:p>
      </dgm:t>
    </dgm:pt>
    <dgm:pt modelId="{848625AB-CDBE-44EF-8709-26A4299012CE}" type="sibTrans" cxnId="{F33AE0A4-A8AB-4522-89AD-4042B90FADDC}">
      <dgm:prSet/>
      <dgm:spPr/>
      <dgm:t>
        <a:bodyPr/>
        <a:lstStyle/>
        <a:p>
          <a:endParaRPr lang="en-GB" sz="2000" b="1">
            <a:solidFill>
              <a:schemeClr val="tx1"/>
            </a:solidFill>
          </a:endParaRPr>
        </a:p>
      </dgm:t>
    </dgm:pt>
    <dgm:pt modelId="{8522853F-2953-41BD-9C00-30D85E814187}">
      <dgm:prSet phldrT="[Text]" custT="1"/>
      <dgm:spPr/>
      <dgm:t>
        <a:bodyPr/>
        <a:lstStyle/>
        <a:p>
          <a:r>
            <a:rPr lang="en-GB" sz="2000" b="1"/>
            <a:t>Future procurement</a:t>
          </a:r>
          <a:endParaRPr lang="en-GB" sz="2000" b="1" dirty="0"/>
        </a:p>
      </dgm:t>
    </dgm:pt>
    <dgm:pt modelId="{DC89DEEE-7FF9-44BF-B966-BFA1182A902F}" type="parTrans" cxnId="{8FF3710F-D219-44FB-AE54-6DFA6B1D160A}">
      <dgm:prSet/>
      <dgm:spPr/>
      <dgm:t>
        <a:bodyPr/>
        <a:lstStyle/>
        <a:p>
          <a:endParaRPr lang="en-GB" sz="2000" b="1">
            <a:solidFill>
              <a:schemeClr val="tx1"/>
            </a:solidFill>
          </a:endParaRPr>
        </a:p>
      </dgm:t>
    </dgm:pt>
    <dgm:pt modelId="{D0487A2D-CE9B-4564-94BA-21CDA5ED7490}" type="sibTrans" cxnId="{8FF3710F-D219-44FB-AE54-6DFA6B1D160A}">
      <dgm:prSet/>
      <dgm:spPr/>
      <dgm:t>
        <a:bodyPr/>
        <a:lstStyle/>
        <a:p>
          <a:endParaRPr lang="en-GB" sz="2000" b="1">
            <a:solidFill>
              <a:schemeClr val="tx1"/>
            </a:solidFill>
          </a:endParaRPr>
        </a:p>
      </dgm:t>
    </dgm:pt>
    <dgm:pt modelId="{7E79FDBE-E7C3-4814-BA0F-EBE33C27FF3A}">
      <dgm:prSet phldrT="[Text]" custT="1"/>
      <dgm:spPr/>
      <dgm:t>
        <a:bodyPr/>
        <a:lstStyle/>
        <a:p>
          <a:r>
            <a:rPr lang="en-GB" sz="2000" b="1"/>
            <a:t>Upscaling</a:t>
          </a:r>
          <a:endParaRPr lang="en-GB" sz="2000" b="1" dirty="0"/>
        </a:p>
      </dgm:t>
    </dgm:pt>
    <dgm:pt modelId="{A3352B9E-CE42-453F-9153-C3DAB2F29ED3}" type="parTrans" cxnId="{C4D7AD8D-6B3A-4839-A623-7BBEF9521FB7}">
      <dgm:prSet/>
      <dgm:spPr/>
      <dgm:t>
        <a:bodyPr/>
        <a:lstStyle/>
        <a:p>
          <a:endParaRPr lang="en-GB" sz="2000" b="1">
            <a:solidFill>
              <a:schemeClr val="tx1"/>
            </a:solidFill>
          </a:endParaRPr>
        </a:p>
      </dgm:t>
    </dgm:pt>
    <dgm:pt modelId="{36BE10AB-62BC-46ED-94BA-517B83CA1AEE}" type="sibTrans" cxnId="{C4D7AD8D-6B3A-4839-A623-7BBEF9521FB7}">
      <dgm:prSet/>
      <dgm:spPr/>
      <dgm:t>
        <a:bodyPr/>
        <a:lstStyle/>
        <a:p>
          <a:endParaRPr lang="en-GB" sz="2000" b="1">
            <a:solidFill>
              <a:schemeClr val="tx1"/>
            </a:solidFill>
          </a:endParaRPr>
        </a:p>
      </dgm:t>
    </dgm:pt>
    <dgm:pt modelId="{C2109955-9FD2-44FF-A3D5-A3E7284B95E1}" type="asst">
      <dgm:prSet custT="1"/>
      <dgm:spPr/>
      <dgm:t>
        <a:bodyPr/>
        <a:lstStyle/>
        <a:p>
          <a:r>
            <a:rPr lang="en-GB" sz="2000" b="1"/>
            <a:t>Identify challenges </a:t>
          </a:r>
          <a:endParaRPr lang="en-GB" sz="2000" b="1" dirty="0"/>
        </a:p>
      </dgm:t>
    </dgm:pt>
    <dgm:pt modelId="{38F361B8-753D-49DE-9DA1-7E54AB7E7FED}" type="parTrans" cxnId="{9155263C-86F5-464C-A4F8-F496DAC21891}">
      <dgm:prSet/>
      <dgm:spPr/>
      <dgm:t>
        <a:bodyPr/>
        <a:lstStyle/>
        <a:p>
          <a:endParaRPr lang="en-GB" sz="2000" b="1">
            <a:solidFill>
              <a:schemeClr val="tx1"/>
            </a:solidFill>
          </a:endParaRPr>
        </a:p>
      </dgm:t>
    </dgm:pt>
    <dgm:pt modelId="{FB2C9BDC-CB70-401A-A193-A79F64D2636B}" type="sibTrans" cxnId="{9155263C-86F5-464C-A4F8-F496DAC21891}">
      <dgm:prSet/>
      <dgm:spPr/>
      <dgm:t>
        <a:bodyPr/>
        <a:lstStyle/>
        <a:p>
          <a:endParaRPr lang="en-GB" sz="2000" b="1">
            <a:solidFill>
              <a:schemeClr val="tx1"/>
            </a:solidFill>
          </a:endParaRPr>
        </a:p>
      </dgm:t>
    </dgm:pt>
    <dgm:pt modelId="{377F367A-ACD6-469F-9961-6A06AEE51EAD}">
      <dgm:prSet custT="1"/>
      <dgm:spPr/>
      <dgm:t>
        <a:bodyPr/>
        <a:lstStyle/>
        <a:p>
          <a:r>
            <a:rPr lang="en-GB" sz="2000" b="1"/>
            <a:t>Analysis of Technical specifications</a:t>
          </a:r>
          <a:endParaRPr lang="en-GB" sz="2000" b="1" dirty="0"/>
        </a:p>
      </dgm:t>
    </dgm:pt>
    <dgm:pt modelId="{34AC43BE-15DB-41D0-AF21-DE291F875F15}" type="parTrans" cxnId="{A6891DBA-B5DD-4844-BAF3-F9498C32EE3F}">
      <dgm:prSet/>
      <dgm:spPr/>
      <dgm:t>
        <a:bodyPr/>
        <a:lstStyle/>
        <a:p>
          <a:endParaRPr lang="en-GB" sz="2000">
            <a:solidFill>
              <a:schemeClr val="tx1"/>
            </a:solidFill>
          </a:endParaRPr>
        </a:p>
      </dgm:t>
    </dgm:pt>
    <dgm:pt modelId="{F646DC07-FD78-4300-AD8B-8034A259AF4F}" type="sibTrans" cxnId="{A6891DBA-B5DD-4844-BAF3-F9498C32EE3F}">
      <dgm:prSet/>
      <dgm:spPr/>
      <dgm:t>
        <a:bodyPr/>
        <a:lstStyle/>
        <a:p>
          <a:endParaRPr lang="en-GB" sz="2000">
            <a:solidFill>
              <a:schemeClr val="tx1"/>
            </a:solidFill>
          </a:endParaRPr>
        </a:p>
      </dgm:t>
    </dgm:pt>
    <dgm:pt modelId="{D8F50404-C4CA-44BF-A0DC-AE1185BEF7F5}" type="pres">
      <dgm:prSet presAssocID="{00C71B54-8460-4902-B290-D2A7F4A5DF9D}" presName="hierChild1" presStyleCnt="0">
        <dgm:presLayoutVars>
          <dgm:orgChart val="1"/>
          <dgm:chPref val="1"/>
          <dgm:dir/>
          <dgm:animOne val="branch"/>
          <dgm:animLvl val="lvl"/>
          <dgm:resizeHandles/>
        </dgm:presLayoutVars>
      </dgm:prSet>
      <dgm:spPr/>
    </dgm:pt>
    <dgm:pt modelId="{E09AA34C-DD26-4370-A193-1F940D116C05}" type="pres">
      <dgm:prSet presAssocID="{F74331EC-F6B6-42AD-BE03-EACD45519465}" presName="hierRoot1" presStyleCnt="0">
        <dgm:presLayoutVars>
          <dgm:hierBranch val="init"/>
        </dgm:presLayoutVars>
      </dgm:prSet>
      <dgm:spPr/>
    </dgm:pt>
    <dgm:pt modelId="{7760F9CA-22A3-481C-841B-91188BD47543}" type="pres">
      <dgm:prSet presAssocID="{F74331EC-F6B6-42AD-BE03-EACD45519465}" presName="rootComposite1" presStyleCnt="0"/>
      <dgm:spPr/>
    </dgm:pt>
    <dgm:pt modelId="{15DB2CC7-4DD4-4FBF-A65B-C92104C3F3F4}" type="pres">
      <dgm:prSet presAssocID="{F74331EC-F6B6-42AD-BE03-EACD45519465}" presName="rootText1" presStyleLbl="node0" presStyleIdx="0" presStyleCnt="1" custLinFactNeighborY="962">
        <dgm:presLayoutVars>
          <dgm:chPref val="3"/>
        </dgm:presLayoutVars>
      </dgm:prSet>
      <dgm:spPr/>
    </dgm:pt>
    <dgm:pt modelId="{01D73973-219A-4EF8-AD9D-E9A87C348F3F}" type="pres">
      <dgm:prSet presAssocID="{F74331EC-F6B6-42AD-BE03-EACD45519465}" presName="rootConnector1" presStyleLbl="node1" presStyleIdx="0" presStyleCnt="0"/>
      <dgm:spPr/>
    </dgm:pt>
    <dgm:pt modelId="{43B45EE5-533B-4A2C-9924-148E84F94B2F}" type="pres">
      <dgm:prSet presAssocID="{F74331EC-F6B6-42AD-BE03-EACD45519465}" presName="hierChild2" presStyleCnt="0"/>
      <dgm:spPr/>
    </dgm:pt>
    <dgm:pt modelId="{58D51C3B-BBEA-42D8-822E-E0B6E6B4CFB3}" type="pres">
      <dgm:prSet presAssocID="{DC89DEEE-7FF9-44BF-B966-BFA1182A902F}" presName="Name37" presStyleLbl="parChTrans1D2" presStyleIdx="0" presStyleCnt="5"/>
      <dgm:spPr/>
    </dgm:pt>
    <dgm:pt modelId="{A1204481-5256-4E2C-B0E6-B71E7F16616F}" type="pres">
      <dgm:prSet presAssocID="{8522853F-2953-41BD-9C00-30D85E814187}" presName="hierRoot2" presStyleCnt="0">
        <dgm:presLayoutVars>
          <dgm:hierBranch val="init"/>
        </dgm:presLayoutVars>
      </dgm:prSet>
      <dgm:spPr/>
    </dgm:pt>
    <dgm:pt modelId="{78218DF5-F091-49B4-B6EA-4A2E5C69DFEB}" type="pres">
      <dgm:prSet presAssocID="{8522853F-2953-41BD-9C00-30D85E814187}" presName="rootComposite" presStyleCnt="0"/>
      <dgm:spPr/>
    </dgm:pt>
    <dgm:pt modelId="{352AB843-06AE-4C81-8EB0-8AFDA8BB4BB6}" type="pres">
      <dgm:prSet presAssocID="{8522853F-2953-41BD-9C00-30D85E814187}" presName="rootText" presStyleLbl="node2" presStyleIdx="0" presStyleCnt="3">
        <dgm:presLayoutVars>
          <dgm:chPref val="3"/>
        </dgm:presLayoutVars>
      </dgm:prSet>
      <dgm:spPr/>
    </dgm:pt>
    <dgm:pt modelId="{551EAF1F-5461-4350-9CF7-B3798A7BD4B1}" type="pres">
      <dgm:prSet presAssocID="{8522853F-2953-41BD-9C00-30D85E814187}" presName="rootConnector" presStyleLbl="node2" presStyleIdx="0" presStyleCnt="3"/>
      <dgm:spPr/>
    </dgm:pt>
    <dgm:pt modelId="{014CFD1E-3E79-4C83-AD4C-5A960EC6D038}" type="pres">
      <dgm:prSet presAssocID="{8522853F-2953-41BD-9C00-30D85E814187}" presName="hierChild4" presStyleCnt="0"/>
      <dgm:spPr/>
    </dgm:pt>
    <dgm:pt modelId="{17CA608C-EBF0-451F-8EE2-396697F9D990}" type="pres">
      <dgm:prSet presAssocID="{8522853F-2953-41BD-9C00-30D85E814187}" presName="hierChild5" presStyleCnt="0"/>
      <dgm:spPr/>
    </dgm:pt>
    <dgm:pt modelId="{21D98CA1-C215-4B8F-AB45-424D1F0A9F6D}" type="pres">
      <dgm:prSet presAssocID="{34AC43BE-15DB-41D0-AF21-DE291F875F15}" presName="Name37" presStyleLbl="parChTrans1D2" presStyleIdx="1" presStyleCnt="5"/>
      <dgm:spPr/>
    </dgm:pt>
    <dgm:pt modelId="{F32EC453-6FB1-4423-83BA-37965D739C6A}" type="pres">
      <dgm:prSet presAssocID="{377F367A-ACD6-469F-9961-6A06AEE51EAD}" presName="hierRoot2" presStyleCnt="0">
        <dgm:presLayoutVars>
          <dgm:hierBranch val="init"/>
        </dgm:presLayoutVars>
      </dgm:prSet>
      <dgm:spPr/>
    </dgm:pt>
    <dgm:pt modelId="{2E91B112-E2AB-474A-9FA8-D4F72774C157}" type="pres">
      <dgm:prSet presAssocID="{377F367A-ACD6-469F-9961-6A06AEE51EAD}" presName="rootComposite" presStyleCnt="0"/>
      <dgm:spPr/>
    </dgm:pt>
    <dgm:pt modelId="{65CFE8CD-E8CF-46AC-BF3E-AEE9EE46F2A2}" type="pres">
      <dgm:prSet presAssocID="{377F367A-ACD6-469F-9961-6A06AEE51EAD}" presName="rootText" presStyleLbl="node2" presStyleIdx="1" presStyleCnt="3">
        <dgm:presLayoutVars>
          <dgm:chPref val="3"/>
        </dgm:presLayoutVars>
      </dgm:prSet>
      <dgm:spPr/>
    </dgm:pt>
    <dgm:pt modelId="{2498FFA7-6A66-4FE2-9B94-C99D200D3805}" type="pres">
      <dgm:prSet presAssocID="{377F367A-ACD6-469F-9961-6A06AEE51EAD}" presName="rootConnector" presStyleLbl="node2" presStyleIdx="1" presStyleCnt="3"/>
      <dgm:spPr/>
    </dgm:pt>
    <dgm:pt modelId="{7212A644-9548-4B2C-8A08-2657878CD2D2}" type="pres">
      <dgm:prSet presAssocID="{377F367A-ACD6-469F-9961-6A06AEE51EAD}" presName="hierChild4" presStyleCnt="0"/>
      <dgm:spPr/>
    </dgm:pt>
    <dgm:pt modelId="{EE709F56-C4DE-4D86-8D07-7804C98C5378}" type="pres">
      <dgm:prSet presAssocID="{377F367A-ACD6-469F-9961-6A06AEE51EAD}" presName="hierChild5" presStyleCnt="0"/>
      <dgm:spPr/>
    </dgm:pt>
    <dgm:pt modelId="{CE968623-7A11-4A49-9C89-9FED14339998}" type="pres">
      <dgm:prSet presAssocID="{A3352B9E-CE42-453F-9153-C3DAB2F29ED3}" presName="Name37" presStyleLbl="parChTrans1D2" presStyleIdx="2" presStyleCnt="5"/>
      <dgm:spPr/>
    </dgm:pt>
    <dgm:pt modelId="{AA1BA403-A29F-4F50-8093-1646F143EA26}" type="pres">
      <dgm:prSet presAssocID="{7E79FDBE-E7C3-4814-BA0F-EBE33C27FF3A}" presName="hierRoot2" presStyleCnt="0">
        <dgm:presLayoutVars>
          <dgm:hierBranch val="init"/>
        </dgm:presLayoutVars>
      </dgm:prSet>
      <dgm:spPr/>
    </dgm:pt>
    <dgm:pt modelId="{6012B01D-0349-4D54-BF36-60F7467D945C}" type="pres">
      <dgm:prSet presAssocID="{7E79FDBE-E7C3-4814-BA0F-EBE33C27FF3A}" presName="rootComposite" presStyleCnt="0"/>
      <dgm:spPr/>
    </dgm:pt>
    <dgm:pt modelId="{A9AD3652-5DCF-49CD-ADB1-AC5BBB66040A}" type="pres">
      <dgm:prSet presAssocID="{7E79FDBE-E7C3-4814-BA0F-EBE33C27FF3A}" presName="rootText" presStyleLbl="node2" presStyleIdx="2" presStyleCnt="3">
        <dgm:presLayoutVars>
          <dgm:chPref val="3"/>
        </dgm:presLayoutVars>
      </dgm:prSet>
      <dgm:spPr/>
    </dgm:pt>
    <dgm:pt modelId="{F945B591-1E78-48F3-9B42-215EEEB85FF1}" type="pres">
      <dgm:prSet presAssocID="{7E79FDBE-E7C3-4814-BA0F-EBE33C27FF3A}" presName="rootConnector" presStyleLbl="node2" presStyleIdx="2" presStyleCnt="3"/>
      <dgm:spPr/>
    </dgm:pt>
    <dgm:pt modelId="{51CDA057-6624-4DD8-998C-DBE0EB4615DC}" type="pres">
      <dgm:prSet presAssocID="{7E79FDBE-E7C3-4814-BA0F-EBE33C27FF3A}" presName="hierChild4" presStyleCnt="0"/>
      <dgm:spPr/>
    </dgm:pt>
    <dgm:pt modelId="{C1263759-33D9-422A-8728-3D3E8F9ECBE0}" type="pres">
      <dgm:prSet presAssocID="{7E79FDBE-E7C3-4814-BA0F-EBE33C27FF3A}" presName="hierChild5" presStyleCnt="0"/>
      <dgm:spPr/>
    </dgm:pt>
    <dgm:pt modelId="{96B07645-559A-4273-A574-FAC90881CBBB}" type="pres">
      <dgm:prSet presAssocID="{F74331EC-F6B6-42AD-BE03-EACD45519465}" presName="hierChild3" presStyleCnt="0"/>
      <dgm:spPr/>
    </dgm:pt>
    <dgm:pt modelId="{599AA79C-2EB8-4ED2-B02C-DF998DB8D8CB}" type="pres">
      <dgm:prSet presAssocID="{E953A4E7-BB58-423F-BA55-D35A744A160D}" presName="Name111" presStyleLbl="parChTrans1D2" presStyleIdx="3" presStyleCnt="5"/>
      <dgm:spPr/>
    </dgm:pt>
    <dgm:pt modelId="{67252D8A-F41E-4BCA-BE33-7AE21EDE4F39}" type="pres">
      <dgm:prSet presAssocID="{0F29757F-3AC0-4076-837E-C5ACAC2B6040}" presName="hierRoot3" presStyleCnt="0">
        <dgm:presLayoutVars>
          <dgm:hierBranch val="init"/>
        </dgm:presLayoutVars>
      </dgm:prSet>
      <dgm:spPr/>
    </dgm:pt>
    <dgm:pt modelId="{0EC95670-F0EA-4D37-9380-5CB9E3545373}" type="pres">
      <dgm:prSet presAssocID="{0F29757F-3AC0-4076-837E-C5ACAC2B6040}" presName="rootComposite3" presStyleCnt="0"/>
      <dgm:spPr/>
    </dgm:pt>
    <dgm:pt modelId="{9262157B-B033-4F8D-868C-72C583BE524E}" type="pres">
      <dgm:prSet presAssocID="{0F29757F-3AC0-4076-837E-C5ACAC2B6040}" presName="rootText3" presStyleLbl="asst1" presStyleIdx="0" presStyleCnt="2">
        <dgm:presLayoutVars>
          <dgm:chPref val="3"/>
        </dgm:presLayoutVars>
      </dgm:prSet>
      <dgm:spPr/>
    </dgm:pt>
    <dgm:pt modelId="{BB6CB6A4-72EF-4CED-B8E8-C29CDA7FF57C}" type="pres">
      <dgm:prSet presAssocID="{0F29757F-3AC0-4076-837E-C5ACAC2B6040}" presName="rootConnector3" presStyleLbl="asst1" presStyleIdx="0" presStyleCnt="2"/>
      <dgm:spPr/>
    </dgm:pt>
    <dgm:pt modelId="{1320A9EF-876F-451C-A934-EA242C05F707}" type="pres">
      <dgm:prSet presAssocID="{0F29757F-3AC0-4076-837E-C5ACAC2B6040}" presName="hierChild6" presStyleCnt="0"/>
      <dgm:spPr/>
    </dgm:pt>
    <dgm:pt modelId="{AD5DFDFC-4660-4E82-B69C-871FFA232169}" type="pres">
      <dgm:prSet presAssocID="{0F29757F-3AC0-4076-837E-C5ACAC2B6040}" presName="hierChild7" presStyleCnt="0"/>
      <dgm:spPr/>
    </dgm:pt>
    <dgm:pt modelId="{53A34FD3-602C-47B2-B591-4AAFCB22B5BB}" type="pres">
      <dgm:prSet presAssocID="{38F361B8-753D-49DE-9DA1-7E54AB7E7FED}" presName="Name111" presStyleLbl="parChTrans1D2" presStyleIdx="4" presStyleCnt="5"/>
      <dgm:spPr/>
    </dgm:pt>
    <dgm:pt modelId="{6D87EA77-6A0D-4F87-AAD3-9718EA7254F0}" type="pres">
      <dgm:prSet presAssocID="{C2109955-9FD2-44FF-A3D5-A3E7284B95E1}" presName="hierRoot3" presStyleCnt="0">
        <dgm:presLayoutVars>
          <dgm:hierBranch val="init"/>
        </dgm:presLayoutVars>
      </dgm:prSet>
      <dgm:spPr/>
    </dgm:pt>
    <dgm:pt modelId="{C3BB6989-5457-48DE-90F6-C4DE90413A94}" type="pres">
      <dgm:prSet presAssocID="{C2109955-9FD2-44FF-A3D5-A3E7284B95E1}" presName="rootComposite3" presStyleCnt="0"/>
      <dgm:spPr/>
    </dgm:pt>
    <dgm:pt modelId="{58678257-1FB6-4888-B62D-30E7B746FF55}" type="pres">
      <dgm:prSet presAssocID="{C2109955-9FD2-44FF-A3D5-A3E7284B95E1}" presName="rootText3" presStyleLbl="asst1" presStyleIdx="1" presStyleCnt="2">
        <dgm:presLayoutVars>
          <dgm:chPref val="3"/>
        </dgm:presLayoutVars>
      </dgm:prSet>
      <dgm:spPr/>
    </dgm:pt>
    <dgm:pt modelId="{C5923D83-99B1-4CEB-88E9-CE45D2CB3F2F}" type="pres">
      <dgm:prSet presAssocID="{C2109955-9FD2-44FF-A3D5-A3E7284B95E1}" presName="rootConnector3" presStyleLbl="asst1" presStyleIdx="1" presStyleCnt="2"/>
      <dgm:spPr/>
    </dgm:pt>
    <dgm:pt modelId="{7D0D2C91-0803-40E9-BA87-5AF91A291B57}" type="pres">
      <dgm:prSet presAssocID="{C2109955-9FD2-44FF-A3D5-A3E7284B95E1}" presName="hierChild6" presStyleCnt="0"/>
      <dgm:spPr/>
    </dgm:pt>
    <dgm:pt modelId="{8D73D31C-BA6E-434C-BFDF-F43E020B818D}" type="pres">
      <dgm:prSet presAssocID="{C2109955-9FD2-44FF-A3D5-A3E7284B95E1}" presName="hierChild7" presStyleCnt="0"/>
      <dgm:spPr/>
    </dgm:pt>
  </dgm:ptLst>
  <dgm:cxnLst>
    <dgm:cxn modelId="{64C0170F-318A-4CC4-9EE9-8504BF71F66F}" type="presOf" srcId="{7E79FDBE-E7C3-4814-BA0F-EBE33C27FF3A}" destId="{A9AD3652-5DCF-49CD-ADB1-AC5BBB66040A}" srcOrd="0" destOrd="0" presId="urn:microsoft.com/office/officeart/2005/8/layout/orgChart1"/>
    <dgm:cxn modelId="{8FF3710F-D219-44FB-AE54-6DFA6B1D160A}" srcId="{F74331EC-F6B6-42AD-BE03-EACD45519465}" destId="{8522853F-2953-41BD-9C00-30D85E814187}" srcOrd="2" destOrd="0" parTransId="{DC89DEEE-7FF9-44BF-B966-BFA1182A902F}" sibTransId="{D0487A2D-CE9B-4564-94BA-21CDA5ED7490}"/>
    <dgm:cxn modelId="{9D158110-B2A1-4B04-B320-86D2BC2CD97C}" type="presOf" srcId="{C2109955-9FD2-44FF-A3D5-A3E7284B95E1}" destId="{58678257-1FB6-4888-B62D-30E7B746FF55}" srcOrd="0" destOrd="0" presId="urn:microsoft.com/office/officeart/2005/8/layout/orgChart1"/>
    <dgm:cxn modelId="{3F464E13-1BBE-4557-80F8-0FD442751DF4}" type="presOf" srcId="{38F361B8-753D-49DE-9DA1-7E54AB7E7FED}" destId="{53A34FD3-602C-47B2-B591-4AAFCB22B5BB}" srcOrd="0" destOrd="0" presId="urn:microsoft.com/office/officeart/2005/8/layout/orgChart1"/>
    <dgm:cxn modelId="{A80B6634-95D5-4D8E-9E3A-2FD7F779D31E}" type="presOf" srcId="{F74331EC-F6B6-42AD-BE03-EACD45519465}" destId="{01D73973-219A-4EF8-AD9D-E9A87C348F3F}" srcOrd="1" destOrd="0" presId="urn:microsoft.com/office/officeart/2005/8/layout/orgChart1"/>
    <dgm:cxn modelId="{9155263C-86F5-464C-A4F8-F496DAC21891}" srcId="{F74331EC-F6B6-42AD-BE03-EACD45519465}" destId="{C2109955-9FD2-44FF-A3D5-A3E7284B95E1}" srcOrd="1" destOrd="0" parTransId="{38F361B8-753D-49DE-9DA1-7E54AB7E7FED}" sibTransId="{FB2C9BDC-CB70-401A-A193-A79F64D2636B}"/>
    <dgm:cxn modelId="{0D357A5D-E1B3-4467-8307-4A4E57E6BF88}" type="presOf" srcId="{DC89DEEE-7FF9-44BF-B966-BFA1182A902F}" destId="{58D51C3B-BBEA-42D8-822E-E0B6E6B4CFB3}" srcOrd="0" destOrd="0" presId="urn:microsoft.com/office/officeart/2005/8/layout/orgChart1"/>
    <dgm:cxn modelId="{D2E2F44B-2264-44EC-B6F2-582B083A7707}" type="presOf" srcId="{34AC43BE-15DB-41D0-AF21-DE291F875F15}" destId="{21D98CA1-C215-4B8F-AB45-424D1F0A9F6D}" srcOrd="0" destOrd="0" presId="urn:microsoft.com/office/officeart/2005/8/layout/orgChart1"/>
    <dgm:cxn modelId="{23B2886F-9BC2-4135-B5A1-6CB9C813A012}" srcId="{00C71B54-8460-4902-B290-D2A7F4A5DF9D}" destId="{F74331EC-F6B6-42AD-BE03-EACD45519465}" srcOrd="0" destOrd="0" parTransId="{5930DCA5-22B8-4331-BC48-AA95CAD5515D}" sibTransId="{76B3B986-59D2-485B-9169-BEC0BD52ABEF}"/>
    <dgm:cxn modelId="{59015152-9EDF-4A13-9179-37D5F8549908}" type="presOf" srcId="{A3352B9E-CE42-453F-9153-C3DAB2F29ED3}" destId="{CE968623-7A11-4A49-9C89-9FED14339998}" srcOrd="0" destOrd="0" presId="urn:microsoft.com/office/officeart/2005/8/layout/orgChart1"/>
    <dgm:cxn modelId="{2A783A79-392C-4667-BDDC-B7F7D2665BEE}" type="presOf" srcId="{8522853F-2953-41BD-9C00-30D85E814187}" destId="{551EAF1F-5461-4350-9CF7-B3798A7BD4B1}" srcOrd="1" destOrd="0" presId="urn:microsoft.com/office/officeart/2005/8/layout/orgChart1"/>
    <dgm:cxn modelId="{4B332F83-39DE-4439-A25C-323F2E9896EF}" type="presOf" srcId="{377F367A-ACD6-469F-9961-6A06AEE51EAD}" destId="{2498FFA7-6A66-4FE2-9B94-C99D200D3805}" srcOrd="1" destOrd="0" presId="urn:microsoft.com/office/officeart/2005/8/layout/orgChart1"/>
    <dgm:cxn modelId="{C4D7AD8D-6B3A-4839-A623-7BBEF9521FB7}" srcId="{F74331EC-F6B6-42AD-BE03-EACD45519465}" destId="{7E79FDBE-E7C3-4814-BA0F-EBE33C27FF3A}" srcOrd="4" destOrd="0" parTransId="{A3352B9E-CE42-453F-9153-C3DAB2F29ED3}" sibTransId="{36BE10AB-62BC-46ED-94BA-517B83CA1AEE}"/>
    <dgm:cxn modelId="{FF62CD91-AA52-4F2F-AEEE-1FDC9D2D4AD0}" type="presOf" srcId="{8522853F-2953-41BD-9C00-30D85E814187}" destId="{352AB843-06AE-4C81-8EB0-8AFDA8BB4BB6}" srcOrd="0" destOrd="0" presId="urn:microsoft.com/office/officeart/2005/8/layout/orgChart1"/>
    <dgm:cxn modelId="{BA5BEFA3-6F3C-43AF-96D6-35D7A13D879F}" type="presOf" srcId="{0F29757F-3AC0-4076-837E-C5ACAC2B6040}" destId="{9262157B-B033-4F8D-868C-72C583BE524E}" srcOrd="0" destOrd="0" presId="urn:microsoft.com/office/officeart/2005/8/layout/orgChart1"/>
    <dgm:cxn modelId="{F33AE0A4-A8AB-4522-89AD-4042B90FADDC}" srcId="{F74331EC-F6B6-42AD-BE03-EACD45519465}" destId="{0F29757F-3AC0-4076-837E-C5ACAC2B6040}" srcOrd="0" destOrd="0" parTransId="{E953A4E7-BB58-423F-BA55-D35A744A160D}" sibTransId="{848625AB-CDBE-44EF-8709-26A4299012CE}"/>
    <dgm:cxn modelId="{A6B7EEAD-EB94-4B4D-B697-442136290A58}" type="presOf" srcId="{E953A4E7-BB58-423F-BA55-D35A744A160D}" destId="{599AA79C-2EB8-4ED2-B02C-DF998DB8D8CB}" srcOrd="0" destOrd="0" presId="urn:microsoft.com/office/officeart/2005/8/layout/orgChart1"/>
    <dgm:cxn modelId="{A6891DBA-B5DD-4844-BAF3-F9498C32EE3F}" srcId="{F74331EC-F6B6-42AD-BE03-EACD45519465}" destId="{377F367A-ACD6-469F-9961-6A06AEE51EAD}" srcOrd="3" destOrd="0" parTransId="{34AC43BE-15DB-41D0-AF21-DE291F875F15}" sibTransId="{F646DC07-FD78-4300-AD8B-8034A259AF4F}"/>
    <dgm:cxn modelId="{BEFD4BD1-064F-4C85-A7F9-21D3CAC69F63}" type="presOf" srcId="{7E79FDBE-E7C3-4814-BA0F-EBE33C27FF3A}" destId="{F945B591-1E78-48F3-9B42-215EEEB85FF1}" srcOrd="1" destOrd="0" presId="urn:microsoft.com/office/officeart/2005/8/layout/orgChart1"/>
    <dgm:cxn modelId="{8AF1F0DE-7CA1-497B-A624-A1489146DF89}" type="presOf" srcId="{0F29757F-3AC0-4076-837E-C5ACAC2B6040}" destId="{BB6CB6A4-72EF-4CED-B8E8-C29CDA7FF57C}" srcOrd="1" destOrd="0" presId="urn:microsoft.com/office/officeart/2005/8/layout/orgChart1"/>
    <dgm:cxn modelId="{88CF31E2-9917-47E7-B58F-F9377AAA6BE1}" type="presOf" srcId="{F74331EC-F6B6-42AD-BE03-EACD45519465}" destId="{15DB2CC7-4DD4-4FBF-A65B-C92104C3F3F4}" srcOrd="0" destOrd="0" presId="urn:microsoft.com/office/officeart/2005/8/layout/orgChart1"/>
    <dgm:cxn modelId="{2D0BB2F5-09D5-4E48-AC4F-CE4A138DC29C}" type="presOf" srcId="{377F367A-ACD6-469F-9961-6A06AEE51EAD}" destId="{65CFE8CD-E8CF-46AC-BF3E-AEE9EE46F2A2}" srcOrd="0" destOrd="0" presId="urn:microsoft.com/office/officeart/2005/8/layout/orgChart1"/>
    <dgm:cxn modelId="{BB1C10F7-F65D-4AF2-BA37-A55A685D478F}" type="presOf" srcId="{C2109955-9FD2-44FF-A3D5-A3E7284B95E1}" destId="{C5923D83-99B1-4CEB-88E9-CE45D2CB3F2F}" srcOrd="1" destOrd="0" presId="urn:microsoft.com/office/officeart/2005/8/layout/orgChart1"/>
    <dgm:cxn modelId="{0B56C0F7-2A80-4002-94C5-75403FE879B4}" type="presOf" srcId="{00C71B54-8460-4902-B290-D2A7F4A5DF9D}" destId="{D8F50404-C4CA-44BF-A0DC-AE1185BEF7F5}" srcOrd="0" destOrd="0" presId="urn:microsoft.com/office/officeart/2005/8/layout/orgChart1"/>
    <dgm:cxn modelId="{57A9FF57-41CB-4E7A-A9AE-771C787EB114}" type="presParOf" srcId="{D8F50404-C4CA-44BF-A0DC-AE1185BEF7F5}" destId="{E09AA34C-DD26-4370-A193-1F940D116C05}" srcOrd="0" destOrd="0" presId="urn:microsoft.com/office/officeart/2005/8/layout/orgChart1"/>
    <dgm:cxn modelId="{F8B67571-B711-4D1D-A0D1-8FF738ABD6C9}" type="presParOf" srcId="{E09AA34C-DD26-4370-A193-1F940D116C05}" destId="{7760F9CA-22A3-481C-841B-91188BD47543}" srcOrd="0" destOrd="0" presId="urn:microsoft.com/office/officeart/2005/8/layout/orgChart1"/>
    <dgm:cxn modelId="{2D82BA11-C87A-4C68-9573-F18018B1766B}" type="presParOf" srcId="{7760F9CA-22A3-481C-841B-91188BD47543}" destId="{15DB2CC7-4DD4-4FBF-A65B-C92104C3F3F4}" srcOrd="0" destOrd="0" presId="urn:microsoft.com/office/officeart/2005/8/layout/orgChart1"/>
    <dgm:cxn modelId="{4056D96C-840F-4253-90FC-251AD26495A2}" type="presParOf" srcId="{7760F9CA-22A3-481C-841B-91188BD47543}" destId="{01D73973-219A-4EF8-AD9D-E9A87C348F3F}" srcOrd="1" destOrd="0" presId="urn:microsoft.com/office/officeart/2005/8/layout/orgChart1"/>
    <dgm:cxn modelId="{382E80A5-DB4D-4D92-B89B-A83FA347C497}" type="presParOf" srcId="{E09AA34C-DD26-4370-A193-1F940D116C05}" destId="{43B45EE5-533B-4A2C-9924-148E84F94B2F}" srcOrd="1" destOrd="0" presId="urn:microsoft.com/office/officeart/2005/8/layout/orgChart1"/>
    <dgm:cxn modelId="{8F3120EC-6E68-45D2-9022-AD6A1045BA44}" type="presParOf" srcId="{43B45EE5-533B-4A2C-9924-148E84F94B2F}" destId="{58D51C3B-BBEA-42D8-822E-E0B6E6B4CFB3}" srcOrd="0" destOrd="0" presId="urn:microsoft.com/office/officeart/2005/8/layout/orgChart1"/>
    <dgm:cxn modelId="{3175ABE0-529E-467F-941D-F13EE90249CA}" type="presParOf" srcId="{43B45EE5-533B-4A2C-9924-148E84F94B2F}" destId="{A1204481-5256-4E2C-B0E6-B71E7F16616F}" srcOrd="1" destOrd="0" presId="urn:microsoft.com/office/officeart/2005/8/layout/orgChart1"/>
    <dgm:cxn modelId="{763CB96B-B025-4830-9E38-F3645B2E0665}" type="presParOf" srcId="{A1204481-5256-4E2C-B0E6-B71E7F16616F}" destId="{78218DF5-F091-49B4-B6EA-4A2E5C69DFEB}" srcOrd="0" destOrd="0" presId="urn:microsoft.com/office/officeart/2005/8/layout/orgChart1"/>
    <dgm:cxn modelId="{BDE09BD6-1440-4B10-9530-E52223E65AC7}" type="presParOf" srcId="{78218DF5-F091-49B4-B6EA-4A2E5C69DFEB}" destId="{352AB843-06AE-4C81-8EB0-8AFDA8BB4BB6}" srcOrd="0" destOrd="0" presId="urn:microsoft.com/office/officeart/2005/8/layout/orgChart1"/>
    <dgm:cxn modelId="{35591E04-6543-405C-BD67-48001B1E6818}" type="presParOf" srcId="{78218DF5-F091-49B4-B6EA-4A2E5C69DFEB}" destId="{551EAF1F-5461-4350-9CF7-B3798A7BD4B1}" srcOrd="1" destOrd="0" presId="urn:microsoft.com/office/officeart/2005/8/layout/orgChart1"/>
    <dgm:cxn modelId="{BBB3D784-70C8-4AD2-81FD-FA961635B384}" type="presParOf" srcId="{A1204481-5256-4E2C-B0E6-B71E7F16616F}" destId="{014CFD1E-3E79-4C83-AD4C-5A960EC6D038}" srcOrd="1" destOrd="0" presId="urn:microsoft.com/office/officeart/2005/8/layout/orgChart1"/>
    <dgm:cxn modelId="{CD6C043E-5A75-4B2E-9400-016C82A6A45D}" type="presParOf" srcId="{A1204481-5256-4E2C-B0E6-B71E7F16616F}" destId="{17CA608C-EBF0-451F-8EE2-396697F9D990}" srcOrd="2" destOrd="0" presId="urn:microsoft.com/office/officeart/2005/8/layout/orgChart1"/>
    <dgm:cxn modelId="{17BF8547-EE71-4552-AED5-EAC7D2B930F6}" type="presParOf" srcId="{43B45EE5-533B-4A2C-9924-148E84F94B2F}" destId="{21D98CA1-C215-4B8F-AB45-424D1F0A9F6D}" srcOrd="2" destOrd="0" presId="urn:microsoft.com/office/officeart/2005/8/layout/orgChart1"/>
    <dgm:cxn modelId="{38F6BA99-858D-4818-91E9-82D1E4E7201F}" type="presParOf" srcId="{43B45EE5-533B-4A2C-9924-148E84F94B2F}" destId="{F32EC453-6FB1-4423-83BA-37965D739C6A}" srcOrd="3" destOrd="0" presId="urn:microsoft.com/office/officeart/2005/8/layout/orgChart1"/>
    <dgm:cxn modelId="{FC79A8D8-2189-457D-BDC7-A33EE9AE39CA}" type="presParOf" srcId="{F32EC453-6FB1-4423-83BA-37965D739C6A}" destId="{2E91B112-E2AB-474A-9FA8-D4F72774C157}" srcOrd="0" destOrd="0" presId="urn:microsoft.com/office/officeart/2005/8/layout/orgChart1"/>
    <dgm:cxn modelId="{5895D463-51E2-4F12-93E0-60ECA691F265}" type="presParOf" srcId="{2E91B112-E2AB-474A-9FA8-D4F72774C157}" destId="{65CFE8CD-E8CF-46AC-BF3E-AEE9EE46F2A2}" srcOrd="0" destOrd="0" presId="urn:microsoft.com/office/officeart/2005/8/layout/orgChart1"/>
    <dgm:cxn modelId="{833EAC8C-389B-4F23-8C20-719A4C2C9846}" type="presParOf" srcId="{2E91B112-E2AB-474A-9FA8-D4F72774C157}" destId="{2498FFA7-6A66-4FE2-9B94-C99D200D3805}" srcOrd="1" destOrd="0" presId="urn:microsoft.com/office/officeart/2005/8/layout/orgChart1"/>
    <dgm:cxn modelId="{B6D32D64-E7F0-4460-B5DE-6E88E34748BE}" type="presParOf" srcId="{F32EC453-6FB1-4423-83BA-37965D739C6A}" destId="{7212A644-9548-4B2C-8A08-2657878CD2D2}" srcOrd="1" destOrd="0" presId="urn:microsoft.com/office/officeart/2005/8/layout/orgChart1"/>
    <dgm:cxn modelId="{E7B04DCC-4E74-45FF-BB35-19A73DA54607}" type="presParOf" srcId="{F32EC453-6FB1-4423-83BA-37965D739C6A}" destId="{EE709F56-C4DE-4D86-8D07-7804C98C5378}" srcOrd="2" destOrd="0" presId="urn:microsoft.com/office/officeart/2005/8/layout/orgChart1"/>
    <dgm:cxn modelId="{CEC14556-112E-486C-8762-105D99019961}" type="presParOf" srcId="{43B45EE5-533B-4A2C-9924-148E84F94B2F}" destId="{CE968623-7A11-4A49-9C89-9FED14339998}" srcOrd="4" destOrd="0" presId="urn:microsoft.com/office/officeart/2005/8/layout/orgChart1"/>
    <dgm:cxn modelId="{24B04C33-E4C4-4CCD-9D4D-E2E51A576308}" type="presParOf" srcId="{43B45EE5-533B-4A2C-9924-148E84F94B2F}" destId="{AA1BA403-A29F-4F50-8093-1646F143EA26}" srcOrd="5" destOrd="0" presId="urn:microsoft.com/office/officeart/2005/8/layout/orgChart1"/>
    <dgm:cxn modelId="{DC867B8C-95DC-4C46-8C8E-0341D25E8A74}" type="presParOf" srcId="{AA1BA403-A29F-4F50-8093-1646F143EA26}" destId="{6012B01D-0349-4D54-BF36-60F7467D945C}" srcOrd="0" destOrd="0" presId="urn:microsoft.com/office/officeart/2005/8/layout/orgChart1"/>
    <dgm:cxn modelId="{767E8C4C-BF23-405A-9C05-C80CCF83B2E7}" type="presParOf" srcId="{6012B01D-0349-4D54-BF36-60F7467D945C}" destId="{A9AD3652-5DCF-49CD-ADB1-AC5BBB66040A}" srcOrd="0" destOrd="0" presId="urn:microsoft.com/office/officeart/2005/8/layout/orgChart1"/>
    <dgm:cxn modelId="{C5AE33E1-17A4-4C06-8967-E6E0063191AF}" type="presParOf" srcId="{6012B01D-0349-4D54-BF36-60F7467D945C}" destId="{F945B591-1E78-48F3-9B42-215EEEB85FF1}" srcOrd="1" destOrd="0" presId="urn:microsoft.com/office/officeart/2005/8/layout/orgChart1"/>
    <dgm:cxn modelId="{21639593-B974-4B3F-9DA6-C5492E6A1798}" type="presParOf" srcId="{AA1BA403-A29F-4F50-8093-1646F143EA26}" destId="{51CDA057-6624-4DD8-998C-DBE0EB4615DC}" srcOrd="1" destOrd="0" presId="urn:microsoft.com/office/officeart/2005/8/layout/orgChart1"/>
    <dgm:cxn modelId="{1F38FBC8-3D96-45F3-96C6-AF32D95720C6}" type="presParOf" srcId="{AA1BA403-A29F-4F50-8093-1646F143EA26}" destId="{C1263759-33D9-422A-8728-3D3E8F9ECBE0}" srcOrd="2" destOrd="0" presId="urn:microsoft.com/office/officeart/2005/8/layout/orgChart1"/>
    <dgm:cxn modelId="{DD5BA203-227D-4383-8101-8D92236FCB3A}" type="presParOf" srcId="{E09AA34C-DD26-4370-A193-1F940D116C05}" destId="{96B07645-559A-4273-A574-FAC90881CBBB}" srcOrd="2" destOrd="0" presId="urn:microsoft.com/office/officeart/2005/8/layout/orgChart1"/>
    <dgm:cxn modelId="{2C1A8510-4268-47B2-9DA4-39BB4094B2A4}" type="presParOf" srcId="{96B07645-559A-4273-A574-FAC90881CBBB}" destId="{599AA79C-2EB8-4ED2-B02C-DF998DB8D8CB}" srcOrd="0" destOrd="0" presId="urn:microsoft.com/office/officeart/2005/8/layout/orgChart1"/>
    <dgm:cxn modelId="{DA580B7F-3ACB-45F2-A1FC-D74872757238}" type="presParOf" srcId="{96B07645-559A-4273-A574-FAC90881CBBB}" destId="{67252D8A-F41E-4BCA-BE33-7AE21EDE4F39}" srcOrd="1" destOrd="0" presId="urn:microsoft.com/office/officeart/2005/8/layout/orgChart1"/>
    <dgm:cxn modelId="{D6A5D573-BB49-418C-B065-A86ABBDD1ADE}" type="presParOf" srcId="{67252D8A-F41E-4BCA-BE33-7AE21EDE4F39}" destId="{0EC95670-F0EA-4D37-9380-5CB9E3545373}" srcOrd="0" destOrd="0" presId="urn:microsoft.com/office/officeart/2005/8/layout/orgChart1"/>
    <dgm:cxn modelId="{CF589F08-2C14-4055-BBEB-1284B7C8BA68}" type="presParOf" srcId="{0EC95670-F0EA-4D37-9380-5CB9E3545373}" destId="{9262157B-B033-4F8D-868C-72C583BE524E}" srcOrd="0" destOrd="0" presId="urn:microsoft.com/office/officeart/2005/8/layout/orgChart1"/>
    <dgm:cxn modelId="{E5B2432A-56BE-4092-B17E-0A9D6CBE53BA}" type="presParOf" srcId="{0EC95670-F0EA-4D37-9380-5CB9E3545373}" destId="{BB6CB6A4-72EF-4CED-B8E8-C29CDA7FF57C}" srcOrd="1" destOrd="0" presId="urn:microsoft.com/office/officeart/2005/8/layout/orgChart1"/>
    <dgm:cxn modelId="{8C7F4F42-A9D9-4AEA-866B-8309AA64EBA2}" type="presParOf" srcId="{67252D8A-F41E-4BCA-BE33-7AE21EDE4F39}" destId="{1320A9EF-876F-451C-A934-EA242C05F707}" srcOrd="1" destOrd="0" presId="urn:microsoft.com/office/officeart/2005/8/layout/orgChart1"/>
    <dgm:cxn modelId="{EDD22274-1EDF-469E-8181-15DD8A11253F}" type="presParOf" srcId="{67252D8A-F41E-4BCA-BE33-7AE21EDE4F39}" destId="{AD5DFDFC-4660-4E82-B69C-871FFA232169}" srcOrd="2" destOrd="0" presId="urn:microsoft.com/office/officeart/2005/8/layout/orgChart1"/>
    <dgm:cxn modelId="{44DE7721-07A3-464F-A3B7-5A611B3DE094}" type="presParOf" srcId="{96B07645-559A-4273-A574-FAC90881CBBB}" destId="{53A34FD3-602C-47B2-B591-4AAFCB22B5BB}" srcOrd="2" destOrd="0" presId="urn:microsoft.com/office/officeart/2005/8/layout/orgChart1"/>
    <dgm:cxn modelId="{BF92DBF3-1284-4519-B398-9B80DEC8CA7D}" type="presParOf" srcId="{96B07645-559A-4273-A574-FAC90881CBBB}" destId="{6D87EA77-6A0D-4F87-AAD3-9718EA7254F0}" srcOrd="3" destOrd="0" presId="urn:microsoft.com/office/officeart/2005/8/layout/orgChart1"/>
    <dgm:cxn modelId="{A2B807D5-02A8-4C66-8DEC-7357F8780F8D}" type="presParOf" srcId="{6D87EA77-6A0D-4F87-AAD3-9718EA7254F0}" destId="{C3BB6989-5457-48DE-90F6-C4DE90413A94}" srcOrd="0" destOrd="0" presId="urn:microsoft.com/office/officeart/2005/8/layout/orgChart1"/>
    <dgm:cxn modelId="{08871040-4A03-4B5F-9425-13EFF6079B92}" type="presParOf" srcId="{C3BB6989-5457-48DE-90F6-C4DE90413A94}" destId="{58678257-1FB6-4888-B62D-30E7B746FF55}" srcOrd="0" destOrd="0" presId="urn:microsoft.com/office/officeart/2005/8/layout/orgChart1"/>
    <dgm:cxn modelId="{DBB32DFC-4053-4E47-8C6C-EE0F82767FB0}" type="presParOf" srcId="{C3BB6989-5457-48DE-90F6-C4DE90413A94}" destId="{C5923D83-99B1-4CEB-88E9-CE45D2CB3F2F}" srcOrd="1" destOrd="0" presId="urn:microsoft.com/office/officeart/2005/8/layout/orgChart1"/>
    <dgm:cxn modelId="{45021309-D2EA-437D-A6A4-8D0F1443F4BB}" type="presParOf" srcId="{6D87EA77-6A0D-4F87-AAD3-9718EA7254F0}" destId="{7D0D2C91-0803-40E9-BA87-5AF91A291B57}" srcOrd="1" destOrd="0" presId="urn:microsoft.com/office/officeart/2005/8/layout/orgChart1"/>
    <dgm:cxn modelId="{3DFD3582-AC31-47DC-AC41-E68F04F3910D}" type="presParOf" srcId="{6D87EA77-6A0D-4F87-AAD3-9718EA7254F0}" destId="{8D73D31C-BA6E-434C-BFDF-F43E020B81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34FD3-602C-47B2-B591-4AAFCB22B5BB}">
      <dsp:nvSpPr>
        <dsp:cNvPr id="0" name=""/>
        <dsp:cNvSpPr/>
      </dsp:nvSpPr>
      <dsp:spPr>
        <a:xfrm>
          <a:off x="4185920" y="1800464"/>
          <a:ext cx="256995" cy="1114112"/>
        </a:xfrm>
        <a:custGeom>
          <a:avLst/>
          <a:gdLst/>
          <a:ahLst/>
          <a:cxnLst/>
          <a:rect l="0" t="0" r="0" b="0"/>
          <a:pathLst>
            <a:path>
              <a:moveTo>
                <a:pt x="0" y="0"/>
              </a:moveTo>
              <a:lnTo>
                <a:pt x="0" y="1114112"/>
              </a:lnTo>
              <a:lnTo>
                <a:pt x="256995" y="111411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AA79C-2EB8-4ED2-B02C-DF998DB8D8CB}">
      <dsp:nvSpPr>
        <dsp:cNvPr id="0" name=""/>
        <dsp:cNvSpPr/>
      </dsp:nvSpPr>
      <dsp:spPr>
        <a:xfrm>
          <a:off x="3928924" y="1800464"/>
          <a:ext cx="256995" cy="1114112"/>
        </a:xfrm>
        <a:custGeom>
          <a:avLst/>
          <a:gdLst/>
          <a:ahLst/>
          <a:cxnLst/>
          <a:rect l="0" t="0" r="0" b="0"/>
          <a:pathLst>
            <a:path>
              <a:moveTo>
                <a:pt x="256995" y="0"/>
              </a:moveTo>
              <a:lnTo>
                <a:pt x="256995" y="1114112"/>
              </a:lnTo>
              <a:lnTo>
                <a:pt x="0" y="111411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68623-7A11-4A49-9C89-9FED14339998}">
      <dsp:nvSpPr>
        <dsp:cNvPr id="0" name=""/>
        <dsp:cNvSpPr/>
      </dsp:nvSpPr>
      <dsp:spPr>
        <a:xfrm>
          <a:off x="4185920" y="1800464"/>
          <a:ext cx="2961569" cy="2239998"/>
        </a:xfrm>
        <a:custGeom>
          <a:avLst/>
          <a:gdLst/>
          <a:ahLst/>
          <a:cxnLst/>
          <a:rect l="0" t="0" r="0" b="0"/>
          <a:pathLst>
            <a:path>
              <a:moveTo>
                <a:pt x="0" y="0"/>
              </a:moveTo>
              <a:lnTo>
                <a:pt x="0" y="1983003"/>
              </a:lnTo>
              <a:lnTo>
                <a:pt x="2961569" y="1983003"/>
              </a:lnTo>
              <a:lnTo>
                <a:pt x="2961569" y="22399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98CA1-C215-4B8F-AB45-424D1F0A9F6D}">
      <dsp:nvSpPr>
        <dsp:cNvPr id="0" name=""/>
        <dsp:cNvSpPr/>
      </dsp:nvSpPr>
      <dsp:spPr>
        <a:xfrm>
          <a:off x="4140200" y="1800464"/>
          <a:ext cx="91440" cy="2239998"/>
        </a:xfrm>
        <a:custGeom>
          <a:avLst/>
          <a:gdLst/>
          <a:ahLst/>
          <a:cxnLst/>
          <a:rect l="0" t="0" r="0" b="0"/>
          <a:pathLst>
            <a:path>
              <a:moveTo>
                <a:pt x="45720" y="0"/>
              </a:moveTo>
              <a:lnTo>
                <a:pt x="45720" y="22399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51C3B-BBEA-42D8-822E-E0B6E6B4CFB3}">
      <dsp:nvSpPr>
        <dsp:cNvPr id="0" name=""/>
        <dsp:cNvSpPr/>
      </dsp:nvSpPr>
      <dsp:spPr>
        <a:xfrm>
          <a:off x="1224350" y="1800464"/>
          <a:ext cx="2961569" cy="2239998"/>
        </a:xfrm>
        <a:custGeom>
          <a:avLst/>
          <a:gdLst/>
          <a:ahLst/>
          <a:cxnLst/>
          <a:rect l="0" t="0" r="0" b="0"/>
          <a:pathLst>
            <a:path>
              <a:moveTo>
                <a:pt x="2961569" y="0"/>
              </a:moveTo>
              <a:lnTo>
                <a:pt x="2961569" y="1983003"/>
              </a:lnTo>
              <a:lnTo>
                <a:pt x="0" y="1983003"/>
              </a:lnTo>
              <a:lnTo>
                <a:pt x="0" y="22399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B2CC7-4DD4-4FBF-A65B-C92104C3F3F4}">
      <dsp:nvSpPr>
        <dsp:cNvPr id="0" name=""/>
        <dsp:cNvSpPr/>
      </dsp:nvSpPr>
      <dsp:spPr>
        <a:xfrm>
          <a:off x="2962131" y="576675"/>
          <a:ext cx="2447577" cy="12237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t>Pilot project</a:t>
          </a:r>
          <a:endParaRPr lang="en-GB" sz="2000" b="1" kern="1200" dirty="0"/>
        </a:p>
      </dsp:txBody>
      <dsp:txXfrm>
        <a:off x="2962131" y="576675"/>
        <a:ext cx="2447577" cy="1223788"/>
      </dsp:txXfrm>
    </dsp:sp>
    <dsp:sp modelId="{352AB843-06AE-4C81-8EB0-8AFDA8BB4BB6}">
      <dsp:nvSpPr>
        <dsp:cNvPr id="0" name=""/>
        <dsp:cNvSpPr/>
      </dsp:nvSpPr>
      <dsp:spPr>
        <a:xfrm>
          <a:off x="562" y="4040463"/>
          <a:ext cx="2447577" cy="12237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t>Future procurement</a:t>
          </a:r>
          <a:endParaRPr lang="en-GB" sz="2000" b="1" kern="1200" dirty="0"/>
        </a:p>
      </dsp:txBody>
      <dsp:txXfrm>
        <a:off x="562" y="4040463"/>
        <a:ext cx="2447577" cy="1223788"/>
      </dsp:txXfrm>
    </dsp:sp>
    <dsp:sp modelId="{65CFE8CD-E8CF-46AC-BF3E-AEE9EE46F2A2}">
      <dsp:nvSpPr>
        <dsp:cNvPr id="0" name=""/>
        <dsp:cNvSpPr/>
      </dsp:nvSpPr>
      <dsp:spPr>
        <a:xfrm>
          <a:off x="2962131" y="4040463"/>
          <a:ext cx="2447577" cy="12237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t>Analysis of Technical specifications</a:t>
          </a:r>
          <a:endParaRPr lang="en-GB" sz="2000" b="1" kern="1200" dirty="0"/>
        </a:p>
      </dsp:txBody>
      <dsp:txXfrm>
        <a:off x="2962131" y="4040463"/>
        <a:ext cx="2447577" cy="1223788"/>
      </dsp:txXfrm>
    </dsp:sp>
    <dsp:sp modelId="{A9AD3652-5DCF-49CD-ADB1-AC5BBB66040A}">
      <dsp:nvSpPr>
        <dsp:cNvPr id="0" name=""/>
        <dsp:cNvSpPr/>
      </dsp:nvSpPr>
      <dsp:spPr>
        <a:xfrm>
          <a:off x="5923700" y="4040463"/>
          <a:ext cx="2447577" cy="12237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t>Upscaling</a:t>
          </a:r>
          <a:endParaRPr lang="en-GB" sz="2000" b="1" kern="1200" dirty="0"/>
        </a:p>
      </dsp:txBody>
      <dsp:txXfrm>
        <a:off x="5923700" y="4040463"/>
        <a:ext cx="2447577" cy="1223788"/>
      </dsp:txXfrm>
    </dsp:sp>
    <dsp:sp modelId="{9262157B-B033-4F8D-868C-72C583BE524E}">
      <dsp:nvSpPr>
        <dsp:cNvPr id="0" name=""/>
        <dsp:cNvSpPr/>
      </dsp:nvSpPr>
      <dsp:spPr>
        <a:xfrm>
          <a:off x="1481346" y="2302683"/>
          <a:ext cx="2447577" cy="12237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t>Gain knowledge</a:t>
          </a:r>
          <a:endParaRPr lang="en-GB" sz="2000" b="1" kern="1200" dirty="0"/>
        </a:p>
      </dsp:txBody>
      <dsp:txXfrm>
        <a:off x="1481346" y="2302683"/>
        <a:ext cx="2447577" cy="1223788"/>
      </dsp:txXfrm>
    </dsp:sp>
    <dsp:sp modelId="{58678257-1FB6-4888-B62D-30E7B746FF55}">
      <dsp:nvSpPr>
        <dsp:cNvPr id="0" name=""/>
        <dsp:cNvSpPr/>
      </dsp:nvSpPr>
      <dsp:spPr>
        <a:xfrm>
          <a:off x="4442915" y="2302683"/>
          <a:ext cx="2447577" cy="12237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t>Identify challenges </a:t>
          </a:r>
          <a:endParaRPr lang="en-GB" sz="2000" b="1" kern="1200" dirty="0"/>
        </a:p>
      </dsp:txBody>
      <dsp:txXfrm>
        <a:off x="4442915" y="2302683"/>
        <a:ext cx="2447577" cy="12237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1DC69-BB79-42DA-9C45-00BFEA7A144E}"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5B3C1-DC31-4326-80CC-3F1E89A255F9}" type="slidenum">
              <a:rPr lang="en-GB" smtClean="0"/>
              <a:t>‹nr.›</a:t>
            </a:fld>
            <a:endParaRPr lang="en-GB"/>
          </a:p>
        </p:txBody>
      </p:sp>
    </p:spTree>
    <p:extLst>
      <p:ext uri="{BB962C8B-B14F-4D97-AF65-F5344CB8AC3E}">
        <p14:creationId xmlns:p14="http://schemas.microsoft.com/office/powerpoint/2010/main" val="264526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algn="l"/>
            <a:r>
              <a:rPr lang="en-US" sz="1800" b="0" i="0" u="none" strike="noStrike" baseline="0" dirty="0">
                <a:latin typeface="CIDFont+F1"/>
              </a:rPr>
              <a:t>The process of changing the whole bus fleet from diesel to electric involves a lot of planning.</a:t>
            </a:r>
          </a:p>
          <a:p>
            <a:pPr algn="l"/>
            <a:endParaRPr lang="en-US" sz="1800" b="0" i="0" u="none" strike="noStrike" baseline="0" dirty="0">
              <a:latin typeface="CIDFont+F1"/>
            </a:endParaRPr>
          </a:p>
          <a:p>
            <a:pPr algn="l"/>
            <a:r>
              <a:rPr lang="en-US" sz="1800" b="0" i="0" u="none" strike="noStrike" baseline="0" dirty="0">
                <a:latin typeface="CIDFont+F1"/>
              </a:rPr>
              <a:t>The transition from diesel to electric can be driven by a national legalization or by a policy that drives the transport operator to shift to cleaner vehicles. </a:t>
            </a:r>
          </a:p>
          <a:p>
            <a:pPr algn="l"/>
            <a:endParaRPr lang="en-US" sz="1800" b="0" i="0" u="none" strike="noStrike" baseline="0" dirty="0">
              <a:latin typeface="CIDFont+F1"/>
            </a:endParaRPr>
          </a:p>
          <a:p>
            <a:pPr algn="l"/>
            <a:r>
              <a:rPr lang="en-US" sz="1800" b="0" i="0" u="none" strike="noStrike" baseline="0" dirty="0">
                <a:latin typeface="CIDFont+F1"/>
              </a:rPr>
              <a:t>Since the electrification is something new for the local context, there are a lot of things that are still unclear. The shift to electric buses involves a lot of changes in the current operation system, in the maintenance system and in the infrastructure.</a:t>
            </a:r>
          </a:p>
          <a:p>
            <a:pPr algn="l"/>
            <a:endParaRPr lang="en-US" sz="1800" b="0" i="0" u="none" strike="noStrike" baseline="0" dirty="0">
              <a:latin typeface="CIDFont+F1"/>
            </a:endParaRPr>
          </a:p>
          <a:p>
            <a:pPr algn="l"/>
            <a:r>
              <a:rPr lang="en-US" sz="1800" b="0" i="0" u="none" strike="noStrike" baseline="0" dirty="0">
                <a:latin typeface="CIDFont+F1"/>
              </a:rPr>
              <a:t>This transition involves constant communication with local institutions mainly with Transport Malta (transport authority) and </a:t>
            </a:r>
            <a:r>
              <a:rPr lang="en-US" sz="1800" b="0" i="0" u="none" strike="noStrike" baseline="0" dirty="0" err="1">
                <a:latin typeface="CIDFont+F1"/>
              </a:rPr>
              <a:t>Enemalta</a:t>
            </a:r>
            <a:r>
              <a:rPr lang="en-US" sz="1800" b="0" i="0" u="none" strike="noStrike" baseline="0" dirty="0">
                <a:latin typeface="CIDFont+F1"/>
              </a:rPr>
              <a:t> (the electricity provider).</a:t>
            </a:r>
            <a:endParaRPr dirty="0"/>
          </a:p>
        </p:txBody>
      </p:sp>
      <p:sp>
        <p:nvSpPr>
          <p:cNvPr id="136" name="Google Shape;136;p8: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This was the first electric bus in Malta, this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ebus</a:t>
            </a:r>
            <a:r>
              <a:rPr lang="en-GB" sz="1200" dirty="0">
                <a:effectLst/>
                <a:latin typeface="Calibri" panose="020F0502020204030204" pitchFamily="34" charset="0"/>
                <a:ea typeface="Calibri" panose="020F0502020204030204" pitchFamily="34" charset="0"/>
                <a:cs typeface="Times New Roman" panose="02020603050405020304" pitchFamily="18" charset="0"/>
              </a:rPr>
              <a:t> was tested between 20</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January 2020 and 23</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200" dirty="0">
                <a:effectLst/>
                <a:latin typeface="Calibri" panose="020F0502020204030204" pitchFamily="34" charset="0"/>
                <a:ea typeface="Calibri" panose="020F0502020204030204" pitchFamily="34" charset="0"/>
                <a:cs typeface="Times New Roman" panose="02020603050405020304" pitchFamily="18" charset="0"/>
              </a:rPr>
              <a:t> July 2020.</a:t>
            </a:r>
          </a:p>
          <a:p>
            <a:r>
              <a:rPr lang="en-GB" dirty="0">
                <a:latin typeface="Calibri" panose="020F0502020204030204" pitchFamily="34" charset="0"/>
                <a:cs typeface="Times New Roman" panose="02020603050405020304" pitchFamily="18" charset="0"/>
              </a:rPr>
              <a:t>Initially, the </a:t>
            </a:r>
            <a:r>
              <a:rPr lang="en-GB" dirty="0" err="1">
                <a:latin typeface="Calibri" panose="020F0502020204030204" pitchFamily="34" charset="0"/>
                <a:cs typeface="Times New Roman" panose="02020603050405020304" pitchFamily="18" charset="0"/>
              </a:rPr>
              <a:t>ebus</a:t>
            </a:r>
            <a:r>
              <a:rPr lang="en-GB" dirty="0">
                <a:latin typeface="Calibri" panose="020F0502020204030204" pitchFamily="34" charset="0"/>
                <a:cs typeface="Times New Roman" panose="02020603050405020304" pitchFamily="18" charset="0"/>
              </a:rPr>
              <a:t> was tested on some uphill roads before operating on three routes with different elevations. From this pilot 3 good practices were identified</a:t>
            </a:r>
          </a:p>
          <a:p>
            <a:endParaRPr lang="en-GB" dirty="0"/>
          </a:p>
        </p:txBody>
      </p:sp>
      <p:sp>
        <p:nvSpPr>
          <p:cNvPr id="4" name="Slide Number Placeholder 3"/>
          <p:cNvSpPr>
            <a:spLocks noGrp="1"/>
          </p:cNvSpPr>
          <p:nvPr>
            <p:ph type="sldNum" sz="quarter" idx="5"/>
          </p:nvPr>
        </p:nvSpPr>
        <p:spPr/>
        <p:txBody>
          <a:bodyPr/>
          <a:lstStyle/>
          <a:p>
            <a:fld id="{52A5B3C1-DC31-4326-80CC-3F1E89A255F9}" type="slidenum">
              <a:rPr lang="en-GB" smtClean="0"/>
              <a:t>5</a:t>
            </a:fld>
            <a:endParaRPr lang="en-GB"/>
          </a:p>
        </p:txBody>
      </p:sp>
    </p:spTree>
    <p:extLst>
      <p:ext uri="{BB962C8B-B14F-4D97-AF65-F5344CB8AC3E}">
        <p14:creationId xmlns:p14="http://schemas.microsoft.com/office/powerpoint/2010/main" val="235911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dirty="0">
                <a:latin typeface="+mn-lt"/>
              </a:rPr>
              <a:t>The data collected from this logbook during the pilot project was very useful for MPT to take informed decisions for the future electrification of the public transport fleet.</a:t>
            </a:r>
            <a:endParaRPr lang="en-GB" sz="1200" b="0" dirty="0">
              <a:latin typeface="+mn-lt"/>
            </a:endParaRPr>
          </a:p>
          <a:p>
            <a:endParaRPr lang="en-GB" dirty="0"/>
          </a:p>
        </p:txBody>
      </p:sp>
      <p:sp>
        <p:nvSpPr>
          <p:cNvPr id="4" name="Slide Number Placeholder 3"/>
          <p:cNvSpPr>
            <a:spLocks noGrp="1"/>
          </p:cNvSpPr>
          <p:nvPr>
            <p:ph type="sldNum" sz="quarter" idx="5"/>
          </p:nvPr>
        </p:nvSpPr>
        <p:spPr/>
        <p:txBody>
          <a:bodyPr/>
          <a:lstStyle/>
          <a:p>
            <a:fld id="{52A5B3C1-DC31-4326-80CC-3F1E89A255F9}" type="slidenum">
              <a:rPr lang="en-GB" smtClean="0"/>
              <a:t>7</a:t>
            </a:fld>
            <a:endParaRPr lang="en-GB"/>
          </a:p>
        </p:txBody>
      </p:sp>
    </p:spTree>
    <p:extLst>
      <p:ext uri="{BB962C8B-B14F-4D97-AF65-F5344CB8AC3E}">
        <p14:creationId xmlns:p14="http://schemas.microsoft.com/office/powerpoint/2010/main" val="135361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Pre-testing of the bus in certain roads served as training for drivers and technical staff that worked on the electric bus.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pre-testing helped to identify the main challenges of the bus operating in the local context before proceeding with the actual pilot project and to address them where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Served as training phase to drivers and technical staff to learn from the issues encountered; this makes this good practice useful when transferred to territories which are planning to start operating e-buses.</a:t>
            </a:r>
          </a:p>
          <a:p>
            <a:endParaRPr lang="en-GB" dirty="0"/>
          </a:p>
        </p:txBody>
      </p:sp>
      <p:sp>
        <p:nvSpPr>
          <p:cNvPr id="4" name="Slide Number Placeholder 3"/>
          <p:cNvSpPr>
            <a:spLocks noGrp="1"/>
          </p:cNvSpPr>
          <p:nvPr>
            <p:ph type="sldNum" sz="quarter" idx="5"/>
          </p:nvPr>
        </p:nvSpPr>
        <p:spPr/>
        <p:txBody>
          <a:bodyPr/>
          <a:lstStyle/>
          <a:p>
            <a:fld id="{52A5B3C1-DC31-4326-80CC-3F1E89A255F9}" type="slidenum">
              <a:rPr lang="en-GB" smtClean="0"/>
              <a:t>8</a:t>
            </a:fld>
            <a:endParaRPr lang="en-GB"/>
          </a:p>
        </p:txBody>
      </p:sp>
    </p:spTree>
    <p:extLst>
      <p:ext uri="{BB962C8B-B14F-4D97-AF65-F5344CB8AC3E}">
        <p14:creationId xmlns:p14="http://schemas.microsoft.com/office/powerpoint/2010/main" val="40250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dirty="0"/>
              <a:t>In Malta, a pilot project was done to test an electric bus in the specific local context before the procurement of a large fleet of e-buses.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dirty="0"/>
              <a:t>This helped the transport operator to gain knowledge and  identify the challenges of an electric bus operating on the Maltese roads. (charactherised by their hilly terrain, high temperatures and frequent stopping due to traffic);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dirty="0"/>
              <a:t>We learned that for future procurement, the technical specifications of the bus must be analysed and adapted to the local context. Eventually, after testing a few pilot projects we are aiming to upscale to a larger number of ebuses.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This good practice can be relevant to those countries that still have not operated an electric bus. A pilot project would help to identify the local challenges and to analyse the technical specifications of the electric bus before the actual procurement of a larger fleet. Furthermore, </a:t>
            </a:r>
            <a:r>
              <a:rPr lang="en-GB" sz="1200" b="0" dirty="0"/>
              <a:t>the experiences learned from this pilot may be useful to other territories since it may help to identify some common issues which can be avoided during the procurement stage.</a:t>
            </a:r>
            <a:endParaRPr lang="de-DE" sz="1200" b="0" dirty="0"/>
          </a:p>
          <a:p>
            <a:endParaRPr lang="en-GB" dirty="0"/>
          </a:p>
        </p:txBody>
      </p:sp>
      <p:sp>
        <p:nvSpPr>
          <p:cNvPr id="4" name="Slide Number Placeholder 3"/>
          <p:cNvSpPr>
            <a:spLocks noGrp="1"/>
          </p:cNvSpPr>
          <p:nvPr>
            <p:ph type="sldNum" sz="quarter" idx="5"/>
          </p:nvPr>
        </p:nvSpPr>
        <p:spPr/>
        <p:txBody>
          <a:bodyPr/>
          <a:lstStyle/>
          <a:p>
            <a:fld id="{52A5B3C1-DC31-4326-80CC-3F1E89A255F9}" type="slidenum">
              <a:rPr lang="en-GB" smtClean="0"/>
              <a:t>9</a:t>
            </a:fld>
            <a:endParaRPr lang="en-GB"/>
          </a:p>
        </p:txBody>
      </p:sp>
    </p:spTree>
    <p:extLst>
      <p:ext uri="{BB962C8B-B14F-4D97-AF65-F5344CB8AC3E}">
        <p14:creationId xmlns:p14="http://schemas.microsoft.com/office/powerpoint/2010/main" val="425571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96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7A73-C5F0-4296-BC05-3ED4DA077E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426713-9A03-4A8D-8E1C-BA7A5E81C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AFBE57-F574-47E2-87BA-F8B92BDBB66E}"/>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5" name="Footer Placeholder 4">
            <a:extLst>
              <a:ext uri="{FF2B5EF4-FFF2-40B4-BE49-F238E27FC236}">
                <a16:creationId xmlns:a16="http://schemas.microsoft.com/office/drawing/2014/main" id="{C524039B-8868-4E15-B187-8E905B5E2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4D6611-436A-4B47-B7EC-7961267D2DC6}"/>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7135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11D9-83BE-4809-ADFC-D1B5A95B7D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536A57-A0E0-4363-94C0-E70EF82D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99CACA-1842-4124-9552-7B76D519F4E4}"/>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5" name="Footer Placeholder 4">
            <a:extLst>
              <a:ext uri="{FF2B5EF4-FFF2-40B4-BE49-F238E27FC236}">
                <a16:creationId xmlns:a16="http://schemas.microsoft.com/office/drawing/2014/main" id="{48E1EEC7-127D-4A98-80D9-897FBD4808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A3AF55-6A26-443A-8D4A-08C59D6A39D7}"/>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218271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2E4A8B-408E-40F8-A91D-71A8DE472E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3C913-148B-489B-8A6D-73B06687E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8B42F-7326-4399-BFB6-9DAF3973D349}"/>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5" name="Footer Placeholder 4">
            <a:extLst>
              <a:ext uri="{FF2B5EF4-FFF2-40B4-BE49-F238E27FC236}">
                <a16:creationId xmlns:a16="http://schemas.microsoft.com/office/drawing/2014/main" id="{3B4B8BFC-F83D-4F18-A10E-A51065FB4B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9295F-9F11-4DBC-BFA1-451FF60818D6}"/>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92095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1244772" y="4725144"/>
            <a:ext cx="9696449"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2"/>
          </p:nvPr>
        </p:nvSpPr>
        <p:spPr>
          <a:xfrm>
            <a:off x="1244772" y="5157216"/>
            <a:ext cx="9696449"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1244772" y="5589264"/>
            <a:ext cx="9696449"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ctrTitle"/>
          </p:nvPr>
        </p:nvSpPr>
        <p:spPr>
          <a:xfrm>
            <a:off x="914400" y="3501009"/>
            <a:ext cx="10363200" cy="79451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3"/>
          <p:cNvSpPr txBox="1">
            <a:spLocks noGrp="1"/>
          </p:cNvSpPr>
          <p:nvPr>
            <p:ph type="body" idx="4"/>
          </p:nvPr>
        </p:nvSpPr>
        <p:spPr>
          <a:xfrm>
            <a:off x="1295468" y="6309320"/>
            <a:ext cx="9887577" cy="387424"/>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 name="Picture 2" descr="A screenshot of a cell phone&#10;&#10;Description automatically generated">
            <a:extLst>
              <a:ext uri="{FF2B5EF4-FFF2-40B4-BE49-F238E27FC236}">
                <a16:creationId xmlns:a16="http://schemas.microsoft.com/office/drawing/2014/main" id="{CF631F8F-B389-413F-8CDA-3A33A15E094E}"/>
              </a:ext>
            </a:extLst>
          </p:cNvPr>
          <p:cNvPicPr>
            <a:picLocks noChangeAspect="1"/>
          </p:cNvPicPr>
          <p:nvPr userDrawn="1"/>
        </p:nvPicPr>
        <p:blipFill rotWithShape="1">
          <a:blip r:embed="rId2"/>
          <a:srcRect t="4566" b="8072"/>
          <a:stretch/>
        </p:blipFill>
        <p:spPr>
          <a:xfrm>
            <a:off x="5962243" y="468973"/>
            <a:ext cx="5997560" cy="2808264"/>
          </a:xfrm>
          <a:prstGeom prst="rect">
            <a:avLst/>
          </a:prstGeom>
          <a:ln w="38100" cap="sq">
            <a:noFill/>
            <a:prstDash val="solid"/>
            <a:miter lim="800000"/>
          </a:ln>
          <a:effectLst/>
        </p:spPr>
      </p:pic>
    </p:spTree>
    <p:extLst>
      <p:ext uri="{BB962C8B-B14F-4D97-AF65-F5344CB8AC3E}">
        <p14:creationId xmlns:p14="http://schemas.microsoft.com/office/powerpoint/2010/main" val="138105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ext page ok">
  <p:cSld name="CONTENT text page ok">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09600" y="432000"/>
            <a:ext cx="109728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8"/>
          <p:cNvSpPr txBox="1">
            <a:spLocks noGrp="1"/>
          </p:cNvSpPr>
          <p:nvPr>
            <p:ph type="body" idx="1"/>
          </p:nvPr>
        </p:nvSpPr>
        <p:spPr>
          <a:xfrm>
            <a:off x="609601" y="1368000"/>
            <a:ext cx="10943167" cy="51831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1244772" y="4725144"/>
            <a:ext cx="9696449"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2"/>
          </p:nvPr>
        </p:nvSpPr>
        <p:spPr>
          <a:xfrm>
            <a:off x="1244772" y="5157216"/>
            <a:ext cx="9696449"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1244772" y="5589264"/>
            <a:ext cx="9696449"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ctrTitle"/>
          </p:nvPr>
        </p:nvSpPr>
        <p:spPr>
          <a:xfrm>
            <a:off x="914400" y="3501009"/>
            <a:ext cx="10363200" cy="79451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3"/>
          <p:cNvSpPr txBox="1">
            <a:spLocks noGrp="1"/>
          </p:cNvSpPr>
          <p:nvPr>
            <p:ph type="body" idx="4"/>
          </p:nvPr>
        </p:nvSpPr>
        <p:spPr>
          <a:xfrm>
            <a:off x="1295468" y="6309320"/>
            <a:ext cx="9887577" cy="387424"/>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 name="Picture 2" descr="A screenshot of a cell phone&#10;&#10;Description automatically generated">
            <a:extLst>
              <a:ext uri="{FF2B5EF4-FFF2-40B4-BE49-F238E27FC236}">
                <a16:creationId xmlns:a16="http://schemas.microsoft.com/office/drawing/2014/main" id="{CF631F8F-B389-413F-8CDA-3A33A15E094E}"/>
              </a:ext>
            </a:extLst>
          </p:cNvPr>
          <p:cNvPicPr>
            <a:picLocks noChangeAspect="1"/>
          </p:cNvPicPr>
          <p:nvPr userDrawn="1"/>
        </p:nvPicPr>
        <p:blipFill rotWithShape="1">
          <a:blip r:embed="rId2"/>
          <a:srcRect t="4566" b="8072"/>
          <a:stretch/>
        </p:blipFill>
        <p:spPr>
          <a:xfrm>
            <a:off x="5962243" y="468973"/>
            <a:ext cx="5997560" cy="2808264"/>
          </a:xfrm>
          <a:prstGeom prst="rect">
            <a:avLst/>
          </a:prstGeom>
          <a:ln w="38100" cap="sq">
            <a:noFill/>
            <a:prstDash val="solid"/>
            <a:miter lim="800000"/>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0EC2-CF52-4747-9398-874DCDAB2A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DCC2D-5F04-4411-BC13-2A5495669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739ED7-C221-4D5F-8A37-5B013D0E86AB}"/>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5" name="Footer Placeholder 4">
            <a:extLst>
              <a:ext uri="{FF2B5EF4-FFF2-40B4-BE49-F238E27FC236}">
                <a16:creationId xmlns:a16="http://schemas.microsoft.com/office/drawing/2014/main" id="{5DFF8854-F7CD-49D2-AA67-34DEA61A1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16EB0-B8A3-41AE-9850-160AFCE0E742}"/>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36454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EBA8-6C53-41CF-8655-2EB80F0DDF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2585E1-855A-4BAF-AA2D-5AD2EA28CE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97670-6371-44C5-8019-83BD06BFAB24}"/>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5" name="Footer Placeholder 4">
            <a:extLst>
              <a:ext uri="{FF2B5EF4-FFF2-40B4-BE49-F238E27FC236}">
                <a16:creationId xmlns:a16="http://schemas.microsoft.com/office/drawing/2014/main" id="{A543A767-B6D3-40D8-A4CB-750214068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7441A-58C3-4A92-BC2B-2AAFDEF5BE26}"/>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206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B8E1-C728-41C5-A984-5D293065BD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141E7B-4143-43B6-963B-37BAD9B325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1683E3-4917-4CF7-AEDA-BE948864F8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C5AB50-55E0-403C-8314-67C8F3EBDFD5}"/>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6" name="Footer Placeholder 5">
            <a:extLst>
              <a:ext uri="{FF2B5EF4-FFF2-40B4-BE49-F238E27FC236}">
                <a16:creationId xmlns:a16="http://schemas.microsoft.com/office/drawing/2014/main" id="{82E07BD5-C20E-44DA-AA1F-12F7BC7C57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5F4EF2-CEC3-4714-AC23-D83D25E6AAA5}"/>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60332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2DA5-A0FA-4B09-8B14-F4C4DA1BA4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6A6D29-6BC6-40C5-AF0C-F0621D5D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970071-34CF-469D-9328-484079956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624401-0E43-46DF-841C-581559EBC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CBEF2C-E329-40B9-B54C-5E1B177E8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E67953-96D1-4A36-A1D4-35270FF939C3}"/>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8" name="Footer Placeholder 7">
            <a:extLst>
              <a:ext uri="{FF2B5EF4-FFF2-40B4-BE49-F238E27FC236}">
                <a16:creationId xmlns:a16="http://schemas.microsoft.com/office/drawing/2014/main" id="{D89D78BF-296F-4D4B-AA06-B191B624F7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2DBD90-F850-4487-82EB-99D912C24622}"/>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170077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760C-7C23-41AA-9816-61406230C4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78ED5-0BFC-4C83-8132-25EE49598C9A}"/>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4" name="Footer Placeholder 3">
            <a:extLst>
              <a:ext uri="{FF2B5EF4-FFF2-40B4-BE49-F238E27FC236}">
                <a16:creationId xmlns:a16="http://schemas.microsoft.com/office/drawing/2014/main" id="{7EAF6B0F-8328-462D-A92A-0165F1FBAC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565F01-E059-4199-B364-8F113F8B75D0}"/>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220761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737CA-C5BD-4B52-BBC0-A007BC9736F1}"/>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3" name="Footer Placeholder 2">
            <a:extLst>
              <a:ext uri="{FF2B5EF4-FFF2-40B4-BE49-F238E27FC236}">
                <a16:creationId xmlns:a16="http://schemas.microsoft.com/office/drawing/2014/main" id="{E0A4EBB8-7FF5-43EF-8089-CBA9A2B4B2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76F68C-4310-40B7-B2B0-E19DA65EEB8B}"/>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27048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48A-7353-4FEC-98D9-7D50DF66F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5BB876-DCBE-4D15-BD01-3D1D581E2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E34C21-C100-4C5F-8F7C-6409E521B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21DC2-C48D-492E-B9B0-E6B38C53D8E4}"/>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6" name="Footer Placeholder 5">
            <a:extLst>
              <a:ext uri="{FF2B5EF4-FFF2-40B4-BE49-F238E27FC236}">
                <a16:creationId xmlns:a16="http://schemas.microsoft.com/office/drawing/2014/main" id="{3E1770FE-B893-4CA4-8840-1496FE1909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4E5620-6EBE-4148-B354-9128A634B8EE}"/>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194345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3D8C-B414-4C65-98E8-F66E25E22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0673A4-63A8-48EE-8F39-7D8D8593E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C7DE12-4053-4777-86F5-DC6E724FD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7F3B1-132C-4281-85E0-4CE9CB7553A8}"/>
              </a:ext>
            </a:extLst>
          </p:cNvPr>
          <p:cNvSpPr>
            <a:spLocks noGrp="1"/>
          </p:cNvSpPr>
          <p:nvPr>
            <p:ph type="dt" sz="half" idx="10"/>
          </p:nvPr>
        </p:nvSpPr>
        <p:spPr/>
        <p:txBody>
          <a:bodyPr/>
          <a:lstStyle/>
          <a:p>
            <a:fld id="{027A9D84-B895-457D-872C-4AF2B9B711F8}" type="datetimeFigureOut">
              <a:rPr lang="en-GB" smtClean="0"/>
              <a:t>28/03/2022</a:t>
            </a:fld>
            <a:endParaRPr lang="en-GB"/>
          </a:p>
        </p:txBody>
      </p:sp>
      <p:sp>
        <p:nvSpPr>
          <p:cNvPr id="6" name="Footer Placeholder 5">
            <a:extLst>
              <a:ext uri="{FF2B5EF4-FFF2-40B4-BE49-F238E27FC236}">
                <a16:creationId xmlns:a16="http://schemas.microsoft.com/office/drawing/2014/main" id="{5CAB2A50-F3BB-426D-88C5-4826595F05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BF04D3-94D6-4646-91C4-D24A267A715C}"/>
              </a:ext>
            </a:extLst>
          </p:cNvPr>
          <p:cNvSpPr>
            <a:spLocks noGrp="1"/>
          </p:cNvSpPr>
          <p:nvPr>
            <p:ph type="sldNum" sz="quarter" idx="12"/>
          </p:nvPr>
        </p:nvSpPr>
        <p:spPr/>
        <p:txBody>
          <a:bodyPr/>
          <a:lstStyle/>
          <a:p>
            <a:fld id="{23D68972-C868-4F24-8C32-7E728815B0F2}" type="slidenum">
              <a:rPr lang="en-GB" smtClean="0"/>
              <a:t>‹nr.›</a:t>
            </a:fld>
            <a:endParaRPr lang="en-GB"/>
          </a:p>
        </p:txBody>
      </p:sp>
    </p:spTree>
    <p:extLst>
      <p:ext uri="{BB962C8B-B14F-4D97-AF65-F5344CB8AC3E}">
        <p14:creationId xmlns:p14="http://schemas.microsoft.com/office/powerpoint/2010/main" val="301988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11442-6A79-4D63-AFE1-FE545525A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95F0E-2E7B-4C86-899E-80191AF08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D5402-018B-4E95-8E3E-6FCCC7F18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A9D84-B895-457D-872C-4AF2B9B711F8}" type="datetimeFigureOut">
              <a:rPr lang="en-GB" smtClean="0"/>
              <a:t>28/03/2022</a:t>
            </a:fld>
            <a:endParaRPr lang="en-GB"/>
          </a:p>
        </p:txBody>
      </p:sp>
      <p:sp>
        <p:nvSpPr>
          <p:cNvPr id="5" name="Footer Placeholder 4">
            <a:extLst>
              <a:ext uri="{FF2B5EF4-FFF2-40B4-BE49-F238E27FC236}">
                <a16:creationId xmlns:a16="http://schemas.microsoft.com/office/drawing/2014/main" id="{7CCA10A8-8A59-4A2E-8966-8950CAE94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693E11-130D-498D-97D8-815C3BD5A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68972-C868-4F24-8C32-7E728815B0F2}" type="slidenum">
              <a:rPr lang="en-GB" smtClean="0"/>
              <a:t>‹nr.›</a:t>
            </a:fld>
            <a:endParaRPr lang="en-GB"/>
          </a:p>
        </p:txBody>
      </p:sp>
    </p:spTree>
    <p:extLst>
      <p:ext uri="{BB962C8B-B14F-4D97-AF65-F5344CB8AC3E}">
        <p14:creationId xmlns:p14="http://schemas.microsoft.com/office/powerpoint/2010/main" val="1546285144"/>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74" r:id="rId5"/>
    <p:sldLayoutId id="2147483654" r:id="rId6"/>
    <p:sldLayoutId id="2147483655" r:id="rId7"/>
    <p:sldLayoutId id="2147483678"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10" name="Picture 9">
            <a:extLst>
              <a:ext uri="{FF2B5EF4-FFF2-40B4-BE49-F238E27FC236}">
                <a16:creationId xmlns:a16="http://schemas.microsoft.com/office/drawing/2014/main" id="{48D09D02-4127-471C-A043-9D1697885DE8}"/>
              </a:ext>
            </a:extLst>
          </p:cNvPr>
          <p:cNvPicPr>
            <a:picLocks noChangeAspect="1"/>
          </p:cNvPicPr>
          <p:nvPr userDrawn="1"/>
        </p:nvPicPr>
        <p:blipFill>
          <a:blip r:embed="rId3"/>
          <a:stretch>
            <a:fillRect/>
          </a:stretch>
        </p:blipFill>
        <p:spPr>
          <a:xfrm>
            <a:off x="10155235" y="175336"/>
            <a:ext cx="1696371" cy="661771"/>
          </a:xfrm>
          <a:prstGeom prst="rect">
            <a:avLst/>
          </a:prstGeom>
        </p:spPr>
      </p:pic>
      <p:sp>
        <p:nvSpPr>
          <p:cNvPr id="31" name="Google Shape;31;p7"/>
          <p:cNvSpPr txBox="1">
            <a:spLocks noGrp="1"/>
          </p:cNvSpPr>
          <p:nvPr>
            <p:ph type="body" idx="1"/>
          </p:nvPr>
        </p:nvSpPr>
        <p:spPr>
          <a:xfrm>
            <a:off x="609600" y="1368001"/>
            <a:ext cx="10972800" cy="45259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32" name="Google Shape;32;p7"/>
          <p:cNvGraphicFramePr/>
          <p:nvPr/>
        </p:nvGraphicFramePr>
        <p:xfrm>
          <a:off x="0" y="6807656"/>
          <a:ext cx="12192000" cy="365770"/>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33" name="Google Shape;33;p7"/>
          <p:cNvSpPr txBox="1">
            <a:spLocks noGrp="1"/>
          </p:cNvSpPr>
          <p:nvPr>
            <p:ph type="title"/>
          </p:nvPr>
        </p:nvSpPr>
        <p:spPr>
          <a:xfrm>
            <a:off x="624000" y="432000"/>
            <a:ext cx="109728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7"/>
          <p:cNvSpPr txBox="1"/>
          <p:nvPr/>
        </p:nvSpPr>
        <p:spPr>
          <a:xfrm>
            <a:off x="9648395" y="6528636"/>
            <a:ext cx="2400300"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b="0" i="0" u="none" strike="noStrike" cap="none">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‹nr.›</a:t>
            </a:fld>
            <a:endParaRPr sz="9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Google Shape;10;p1"/>
          <p:cNvGraphicFramePr/>
          <p:nvPr/>
        </p:nvGraphicFramePr>
        <p:xfrm>
          <a:off x="0" y="6807656"/>
          <a:ext cx="12192000" cy="365770"/>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121933" marR="121933"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11" name="Google Shape;11;p1"/>
          <p:cNvPicPr preferRelativeResize="0"/>
          <p:nvPr/>
        </p:nvPicPr>
        <p:blipFill rotWithShape="1">
          <a:blip r:embed="rId3">
            <a:alphaModFix/>
          </a:blip>
          <a:srcRect/>
          <a:stretch/>
        </p:blipFill>
        <p:spPr>
          <a:xfrm>
            <a:off x="-2640970" y="1093028"/>
            <a:ext cx="8156228" cy="56109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8_882DAAD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body" idx="1"/>
          </p:nvPr>
        </p:nvSpPr>
        <p:spPr>
          <a:xfrm>
            <a:off x="2457578" y="5373216"/>
            <a:ext cx="7272337" cy="216000"/>
          </a:xfrm>
          <a:prstGeom prst="rect">
            <a:avLst/>
          </a:prstGeom>
          <a:noFill/>
          <a:ln>
            <a:noFill/>
          </a:ln>
        </p:spPr>
        <p:txBody>
          <a:bodyPr spcFirstLastPara="1" vert="horz" wrap="square" lIns="91425" tIns="0" rIns="91425" bIns="45700" rtlCol="0" anchor="t" anchorCtr="0">
            <a:noAutofit/>
          </a:bodyPr>
          <a:lstStyle/>
          <a:p>
            <a:pPr algn="ctr"/>
            <a:r>
              <a:rPr lang="fi-FI" sz="2400" dirty="0"/>
              <a:t>eBussed - </a:t>
            </a:r>
            <a:r>
              <a:rPr lang="en-US" sz="2400" b="0" dirty="0"/>
              <a:t>Building capacities for European-wide e-bus deployment</a:t>
            </a:r>
          </a:p>
          <a:p>
            <a:pPr marL="0" indent="0">
              <a:spcBef>
                <a:spcPts val="0"/>
              </a:spcBef>
            </a:pPr>
            <a:endParaRPr dirty="0"/>
          </a:p>
        </p:txBody>
      </p:sp>
      <p:sp>
        <p:nvSpPr>
          <p:cNvPr id="130" name="Google Shape;130;p29"/>
          <p:cNvSpPr txBox="1">
            <a:spLocks noGrp="1"/>
          </p:cNvSpPr>
          <p:nvPr>
            <p:ph type="body" idx="2"/>
          </p:nvPr>
        </p:nvSpPr>
        <p:spPr>
          <a:xfrm>
            <a:off x="2457577" y="4845378"/>
            <a:ext cx="7272337" cy="743839"/>
          </a:xfrm>
          <a:prstGeom prst="rect">
            <a:avLst/>
          </a:prstGeom>
          <a:noFill/>
          <a:ln>
            <a:noFill/>
          </a:ln>
        </p:spPr>
        <p:txBody>
          <a:bodyPr spcFirstLastPara="1" vert="horz" wrap="square" lIns="91425" tIns="0" rIns="91425" bIns="45700" rtlCol="0" anchor="t" anchorCtr="0">
            <a:noAutofit/>
          </a:bodyPr>
          <a:lstStyle/>
          <a:p>
            <a:pPr marL="0" indent="0" algn="ctr">
              <a:spcBef>
                <a:spcPts val="0"/>
              </a:spcBef>
            </a:pPr>
            <a:r>
              <a:rPr lang="fi-FI" sz="2400" b="1" dirty="0"/>
              <a:t> Good Practice Event - Utrecht</a:t>
            </a:r>
            <a:endParaRPr sz="2400" b="1" dirty="0"/>
          </a:p>
        </p:txBody>
      </p:sp>
      <p:sp>
        <p:nvSpPr>
          <p:cNvPr id="132" name="Google Shape;132;p29"/>
          <p:cNvSpPr txBox="1">
            <a:spLocks noGrp="1"/>
          </p:cNvSpPr>
          <p:nvPr>
            <p:ph type="ctrTitle"/>
          </p:nvPr>
        </p:nvSpPr>
        <p:spPr>
          <a:xfrm>
            <a:off x="2209800" y="3501009"/>
            <a:ext cx="7772400" cy="794519"/>
          </a:xfrm>
          <a:prstGeom prst="rect">
            <a:avLst/>
          </a:prstGeom>
          <a:noFill/>
          <a:ln>
            <a:noFill/>
          </a:ln>
        </p:spPr>
        <p:txBody>
          <a:bodyPr spcFirstLastPara="1" vert="horz" wrap="square" lIns="91425" tIns="45700" rIns="91425" bIns="45700" rtlCol="0" anchor="t" anchorCtr="0">
            <a:noAutofit/>
          </a:bodyPr>
          <a:lstStyle/>
          <a:p>
            <a:r>
              <a:rPr lang="en-GB" sz="4000" b="1" i="1" dirty="0"/>
              <a:t>Good practices – </a:t>
            </a:r>
            <a:r>
              <a:rPr lang="en-GB" sz="4000" b="1" i="1" dirty="0" err="1"/>
              <a:t>Gozo</a:t>
            </a:r>
            <a:r>
              <a:rPr lang="en-GB" sz="4000" b="1" i="1" dirty="0"/>
              <a:t> </a:t>
            </a:r>
            <a:endParaRPr sz="4000" b="1" i="1" dirty="0"/>
          </a:p>
        </p:txBody>
      </p:sp>
      <p:sp>
        <p:nvSpPr>
          <p:cNvPr id="133" name="Google Shape;133;p29"/>
          <p:cNvSpPr txBox="1">
            <a:spLocks noGrp="1"/>
          </p:cNvSpPr>
          <p:nvPr>
            <p:ph type="body" idx="4"/>
          </p:nvPr>
        </p:nvSpPr>
        <p:spPr>
          <a:xfrm>
            <a:off x="2495601" y="6309320"/>
            <a:ext cx="7415683" cy="387424"/>
          </a:xfrm>
          <a:prstGeom prst="rect">
            <a:avLst/>
          </a:prstGeom>
          <a:noFill/>
          <a:ln>
            <a:noFill/>
          </a:ln>
        </p:spPr>
        <p:txBody>
          <a:bodyPr spcFirstLastPara="1" vert="horz" wrap="square" lIns="91425" tIns="45700" rIns="91425" bIns="45700" rtlCol="0" anchor="t" anchorCtr="0">
            <a:noAutofit/>
          </a:bodyPr>
          <a:lstStyle/>
          <a:p>
            <a:pPr marL="0" indent="0">
              <a:spcBef>
                <a:spcPts val="0"/>
              </a:spcBef>
            </a:pPr>
            <a:r>
              <a:rPr lang="en-GB" dirty="0"/>
              <a:t>31</a:t>
            </a:r>
            <a:r>
              <a:rPr lang="en-GB" baseline="30000" dirty="0"/>
              <a:t>st</a:t>
            </a:r>
            <a:r>
              <a:rPr lang="en-GB" dirty="0"/>
              <a:t> March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F5FD5-4DC5-4224-A33F-24981543EB50}"/>
              </a:ext>
            </a:extLst>
          </p:cNvPr>
          <p:cNvSpPr>
            <a:spLocks noGrp="1"/>
          </p:cNvSpPr>
          <p:nvPr>
            <p:ph type="body" idx="1"/>
          </p:nvPr>
        </p:nvSpPr>
        <p:spPr>
          <a:xfrm>
            <a:off x="2457578" y="4736867"/>
            <a:ext cx="7272337" cy="216000"/>
          </a:xfrm>
        </p:spPr>
        <p:txBody>
          <a:bodyPr/>
          <a:lstStyle/>
          <a:p>
            <a:pPr algn="r"/>
            <a:r>
              <a:rPr lang="en-GB" dirty="0"/>
              <a:t>Kimberlin Bartolo</a:t>
            </a:r>
          </a:p>
        </p:txBody>
      </p:sp>
      <p:sp>
        <p:nvSpPr>
          <p:cNvPr id="3" name="Text Placeholder 2">
            <a:extLst>
              <a:ext uri="{FF2B5EF4-FFF2-40B4-BE49-F238E27FC236}">
                <a16:creationId xmlns:a16="http://schemas.microsoft.com/office/drawing/2014/main" id="{656564C3-6FBA-4FFC-AB59-E7DC99540196}"/>
              </a:ext>
            </a:extLst>
          </p:cNvPr>
          <p:cNvSpPr>
            <a:spLocks noGrp="1"/>
          </p:cNvSpPr>
          <p:nvPr>
            <p:ph type="body" idx="2"/>
          </p:nvPr>
        </p:nvSpPr>
        <p:spPr>
          <a:xfrm>
            <a:off x="2457579" y="5157216"/>
            <a:ext cx="7272337" cy="411246"/>
          </a:xfrm>
        </p:spPr>
        <p:txBody>
          <a:bodyPr/>
          <a:lstStyle/>
          <a:p>
            <a:pPr algn="r"/>
            <a:r>
              <a:rPr lang="en-GB" dirty="0"/>
              <a:t>Malta Public Transport</a:t>
            </a:r>
          </a:p>
        </p:txBody>
      </p:sp>
      <p:sp>
        <p:nvSpPr>
          <p:cNvPr id="5" name="Title 4">
            <a:extLst>
              <a:ext uri="{FF2B5EF4-FFF2-40B4-BE49-F238E27FC236}">
                <a16:creationId xmlns:a16="http://schemas.microsoft.com/office/drawing/2014/main" id="{0860AD18-359F-432D-B940-78A1AEECD705}"/>
              </a:ext>
            </a:extLst>
          </p:cNvPr>
          <p:cNvSpPr>
            <a:spLocks noGrp="1"/>
          </p:cNvSpPr>
          <p:nvPr>
            <p:ph type="ctrTitle"/>
          </p:nvPr>
        </p:nvSpPr>
        <p:spPr/>
        <p:txBody>
          <a:bodyPr/>
          <a:lstStyle/>
          <a:p>
            <a:r>
              <a:rPr lang="en-GB" dirty="0"/>
              <a:t>Q &amp; A</a:t>
            </a:r>
          </a:p>
        </p:txBody>
      </p:sp>
      <p:pic>
        <p:nvPicPr>
          <p:cNvPr id="11" name="Picture 10">
            <a:extLst>
              <a:ext uri="{FF2B5EF4-FFF2-40B4-BE49-F238E27FC236}">
                <a16:creationId xmlns:a16="http://schemas.microsoft.com/office/drawing/2014/main" id="{8301A573-C636-49BF-AA3F-DAF18A103DEE}"/>
              </a:ext>
            </a:extLst>
          </p:cNvPr>
          <p:cNvPicPr>
            <a:picLocks noChangeAspect="1"/>
          </p:cNvPicPr>
          <p:nvPr/>
        </p:nvPicPr>
        <p:blipFill>
          <a:blip r:embed="rId3"/>
          <a:stretch>
            <a:fillRect/>
          </a:stretch>
        </p:blipFill>
        <p:spPr>
          <a:xfrm>
            <a:off x="7676682" y="5709183"/>
            <a:ext cx="1730322" cy="720968"/>
          </a:xfrm>
          <a:prstGeom prst="rect">
            <a:avLst/>
          </a:prstGeom>
        </p:spPr>
      </p:pic>
    </p:spTree>
    <p:extLst>
      <p:ext uri="{BB962C8B-B14F-4D97-AF65-F5344CB8AC3E}">
        <p14:creationId xmlns:p14="http://schemas.microsoft.com/office/powerpoint/2010/main" val="278403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1981200" y="43200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br>
              <a:rPr lang="fi-FI" sz="4000" b="0" i="0" u="none" strike="noStrike" cap="none">
                <a:solidFill>
                  <a:schemeClr val="dk2"/>
                </a:solidFill>
                <a:latin typeface="Arial"/>
                <a:ea typeface="Arial"/>
                <a:cs typeface="Arial"/>
                <a:sym typeface="Arial"/>
              </a:rPr>
            </a:br>
            <a:br>
              <a:rPr lang="fi-FI" sz="4000" b="0" i="0" u="none" strike="noStrike" cap="none">
                <a:solidFill>
                  <a:schemeClr val="dk2"/>
                </a:solidFill>
                <a:latin typeface="Arial"/>
                <a:ea typeface="Arial"/>
                <a:cs typeface="Arial"/>
                <a:sym typeface="Arial"/>
              </a:rPr>
            </a:br>
            <a:r>
              <a:rPr lang="fi-FI" sz="4000" b="0" i="0" u="none" strike="noStrike" cap="none">
                <a:solidFill>
                  <a:schemeClr val="dk2"/>
                </a:solidFill>
                <a:latin typeface="Arial"/>
                <a:ea typeface="Arial"/>
                <a:cs typeface="Arial"/>
                <a:sym typeface="Arial"/>
              </a:rPr>
              <a:t> </a:t>
            </a:r>
            <a:endParaRPr sz="4000" b="0" i="0" u="none" strike="noStrike" cap="none">
              <a:solidFill>
                <a:schemeClr val="dk2"/>
              </a:solidFill>
              <a:latin typeface="Arial"/>
              <a:ea typeface="Arial"/>
              <a:cs typeface="Arial"/>
              <a:sym typeface="Arial"/>
            </a:endParaRPr>
          </a:p>
        </p:txBody>
      </p:sp>
      <p:sp>
        <p:nvSpPr>
          <p:cNvPr id="139" name="Google Shape;139;p30"/>
          <p:cNvSpPr txBox="1">
            <a:spLocks noGrp="1"/>
          </p:cNvSpPr>
          <p:nvPr>
            <p:ph type="body" idx="1"/>
          </p:nvPr>
        </p:nvSpPr>
        <p:spPr>
          <a:xfrm>
            <a:off x="949911" y="1118587"/>
            <a:ext cx="10280341" cy="5370990"/>
          </a:xfrm>
          <a:prstGeom prst="rect">
            <a:avLst/>
          </a:prstGeom>
          <a:noFill/>
          <a:ln>
            <a:noFill/>
          </a:ln>
        </p:spPr>
        <p:txBody>
          <a:bodyPr spcFirstLastPara="1" wrap="square" lIns="91425" tIns="45700" rIns="91425" bIns="45700" anchor="t" anchorCtr="0">
            <a:noAutofit/>
          </a:bodyPr>
          <a:lstStyle/>
          <a:p>
            <a:pPr marL="0" lvl="0" indent="0">
              <a:spcBef>
                <a:spcPts val="0"/>
              </a:spcBef>
            </a:pPr>
            <a:endParaRPr lang="fi-FI" sz="1600" b="0" dirty="0">
              <a:latin typeface="+mn-lt"/>
            </a:endParaRPr>
          </a:p>
          <a:p>
            <a:pPr lvl="0" indent="-457200">
              <a:spcBef>
                <a:spcPts val="0"/>
              </a:spcBef>
              <a:buClrTx/>
              <a:buSzPct val="99000"/>
              <a:buFont typeface="+mj-lt"/>
              <a:buAutoNum type="arabicPeriod"/>
            </a:pPr>
            <a:r>
              <a:rPr lang="en-US" sz="2000" dirty="0">
                <a:latin typeface="+mn-lt"/>
              </a:rPr>
              <a:t>Drivers &amp; Barriers to e-bus deployment</a:t>
            </a:r>
          </a:p>
          <a:p>
            <a:pPr lvl="0" indent="-457200">
              <a:spcBef>
                <a:spcPts val="0"/>
              </a:spcBef>
              <a:buClrTx/>
              <a:buSzPct val="99000"/>
              <a:buFont typeface="+mj-lt"/>
              <a:buAutoNum type="arabicPeriod"/>
            </a:pPr>
            <a:endParaRPr lang="en-US" sz="2000" b="0" dirty="0">
              <a:latin typeface="+mn-lt"/>
            </a:endParaRPr>
          </a:p>
          <a:p>
            <a:pPr marL="800100" lvl="1" indent="-342900">
              <a:spcBef>
                <a:spcPts val="0"/>
              </a:spcBef>
              <a:buClrTx/>
              <a:buFont typeface="Arial" panose="020B0604020202020204" pitchFamily="34" charset="0"/>
              <a:buChar char="•"/>
            </a:pPr>
            <a:r>
              <a:rPr lang="en-US" sz="1800" b="0" dirty="0">
                <a:latin typeface="+mn-lt"/>
              </a:rPr>
              <a:t>Cost Benefit Analysis </a:t>
            </a:r>
            <a:r>
              <a:rPr lang="en-US" sz="1800" b="0" i="0" dirty="0">
                <a:solidFill>
                  <a:srgbClr val="000000"/>
                </a:solidFill>
                <a:effectLst/>
                <a:latin typeface="+mn-lt"/>
              </a:rPr>
              <a:t>to assess the feasibility of electric buses in the region</a:t>
            </a:r>
          </a:p>
          <a:p>
            <a:pPr marL="457200" lvl="1" indent="0">
              <a:spcBef>
                <a:spcPts val="0"/>
              </a:spcBef>
              <a:buClrTx/>
              <a:buNone/>
            </a:pPr>
            <a:endParaRPr lang="en-US" sz="1800" b="0" i="0" dirty="0">
              <a:solidFill>
                <a:srgbClr val="000000"/>
              </a:solidFill>
              <a:effectLst/>
              <a:latin typeface="+mn-lt"/>
            </a:endParaRPr>
          </a:p>
          <a:p>
            <a:pPr marL="342900" indent="-342900">
              <a:spcBef>
                <a:spcPts val="0"/>
              </a:spcBef>
              <a:buClrTx/>
              <a:buSzPct val="99000"/>
              <a:buFont typeface="+mj-lt"/>
              <a:buAutoNum type="arabicPeriod"/>
            </a:pPr>
            <a:r>
              <a:rPr lang="en-US" sz="2000" dirty="0">
                <a:solidFill>
                  <a:schemeClr val="bg2"/>
                </a:solidFill>
                <a:latin typeface="+mn-lt"/>
              </a:rPr>
              <a:t>Technological requirements &amp; User interface</a:t>
            </a:r>
          </a:p>
          <a:p>
            <a:pPr marL="342900" indent="-342900">
              <a:spcBef>
                <a:spcPts val="0"/>
              </a:spcBef>
              <a:buClrTx/>
              <a:buSzPct val="99000"/>
              <a:buFont typeface="+mj-lt"/>
              <a:buAutoNum type="arabicPeriod"/>
            </a:pPr>
            <a:endParaRPr lang="en-US" sz="1800" b="0" dirty="0">
              <a:solidFill>
                <a:schemeClr val="bg2"/>
              </a:solidFill>
              <a:latin typeface="+mn-lt"/>
            </a:endParaRPr>
          </a:p>
          <a:p>
            <a:pPr marL="800100" lvl="1" indent="-342900">
              <a:spcBef>
                <a:spcPts val="0"/>
              </a:spcBef>
              <a:buClrTx/>
              <a:buFont typeface="Arial" panose="020B0604020202020204" pitchFamily="34" charset="0"/>
              <a:buChar char="•"/>
            </a:pPr>
            <a:r>
              <a:rPr lang="en-US" sz="1800" b="0" i="0" dirty="0">
                <a:solidFill>
                  <a:srgbClr val="000000"/>
                </a:solidFill>
                <a:effectLst/>
                <a:latin typeface="+mn-lt"/>
              </a:rPr>
              <a:t>Logbook in e-bus for monitoring of trip and driver feedback</a:t>
            </a:r>
          </a:p>
          <a:p>
            <a:pPr marL="800100" lvl="1" indent="-342900">
              <a:spcBef>
                <a:spcPts val="0"/>
              </a:spcBef>
              <a:buClrTx/>
              <a:buFont typeface="Arial" panose="020B0604020202020204" pitchFamily="34" charset="0"/>
              <a:buChar char="•"/>
            </a:pPr>
            <a:r>
              <a:rPr lang="en-US" sz="1800" b="0" i="0" dirty="0">
                <a:solidFill>
                  <a:srgbClr val="000000"/>
                </a:solidFill>
                <a:effectLst/>
                <a:latin typeface="+mn-lt"/>
              </a:rPr>
              <a:t>Pre-testing of e-bus as training for drivers and technical staff prior to the launch of e-bus pilot project</a:t>
            </a:r>
          </a:p>
          <a:p>
            <a:pPr marL="457200" lvl="1" indent="0">
              <a:spcBef>
                <a:spcPts val="0"/>
              </a:spcBef>
              <a:buClrTx/>
              <a:buNone/>
            </a:pPr>
            <a:endParaRPr lang="en-US" sz="1800" b="0" i="0" dirty="0">
              <a:solidFill>
                <a:srgbClr val="000000"/>
              </a:solidFill>
              <a:effectLst/>
              <a:latin typeface="Calibri" panose="020F0502020204030204" pitchFamily="34" charset="0"/>
            </a:endParaRPr>
          </a:p>
          <a:p>
            <a:pPr marL="342900" indent="-342900">
              <a:spcBef>
                <a:spcPts val="0"/>
              </a:spcBef>
              <a:buClrTx/>
              <a:buSzPct val="99000"/>
              <a:buFont typeface="+mj-lt"/>
              <a:buAutoNum type="arabicPeriod"/>
            </a:pPr>
            <a:r>
              <a:rPr lang="en-US" sz="2000" dirty="0">
                <a:solidFill>
                  <a:schemeClr val="bg2"/>
                </a:solidFill>
                <a:latin typeface="+mn-lt"/>
              </a:rPr>
              <a:t>Procurement and tendering</a:t>
            </a:r>
          </a:p>
          <a:p>
            <a:pPr marL="0" indent="0">
              <a:spcBef>
                <a:spcPts val="0"/>
              </a:spcBef>
              <a:buClrTx/>
              <a:buSzPct val="99000"/>
            </a:pPr>
            <a:endParaRPr lang="en-US" sz="1800" b="0" dirty="0">
              <a:solidFill>
                <a:schemeClr val="bg2"/>
              </a:solidFill>
              <a:latin typeface="+mn-lt"/>
            </a:endParaRPr>
          </a:p>
          <a:p>
            <a:pPr marL="800100" lvl="1" indent="-342900">
              <a:spcBef>
                <a:spcPts val="0"/>
              </a:spcBef>
              <a:buClrTx/>
              <a:buFont typeface="Arial" panose="020B0604020202020204" pitchFamily="34" charset="0"/>
              <a:buChar char="•"/>
            </a:pPr>
            <a:r>
              <a:rPr lang="en-US" sz="1800" b="0" i="0" dirty="0">
                <a:solidFill>
                  <a:srgbClr val="000000"/>
                </a:solidFill>
                <a:effectLst/>
                <a:latin typeface="+mn-lt"/>
              </a:rPr>
              <a:t>Pilot project with an electric bus prior to the procurement of a large fleet of e-buses</a:t>
            </a:r>
            <a:endParaRPr lang="en-US" sz="1800" b="0" dirty="0">
              <a:solidFill>
                <a:schemeClr val="tx1"/>
              </a:solidFill>
              <a:latin typeface="+mn-lt"/>
            </a:endParaRPr>
          </a:p>
          <a:p>
            <a:pPr marL="0" indent="0">
              <a:spcBef>
                <a:spcPts val="0"/>
              </a:spcBef>
              <a:buClrTx/>
            </a:pPr>
            <a:endParaRPr lang="en-US" sz="1800" b="0" dirty="0">
              <a:solidFill>
                <a:schemeClr val="bg2"/>
              </a:solidFill>
              <a:latin typeface="+mn-lt"/>
            </a:endParaRPr>
          </a:p>
          <a:p>
            <a:pPr marL="457200" lvl="1" indent="0">
              <a:spcBef>
                <a:spcPts val="0"/>
              </a:spcBef>
              <a:buClrTx/>
              <a:buNone/>
            </a:pPr>
            <a:endParaRPr lang="en-US" sz="1800" b="0" dirty="0">
              <a:latin typeface="+mn-lt"/>
            </a:endParaRPr>
          </a:p>
          <a:p>
            <a:pPr marL="342900" lvl="0" indent="-342900">
              <a:spcBef>
                <a:spcPts val="0"/>
              </a:spcBef>
              <a:buClrTx/>
              <a:buFont typeface="+mj-lt"/>
              <a:buAutoNum type="arabicPeriod"/>
            </a:pPr>
            <a:endParaRPr lang="en-US" sz="2000" b="0" dirty="0">
              <a:latin typeface="+mn-lt"/>
            </a:endParaRPr>
          </a:p>
          <a:p>
            <a:pPr marL="342900" lvl="0" indent="-342900">
              <a:spcBef>
                <a:spcPts val="0"/>
              </a:spcBef>
              <a:buClrTx/>
              <a:buFont typeface="+mj-lt"/>
              <a:buAutoNum type="arabicPeriod"/>
            </a:pPr>
            <a:endParaRPr lang="en-US" sz="2000" b="0" dirty="0">
              <a:latin typeface="+mn-lt"/>
            </a:endParaRPr>
          </a:p>
          <a:p>
            <a:pPr marL="342900" lvl="0" indent="-342900">
              <a:spcBef>
                <a:spcPts val="0"/>
              </a:spcBef>
              <a:buClrTx/>
              <a:buFont typeface="+mj-lt"/>
              <a:buAutoNum type="arabicPeriod"/>
            </a:pPr>
            <a:endParaRPr lang="en-US" sz="2000" b="0" dirty="0">
              <a:latin typeface="+mn-lt"/>
            </a:endParaRPr>
          </a:p>
          <a:p>
            <a:pPr marL="342900" lvl="0" indent="-342900">
              <a:spcBef>
                <a:spcPts val="0"/>
              </a:spcBef>
              <a:buClrTx/>
              <a:buFont typeface="+mj-lt"/>
              <a:buAutoNum type="arabicPeriod"/>
            </a:pPr>
            <a:endParaRPr lang="en-US" sz="2000" b="0" dirty="0">
              <a:latin typeface="+mn-lt"/>
            </a:endParaRPr>
          </a:p>
          <a:p>
            <a:pPr marL="0" lvl="0" indent="0">
              <a:spcBef>
                <a:spcPts val="0"/>
              </a:spcBef>
            </a:pPr>
            <a:endParaRPr lang="en-US" sz="2000" b="0" dirty="0">
              <a:latin typeface="+mn-lt"/>
            </a:endParaRPr>
          </a:p>
          <a:p>
            <a:pPr marL="0" lvl="0" indent="0">
              <a:spcBef>
                <a:spcPts val="0"/>
              </a:spcBef>
            </a:pPr>
            <a:endParaRPr sz="2400" b="0" i="0" u="none" strike="noStrike" cap="none" dirty="0">
              <a:solidFill>
                <a:schemeClr val="dk1"/>
              </a:solidFill>
              <a:latin typeface="Arial"/>
              <a:ea typeface="Arial"/>
              <a:cs typeface="Arial"/>
              <a:sym typeface="Arial"/>
            </a:endParaRPr>
          </a:p>
        </p:txBody>
      </p:sp>
      <p:sp>
        <p:nvSpPr>
          <p:cNvPr id="4" name="Title 1">
            <a:extLst>
              <a:ext uri="{FF2B5EF4-FFF2-40B4-BE49-F238E27FC236}">
                <a16:creationId xmlns:a16="http://schemas.microsoft.com/office/drawing/2014/main" id="{8C0F64BB-F83D-4A89-BD17-1BDD50CA1FC5}"/>
              </a:ext>
            </a:extLst>
          </p:cNvPr>
          <p:cNvSpPr txBox="1">
            <a:spLocks/>
          </p:cNvSpPr>
          <p:nvPr/>
        </p:nvSpPr>
        <p:spPr>
          <a:xfrm>
            <a:off x="1174812" y="432000"/>
            <a:ext cx="8229600" cy="562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i-FI" sz="2800" dirty="0"/>
              <a:t>Introduction </a:t>
            </a:r>
          </a:p>
        </p:txBody>
      </p:sp>
    </p:spTree>
    <p:extLst>
      <p:ext uri="{BB962C8B-B14F-4D97-AF65-F5344CB8AC3E}">
        <p14:creationId xmlns:p14="http://schemas.microsoft.com/office/powerpoint/2010/main" val="404423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AC9B-3CEF-4EC2-BBD7-B3926B1D7A18}"/>
              </a:ext>
            </a:extLst>
          </p:cNvPr>
          <p:cNvSpPr>
            <a:spLocks noGrp="1"/>
          </p:cNvSpPr>
          <p:nvPr>
            <p:ph type="title"/>
          </p:nvPr>
        </p:nvSpPr>
        <p:spPr>
          <a:xfrm>
            <a:off x="299207" y="620785"/>
            <a:ext cx="10972800" cy="314566"/>
          </a:xfrm>
        </p:spPr>
        <p:txBody>
          <a:bodyPr/>
          <a:lstStyle/>
          <a:p>
            <a:pPr>
              <a:buSzPct val="90000"/>
            </a:pPr>
            <a:r>
              <a:rPr lang="en-US" sz="2000" b="1" dirty="0">
                <a:solidFill>
                  <a:schemeClr val="bg2"/>
                </a:solidFill>
                <a:latin typeface="+mn-lt"/>
              </a:rPr>
              <a:t>1- Cost Benefit Analysis </a:t>
            </a:r>
            <a:r>
              <a:rPr lang="en-US" sz="2000" b="1" i="0" dirty="0">
                <a:solidFill>
                  <a:schemeClr val="bg2"/>
                </a:solidFill>
                <a:effectLst/>
                <a:latin typeface="+mn-lt"/>
              </a:rPr>
              <a:t>to assess the feasibility of electric buses in the region</a:t>
            </a:r>
            <a:br>
              <a:rPr lang="en-US" sz="2000" b="0" i="0" dirty="0">
                <a:solidFill>
                  <a:srgbClr val="000000"/>
                </a:solidFill>
                <a:effectLst/>
                <a:latin typeface="+mn-lt"/>
              </a:rPr>
            </a:br>
            <a:endParaRPr lang="en-GB" sz="2000" dirty="0"/>
          </a:p>
        </p:txBody>
      </p:sp>
      <p:sp>
        <p:nvSpPr>
          <p:cNvPr id="3" name="Text Placeholder 2">
            <a:extLst>
              <a:ext uri="{FF2B5EF4-FFF2-40B4-BE49-F238E27FC236}">
                <a16:creationId xmlns:a16="http://schemas.microsoft.com/office/drawing/2014/main" id="{76DA8D84-83AE-4E68-8C46-49C36E099C41}"/>
              </a:ext>
            </a:extLst>
          </p:cNvPr>
          <p:cNvSpPr>
            <a:spLocks noGrp="1"/>
          </p:cNvSpPr>
          <p:nvPr>
            <p:ph type="body" idx="1"/>
          </p:nvPr>
        </p:nvSpPr>
        <p:spPr>
          <a:xfrm>
            <a:off x="419451" y="1080655"/>
            <a:ext cx="11133318" cy="5470533"/>
          </a:xfrm>
        </p:spPr>
        <p:txBody>
          <a:bodyPr/>
          <a:lstStyle/>
          <a:p>
            <a:pPr marL="0" indent="0" algn="just">
              <a:spcBef>
                <a:spcPts val="0"/>
              </a:spcBef>
              <a:buClr>
                <a:srgbClr val="1F497D"/>
              </a:buClr>
            </a:pPr>
            <a:r>
              <a:rPr lang="de-DE" sz="1600" dirty="0">
                <a:solidFill>
                  <a:srgbClr val="1F497D"/>
                </a:solidFill>
              </a:rPr>
              <a:t>Short description: </a:t>
            </a:r>
            <a:r>
              <a:rPr lang="en-GB" sz="1600" b="0" dirty="0"/>
              <a:t>Prior to the purchase of electric buses in Gozo, a cost benefit analysis was done to assess the demand for a park and ride system in Gozo and also the feasibility of using electric buses for this system.</a:t>
            </a:r>
            <a:r>
              <a:rPr lang="de-AT" sz="1600" b="0" dirty="0"/>
              <a:t> </a:t>
            </a:r>
          </a:p>
          <a:p>
            <a:pPr marL="0" indent="0" algn="just">
              <a:spcBef>
                <a:spcPts val="0"/>
              </a:spcBef>
              <a:buClr>
                <a:srgbClr val="1F497D"/>
              </a:buClr>
            </a:pPr>
            <a:endParaRPr lang="en-GB" sz="1600" b="0" dirty="0"/>
          </a:p>
          <a:p>
            <a:endParaRPr lang="en-GB" sz="1800" dirty="0"/>
          </a:p>
        </p:txBody>
      </p:sp>
      <p:pic>
        <p:nvPicPr>
          <p:cNvPr id="4" name="Picture 3">
            <a:extLst>
              <a:ext uri="{FF2B5EF4-FFF2-40B4-BE49-F238E27FC236}">
                <a16:creationId xmlns:a16="http://schemas.microsoft.com/office/drawing/2014/main" id="{1AF79AE4-FFDD-49E3-B5FA-EA4225EA26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50" y="2061557"/>
            <a:ext cx="10254091" cy="4489632"/>
          </a:xfrm>
          <a:prstGeom prst="rect">
            <a:avLst/>
          </a:prstGeom>
          <a:noFill/>
          <a:ln>
            <a:noFill/>
          </a:ln>
        </p:spPr>
      </p:pic>
    </p:spTree>
    <p:extLst>
      <p:ext uri="{BB962C8B-B14F-4D97-AF65-F5344CB8AC3E}">
        <p14:creationId xmlns:p14="http://schemas.microsoft.com/office/powerpoint/2010/main" val="228469422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AC9B-3CEF-4EC2-BBD7-B3926B1D7A18}"/>
              </a:ext>
            </a:extLst>
          </p:cNvPr>
          <p:cNvSpPr>
            <a:spLocks noGrp="1"/>
          </p:cNvSpPr>
          <p:nvPr>
            <p:ph type="title"/>
          </p:nvPr>
        </p:nvSpPr>
        <p:spPr>
          <a:xfrm>
            <a:off x="299207" y="620785"/>
            <a:ext cx="10972800" cy="314566"/>
          </a:xfrm>
        </p:spPr>
        <p:txBody>
          <a:bodyPr/>
          <a:lstStyle/>
          <a:p>
            <a:pPr>
              <a:buSzPct val="90000"/>
            </a:pPr>
            <a:r>
              <a:rPr lang="en-US" sz="2000" b="1" dirty="0">
                <a:solidFill>
                  <a:schemeClr val="bg2"/>
                </a:solidFill>
                <a:latin typeface="+mn-lt"/>
              </a:rPr>
              <a:t>1- Cost Benefit Analysis </a:t>
            </a:r>
            <a:r>
              <a:rPr lang="en-US" sz="2000" b="1" i="0" dirty="0">
                <a:solidFill>
                  <a:schemeClr val="bg2"/>
                </a:solidFill>
                <a:effectLst/>
                <a:latin typeface="+mn-lt"/>
              </a:rPr>
              <a:t>to assess the feasibility of electric buses in the region</a:t>
            </a:r>
            <a:br>
              <a:rPr lang="en-US" sz="2000" b="0" i="0" dirty="0">
                <a:solidFill>
                  <a:srgbClr val="000000"/>
                </a:solidFill>
                <a:effectLst/>
                <a:latin typeface="+mn-lt"/>
              </a:rPr>
            </a:br>
            <a:endParaRPr lang="en-GB" sz="2000" dirty="0"/>
          </a:p>
        </p:txBody>
      </p:sp>
      <p:sp>
        <p:nvSpPr>
          <p:cNvPr id="3" name="Text Placeholder 2">
            <a:extLst>
              <a:ext uri="{FF2B5EF4-FFF2-40B4-BE49-F238E27FC236}">
                <a16:creationId xmlns:a16="http://schemas.microsoft.com/office/drawing/2014/main" id="{76DA8D84-83AE-4E68-8C46-49C36E099C41}"/>
              </a:ext>
            </a:extLst>
          </p:cNvPr>
          <p:cNvSpPr>
            <a:spLocks noGrp="1"/>
          </p:cNvSpPr>
          <p:nvPr>
            <p:ph type="body" idx="1"/>
          </p:nvPr>
        </p:nvSpPr>
        <p:spPr>
          <a:xfrm>
            <a:off x="419451" y="1180407"/>
            <a:ext cx="11133318" cy="5370781"/>
          </a:xfrm>
        </p:spPr>
        <p:txBody>
          <a:bodyPr/>
          <a:lstStyle/>
          <a:p>
            <a:pPr marL="0" indent="0" algn="just">
              <a:spcBef>
                <a:spcPts val="0"/>
              </a:spcBef>
              <a:buClr>
                <a:srgbClr val="1F497D"/>
              </a:buClr>
            </a:pPr>
            <a:endParaRPr lang="en-GB" sz="1600" b="0" dirty="0"/>
          </a:p>
          <a:p>
            <a:pPr marL="0" indent="0" algn="just">
              <a:spcBef>
                <a:spcPts val="0"/>
              </a:spcBef>
              <a:buClr>
                <a:srgbClr val="1F497D"/>
              </a:buClr>
            </a:pPr>
            <a:r>
              <a:rPr lang="de-DE" sz="1600" dirty="0">
                <a:solidFill>
                  <a:srgbClr val="1F497D"/>
                </a:solidFill>
              </a:rPr>
              <a:t>Objectives:</a:t>
            </a:r>
            <a:r>
              <a:rPr lang="en-GB" sz="1600" i="1" dirty="0"/>
              <a:t> </a:t>
            </a:r>
          </a:p>
          <a:p>
            <a:pPr marL="285750" indent="-285750" algn="just">
              <a:spcBef>
                <a:spcPts val="0"/>
              </a:spcBef>
              <a:buClr>
                <a:srgbClr val="1F497D"/>
              </a:buClr>
              <a:buFont typeface="Wingdings" panose="05000000000000000000" pitchFamily="2" charset="2"/>
              <a:buChar char="Ø"/>
            </a:pPr>
            <a:r>
              <a:rPr lang="en-GB" sz="1600" b="0" dirty="0"/>
              <a:t>To assess the feasibility of using e-buses for a park and ride service in Gozo;</a:t>
            </a:r>
          </a:p>
          <a:p>
            <a:pPr marL="285750" indent="-285750" algn="just">
              <a:spcBef>
                <a:spcPts val="0"/>
              </a:spcBef>
              <a:buClr>
                <a:srgbClr val="1F497D"/>
              </a:buClr>
              <a:buFont typeface="Wingdings" panose="05000000000000000000" pitchFamily="2" charset="2"/>
              <a:buChar char="Ø"/>
            </a:pPr>
            <a:r>
              <a:rPr lang="de-AT" sz="1600" b="0" dirty="0"/>
              <a:t>To get feedback from stakeholders about the introduction of such a system;</a:t>
            </a:r>
          </a:p>
          <a:p>
            <a:pPr marL="285750" indent="-285750" algn="just">
              <a:spcBef>
                <a:spcPts val="0"/>
              </a:spcBef>
              <a:buClr>
                <a:srgbClr val="1F497D"/>
              </a:buClr>
              <a:buFont typeface="Wingdings" panose="05000000000000000000" pitchFamily="2" charset="2"/>
              <a:buChar char="Ø"/>
            </a:pPr>
            <a:r>
              <a:rPr lang="de-AT" sz="1600" b="0" dirty="0"/>
              <a:t>To find out the benefits that can arise from using such a system.</a:t>
            </a:r>
          </a:p>
          <a:p>
            <a:pPr marL="0" indent="0" algn="just">
              <a:spcBef>
                <a:spcPts val="0"/>
              </a:spcBef>
              <a:buClr>
                <a:srgbClr val="1F497D"/>
              </a:buClr>
            </a:pPr>
            <a:endParaRPr lang="de-AT" sz="1600" b="0" dirty="0">
              <a:solidFill>
                <a:srgbClr val="1F497D"/>
              </a:solidFill>
            </a:endParaRPr>
          </a:p>
          <a:p>
            <a:pPr marL="0" indent="0" algn="just">
              <a:spcBef>
                <a:spcPts val="0"/>
              </a:spcBef>
              <a:buClr>
                <a:srgbClr val="1F497D"/>
              </a:buClr>
            </a:pPr>
            <a:endParaRPr lang="de-AT" sz="1600" b="0" dirty="0">
              <a:solidFill>
                <a:srgbClr val="1F497D"/>
              </a:solidFill>
            </a:endParaRPr>
          </a:p>
          <a:p>
            <a:pPr marL="0" indent="0" algn="just">
              <a:spcBef>
                <a:spcPts val="0"/>
              </a:spcBef>
              <a:buClr>
                <a:srgbClr val="1F497D"/>
              </a:buClr>
            </a:pPr>
            <a:r>
              <a:rPr lang="de-DE" sz="1600" dirty="0">
                <a:solidFill>
                  <a:srgbClr val="1F497D"/>
                </a:solidFill>
              </a:rPr>
              <a:t>Added value: </a:t>
            </a:r>
            <a:r>
              <a:rPr lang="en-GB" sz="1600" b="0" dirty="0"/>
              <a:t>The value of this practice is that it enables the territory to have an analysis of the costs and benefits of introducing electric buses in their region prior to doing the actual investment in the project. </a:t>
            </a:r>
          </a:p>
          <a:p>
            <a:pPr marL="0" indent="0" algn="just">
              <a:spcBef>
                <a:spcPts val="0"/>
              </a:spcBef>
              <a:buClr>
                <a:srgbClr val="1F497D"/>
              </a:buClr>
            </a:pPr>
            <a:endParaRPr lang="de-DE" sz="1600" dirty="0">
              <a:solidFill>
                <a:srgbClr val="1F497D"/>
              </a:solidFill>
            </a:endParaRPr>
          </a:p>
          <a:p>
            <a:pPr marL="0" indent="0" algn="just">
              <a:spcBef>
                <a:spcPts val="0"/>
              </a:spcBef>
              <a:buClr>
                <a:srgbClr val="1F497D"/>
              </a:buClr>
            </a:pPr>
            <a:endParaRPr lang="de-DE" sz="1600" dirty="0">
              <a:solidFill>
                <a:srgbClr val="1F497D"/>
              </a:solidFill>
            </a:endParaRPr>
          </a:p>
          <a:p>
            <a:pPr marL="0" indent="0" algn="just">
              <a:spcBef>
                <a:spcPts val="0"/>
              </a:spcBef>
              <a:buClr>
                <a:srgbClr val="1F497D"/>
              </a:buClr>
            </a:pPr>
            <a:r>
              <a:rPr lang="de-DE" sz="1600" dirty="0">
                <a:solidFill>
                  <a:srgbClr val="1F497D"/>
                </a:solidFill>
              </a:rPr>
              <a:t>Transferability: </a:t>
            </a:r>
            <a:r>
              <a:rPr lang="en-GB" sz="1600" b="0" dirty="0"/>
              <a:t>This good practice may be useful for territories which like Malta do not yet have an electric bus fleet since it is a practice which helps to make the territory more aware of the costs and benefits associated with such a project.</a:t>
            </a:r>
            <a:endParaRPr lang="de-DE" sz="1600" b="0" dirty="0"/>
          </a:p>
          <a:p>
            <a:endParaRPr lang="en-GB" sz="1800" dirty="0"/>
          </a:p>
        </p:txBody>
      </p:sp>
    </p:spTree>
    <p:extLst>
      <p:ext uri="{BB962C8B-B14F-4D97-AF65-F5344CB8AC3E}">
        <p14:creationId xmlns:p14="http://schemas.microsoft.com/office/powerpoint/2010/main" val="66376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1635-7F00-4872-829E-0D7F7FAFD34C}"/>
              </a:ext>
            </a:extLst>
          </p:cNvPr>
          <p:cNvSpPr>
            <a:spLocks noGrp="1"/>
          </p:cNvSpPr>
          <p:nvPr>
            <p:ph type="title"/>
          </p:nvPr>
        </p:nvSpPr>
        <p:spPr/>
        <p:txBody>
          <a:bodyPr/>
          <a:lstStyle/>
          <a:p>
            <a:r>
              <a:rPr lang="en-GB" dirty="0"/>
              <a:t>TAM Electric bus pilot in Malta</a:t>
            </a:r>
          </a:p>
        </p:txBody>
      </p:sp>
      <p:pic>
        <p:nvPicPr>
          <p:cNvPr id="4" name="Picture 2" descr="9-daryl-cauchi-1334">
            <a:extLst>
              <a:ext uri="{FF2B5EF4-FFF2-40B4-BE49-F238E27FC236}">
                <a16:creationId xmlns:a16="http://schemas.microsoft.com/office/drawing/2014/main" id="{CDC1D47B-F3C3-4128-A9F6-C67C3A938E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8" b="2"/>
          <a:stretch/>
        </p:blipFill>
        <p:spPr bwMode="auto">
          <a:xfrm>
            <a:off x="224998" y="1253638"/>
            <a:ext cx="5871002" cy="3976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61577E51-A830-459B-935B-4D9E90AED1B4}"/>
              </a:ext>
            </a:extLst>
          </p:cNvPr>
          <p:cNvPicPr>
            <a:picLocks noChangeAspect="1"/>
          </p:cNvPicPr>
          <p:nvPr/>
        </p:nvPicPr>
        <p:blipFill rotWithShape="1">
          <a:blip r:embed="rId4"/>
          <a:srcRect l="352" r="4614" b="2"/>
          <a:stretch/>
        </p:blipFill>
        <p:spPr>
          <a:xfrm>
            <a:off x="6096000" y="1253638"/>
            <a:ext cx="5662008" cy="3976798"/>
          </a:xfrm>
          <a:prstGeom prst="rect">
            <a:avLst/>
          </a:prstGeom>
          <a:ln>
            <a:noFill/>
          </a:ln>
          <a:effectLst>
            <a:softEdge rad="112500"/>
          </a:effectLst>
        </p:spPr>
      </p:pic>
      <p:pic>
        <p:nvPicPr>
          <p:cNvPr id="6" name="Picture 5" descr="Malta Public Transport">
            <a:extLst>
              <a:ext uri="{FF2B5EF4-FFF2-40B4-BE49-F238E27FC236}">
                <a16:creationId xmlns:a16="http://schemas.microsoft.com/office/drawing/2014/main" id="{FF86BD89-AD93-434F-AFC9-03750BF93D6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7646" y="5490000"/>
            <a:ext cx="3267075" cy="619125"/>
          </a:xfrm>
          <a:prstGeom prst="rect">
            <a:avLst/>
          </a:prstGeom>
          <a:noFill/>
          <a:ln>
            <a:noFill/>
          </a:ln>
        </p:spPr>
      </p:pic>
    </p:spTree>
    <p:extLst>
      <p:ext uri="{BB962C8B-B14F-4D97-AF65-F5344CB8AC3E}">
        <p14:creationId xmlns:p14="http://schemas.microsoft.com/office/powerpoint/2010/main" val="368813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415E-81C8-4483-B3AD-0F3C1FCE4D85}"/>
              </a:ext>
            </a:extLst>
          </p:cNvPr>
          <p:cNvSpPr>
            <a:spLocks noGrp="1"/>
          </p:cNvSpPr>
          <p:nvPr>
            <p:ph type="title"/>
          </p:nvPr>
        </p:nvSpPr>
        <p:spPr>
          <a:xfrm>
            <a:off x="609600" y="696286"/>
            <a:ext cx="10972800" cy="297788"/>
          </a:xfrm>
        </p:spPr>
        <p:txBody>
          <a:bodyPr/>
          <a:lstStyle/>
          <a:p>
            <a:r>
              <a:rPr lang="en-GB" sz="2000" b="1" dirty="0">
                <a:solidFill>
                  <a:schemeClr val="bg2"/>
                </a:solidFill>
                <a:latin typeface="+mn-lt"/>
              </a:rPr>
              <a:t>2- </a:t>
            </a:r>
            <a:r>
              <a:rPr lang="en-US" sz="2000" b="1" i="0" dirty="0">
                <a:solidFill>
                  <a:schemeClr val="bg2"/>
                </a:solidFill>
                <a:effectLst/>
                <a:latin typeface="+mn-lt"/>
              </a:rPr>
              <a:t>Logbook in e-bus for monitoring of trip and driver feedback</a:t>
            </a:r>
            <a:br>
              <a:rPr lang="en-US" sz="2000" b="1" i="0" dirty="0">
                <a:solidFill>
                  <a:srgbClr val="000000"/>
                </a:solidFill>
                <a:effectLst/>
                <a:latin typeface="+mn-lt"/>
              </a:rPr>
            </a:br>
            <a:endParaRPr lang="en-GB" sz="2000" b="1" dirty="0"/>
          </a:p>
        </p:txBody>
      </p:sp>
      <p:sp>
        <p:nvSpPr>
          <p:cNvPr id="3" name="Text Placeholder 2">
            <a:extLst>
              <a:ext uri="{FF2B5EF4-FFF2-40B4-BE49-F238E27FC236}">
                <a16:creationId xmlns:a16="http://schemas.microsoft.com/office/drawing/2014/main" id="{A4103728-8494-4C42-95AA-481C2CA2AF82}"/>
              </a:ext>
            </a:extLst>
          </p:cNvPr>
          <p:cNvSpPr>
            <a:spLocks noGrp="1"/>
          </p:cNvSpPr>
          <p:nvPr>
            <p:ph type="body" idx="1"/>
          </p:nvPr>
        </p:nvSpPr>
        <p:spPr>
          <a:xfrm>
            <a:off x="609601" y="994074"/>
            <a:ext cx="10943167" cy="5557113"/>
          </a:xfrm>
        </p:spPr>
        <p:txBody>
          <a:bodyPr/>
          <a:lstStyle/>
          <a:p>
            <a:pPr marL="571500" indent="-342900">
              <a:buFont typeface="Arial" panose="020B0604020202020204" pitchFamily="34" charset="0"/>
              <a:buChar char="•"/>
            </a:pPr>
            <a:r>
              <a:rPr lang="de-AT" sz="1600" b="0" dirty="0"/>
              <a:t>During the </a:t>
            </a:r>
            <a:r>
              <a:rPr lang="de-AT" sz="1600" dirty="0"/>
              <a:t>TAM electric bus pilot project in Malta </a:t>
            </a:r>
            <a:r>
              <a:rPr lang="de-AT" sz="1600" b="0" dirty="0"/>
              <a:t>a logbook was kept in the bus to monitor the distance travelled, the operation time and consumption. This logbook was also used by the drivers to write their feedback about the issues encountered during testing.</a:t>
            </a:r>
            <a:endParaRPr lang="en-GB" sz="2000" dirty="0"/>
          </a:p>
        </p:txBody>
      </p:sp>
      <p:pic>
        <p:nvPicPr>
          <p:cNvPr id="5" name="Picture 4">
            <a:extLst>
              <a:ext uri="{FF2B5EF4-FFF2-40B4-BE49-F238E27FC236}">
                <a16:creationId xmlns:a16="http://schemas.microsoft.com/office/drawing/2014/main" id="{1FAAE530-6378-400E-AAB1-D3EA26D6A591}"/>
              </a:ext>
            </a:extLst>
          </p:cNvPr>
          <p:cNvPicPr>
            <a:picLocks noChangeAspect="1"/>
          </p:cNvPicPr>
          <p:nvPr/>
        </p:nvPicPr>
        <p:blipFill rotWithShape="1">
          <a:blip r:embed="rId2"/>
          <a:srcRect l="10992" t="33858" r="63549" b="11706"/>
          <a:stretch/>
        </p:blipFill>
        <p:spPr>
          <a:xfrm>
            <a:off x="2442540" y="1991361"/>
            <a:ext cx="7306920" cy="4857614"/>
          </a:xfrm>
          <a:prstGeom prst="rect">
            <a:avLst/>
          </a:prstGeom>
        </p:spPr>
      </p:pic>
    </p:spTree>
    <p:extLst>
      <p:ext uri="{BB962C8B-B14F-4D97-AF65-F5344CB8AC3E}">
        <p14:creationId xmlns:p14="http://schemas.microsoft.com/office/powerpoint/2010/main" val="107185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DB67-8FF1-49B1-8036-D103FAB5D994}"/>
              </a:ext>
            </a:extLst>
          </p:cNvPr>
          <p:cNvSpPr>
            <a:spLocks noGrp="1"/>
          </p:cNvSpPr>
          <p:nvPr>
            <p:ph type="title"/>
          </p:nvPr>
        </p:nvSpPr>
        <p:spPr/>
        <p:txBody>
          <a:bodyPr/>
          <a:lstStyle/>
          <a:p>
            <a:r>
              <a:rPr lang="en-GB" sz="2000" b="1" dirty="0">
                <a:solidFill>
                  <a:schemeClr val="bg2"/>
                </a:solidFill>
                <a:latin typeface="+mn-lt"/>
              </a:rPr>
              <a:t>2- </a:t>
            </a:r>
            <a:r>
              <a:rPr lang="en-US" sz="2000" b="1" i="0" dirty="0">
                <a:solidFill>
                  <a:schemeClr val="bg2"/>
                </a:solidFill>
                <a:effectLst/>
                <a:latin typeface="+mn-lt"/>
              </a:rPr>
              <a:t>Logbook in e-bus for monitoring of trip and driver feedback</a:t>
            </a:r>
            <a:endParaRPr lang="en-GB" sz="2000" dirty="0"/>
          </a:p>
        </p:txBody>
      </p:sp>
      <p:sp>
        <p:nvSpPr>
          <p:cNvPr id="3" name="Text Placeholder 2">
            <a:extLst>
              <a:ext uri="{FF2B5EF4-FFF2-40B4-BE49-F238E27FC236}">
                <a16:creationId xmlns:a16="http://schemas.microsoft.com/office/drawing/2014/main" id="{8EB46B4E-4727-4074-9061-831CF912426D}"/>
              </a:ext>
            </a:extLst>
          </p:cNvPr>
          <p:cNvSpPr>
            <a:spLocks noGrp="1"/>
          </p:cNvSpPr>
          <p:nvPr>
            <p:ph type="body" idx="1"/>
          </p:nvPr>
        </p:nvSpPr>
        <p:spPr>
          <a:xfrm>
            <a:off x="538565" y="1098958"/>
            <a:ext cx="10943167" cy="5435451"/>
          </a:xfrm>
        </p:spPr>
        <p:txBody>
          <a:bodyPr/>
          <a:lstStyle/>
          <a:p>
            <a:r>
              <a:rPr lang="en-GB" sz="1800" dirty="0">
                <a:latin typeface="+mn-lt"/>
              </a:rPr>
              <a:t>Objectives:</a:t>
            </a:r>
          </a:p>
          <a:p>
            <a:endParaRPr lang="en-GB" sz="1800" dirty="0">
              <a:latin typeface="+mn-lt"/>
            </a:endParaRPr>
          </a:p>
          <a:p>
            <a:pPr marL="285750" indent="-285750" algn="just">
              <a:spcBef>
                <a:spcPts val="0"/>
              </a:spcBef>
              <a:buClr>
                <a:srgbClr val="1F497D"/>
              </a:buClr>
              <a:buFont typeface="Wingdings" panose="05000000000000000000" pitchFamily="2" charset="2"/>
              <a:buChar char="Ø"/>
            </a:pPr>
            <a:r>
              <a:rPr lang="en-GB" sz="1800" b="0" dirty="0">
                <a:latin typeface="+mn-lt"/>
              </a:rPr>
              <a:t>To keep record of the trips' information (timings, consumption);</a:t>
            </a:r>
          </a:p>
          <a:p>
            <a:pPr marL="285750" indent="-285750" algn="just">
              <a:spcBef>
                <a:spcPts val="0"/>
              </a:spcBef>
              <a:buClr>
                <a:srgbClr val="1F497D"/>
              </a:buClr>
              <a:buFont typeface="Wingdings" panose="05000000000000000000" pitchFamily="2" charset="2"/>
              <a:buChar char="Ø"/>
            </a:pPr>
            <a:r>
              <a:rPr lang="de-AT" sz="1800" b="0" dirty="0">
                <a:latin typeface="+mn-lt"/>
              </a:rPr>
              <a:t>To eventually compare the performance of the electric bus on different routes and during different times of the day;</a:t>
            </a:r>
          </a:p>
          <a:p>
            <a:pPr marL="285750" indent="-285750" algn="just">
              <a:spcBef>
                <a:spcPts val="0"/>
              </a:spcBef>
              <a:buClr>
                <a:srgbClr val="1F497D"/>
              </a:buClr>
              <a:buFont typeface="Wingdings" panose="05000000000000000000" pitchFamily="2" charset="2"/>
              <a:buChar char="Ø"/>
            </a:pPr>
            <a:r>
              <a:rPr lang="de-AT" sz="1800" b="0" dirty="0">
                <a:latin typeface="+mn-lt"/>
              </a:rPr>
              <a:t>To get any driver feedback which can be relevant for the future tests;</a:t>
            </a:r>
          </a:p>
          <a:p>
            <a:pPr marL="285750" indent="-285750" algn="just">
              <a:spcBef>
                <a:spcPts val="0"/>
              </a:spcBef>
              <a:buClr>
                <a:srgbClr val="1F497D"/>
              </a:buClr>
              <a:buFont typeface="Wingdings" panose="05000000000000000000" pitchFamily="2" charset="2"/>
              <a:buChar char="Ø"/>
            </a:pPr>
            <a:endParaRPr lang="de-AT" sz="1800" b="0" dirty="0">
              <a:latin typeface="+mn-lt"/>
            </a:endParaRPr>
          </a:p>
          <a:p>
            <a:pPr marL="0" indent="0" algn="just">
              <a:spcBef>
                <a:spcPts val="0"/>
              </a:spcBef>
              <a:buClr>
                <a:srgbClr val="1F497D"/>
              </a:buClr>
            </a:pPr>
            <a:endParaRPr lang="en-GB" sz="1800" b="0" dirty="0">
              <a:latin typeface="+mn-lt"/>
            </a:endParaRPr>
          </a:p>
          <a:p>
            <a:pPr marL="0" indent="0" algn="just">
              <a:spcBef>
                <a:spcPts val="0"/>
              </a:spcBef>
              <a:buClr>
                <a:srgbClr val="1F497D"/>
              </a:buClr>
              <a:buSzPct val="100000"/>
            </a:pPr>
            <a:r>
              <a:rPr lang="en-GB" sz="1800" dirty="0">
                <a:latin typeface="+mn-lt"/>
              </a:rPr>
              <a:t>Benefits:</a:t>
            </a:r>
          </a:p>
          <a:p>
            <a:pPr marL="0" indent="0" algn="just">
              <a:spcBef>
                <a:spcPts val="0"/>
              </a:spcBef>
              <a:buClr>
                <a:srgbClr val="1F497D"/>
              </a:buClr>
              <a:buSzPct val="100000"/>
            </a:pPr>
            <a:r>
              <a:rPr lang="en-GB" sz="1800" b="0" dirty="0">
                <a:latin typeface="+mn-lt"/>
              </a:rPr>
              <a:t>Having a logbook in which possible issues and experiences encountered during testing are listed may help in preventing some of these problems from being replicated in the future tests.</a:t>
            </a:r>
            <a:endParaRPr lang="de-AT" sz="1800" b="0" dirty="0">
              <a:latin typeface="+mn-lt"/>
            </a:endParaRPr>
          </a:p>
        </p:txBody>
      </p:sp>
    </p:spTree>
    <p:extLst>
      <p:ext uri="{BB962C8B-B14F-4D97-AF65-F5344CB8AC3E}">
        <p14:creationId xmlns:p14="http://schemas.microsoft.com/office/powerpoint/2010/main" val="377494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A727-61F7-444C-AFA4-389AAFD11894}"/>
              </a:ext>
            </a:extLst>
          </p:cNvPr>
          <p:cNvSpPr>
            <a:spLocks noGrp="1"/>
          </p:cNvSpPr>
          <p:nvPr>
            <p:ph type="title"/>
          </p:nvPr>
        </p:nvSpPr>
        <p:spPr>
          <a:xfrm>
            <a:off x="609601" y="431999"/>
            <a:ext cx="9297797" cy="834739"/>
          </a:xfrm>
        </p:spPr>
        <p:txBody>
          <a:bodyPr/>
          <a:lstStyle/>
          <a:p>
            <a:r>
              <a:rPr lang="en-GB" sz="1800" b="1" dirty="0"/>
              <a:t>3. </a:t>
            </a:r>
            <a:r>
              <a:rPr lang="en-GB" sz="1800" b="1" i="1" dirty="0"/>
              <a:t>Pre-testing of e-bus as training for drivers and technical staff prior to the launch of e-bus pilot project</a:t>
            </a:r>
            <a:endParaRPr lang="en-GB" sz="1800" b="1" dirty="0"/>
          </a:p>
        </p:txBody>
      </p:sp>
      <p:sp>
        <p:nvSpPr>
          <p:cNvPr id="3" name="Text Placeholder 2">
            <a:extLst>
              <a:ext uri="{FF2B5EF4-FFF2-40B4-BE49-F238E27FC236}">
                <a16:creationId xmlns:a16="http://schemas.microsoft.com/office/drawing/2014/main" id="{B4E2746A-C11B-4CF3-9681-235607E87720}"/>
              </a:ext>
            </a:extLst>
          </p:cNvPr>
          <p:cNvSpPr>
            <a:spLocks noGrp="1"/>
          </p:cNvSpPr>
          <p:nvPr>
            <p:ph type="body" idx="1"/>
          </p:nvPr>
        </p:nvSpPr>
        <p:spPr>
          <a:xfrm>
            <a:off x="5041049" y="1383030"/>
            <a:ext cx="6712320" cy="4671863"/>
          </a:xfrm>
        </p:spPr>
        <p:txBody>
          <a:bodyPr/>
          <a:lstStyle/>
          <a:p>
            <a:pPr marL="285750" indent="-285750" algn="just">
              <a:spcBef>
                <a:spcPts val="0"/>
              </a:spcBef>
              <a:buClr>
                <a:srgbClr val="1F497D"/>
              </a:buClr>
              <a:buFont typeface="Wingdings" panose="05000000000000000000" pitchFamily="2" charset="2"/>
              <a:buChar char="Ø"/>
            </a:pPr>
            <a:endParaRPr lang="en-GB" sz="1600" b="0" dirty="0"/>
          </a:p>
          <a:p>
            <a:pPr marL="285750" indent="-285750" algn="just">
              <a:spcBef>
                <a:spcPts val="0"/>
              </a:spcBef>
              <a:buClr>
                <a:srgbClr val="1F497D"/>
              </a:buClr>
              <a:buFont typeface="Wingdings" panose="05000000000000000000" pitchFamily="2" charset="2"/>
              <a:buChar char="Ø"/>
            </a:pPr>
            <a:r>
              <a:rPr lang="en-GB" sz="1600" b="0" dirty="0"/>
              <a:t>It also helped to test some roads with a challenging topography (</a:t>
            </a:r>
            <a:r>
              <a:rPr lang="en-GB" sz="1600" b="0" dirty="0" err="1"/>
              <a:t>uphills</a:t>
            </a:r>
            <a:r>
              <a:rPr lang="en-GB" sz="1600" b="0" dirty="0"/>
              <a:t> with frequent stops). </a:t>
            </a:r>
          </a:p>
          <a:p>
            <a:pPr marL="285750" indent="-285750" algn="just">
              <a:spcBef>
                <a:spcPts val="0"/>
              </a:spcBef>
              <a:buClr>
                <a:srgbClr val="1F497D"/>
              </a:buClr>
              <a:buFont typeface="Wingdings" panose="05000000000000000000" pitchFamily="2" charset="2"/>
              <a:buChar char="Ø"/>
            </a:pPr>
            <a:r>
              <a:rPr lang="en-GB" sz="1600" b="0" dirty="0"/>
              <a:t>This allowed identification of the performance limits of the bus prior to the actual pilot phase.</a:t>
            </a:r>
          </a:p>
          <a:p>
            <a:pPr marL="0" indent="0" algn="just">
              <a:spcBef>
                <a:spcPts val="0"/>
              </a:spcBef>
              <a:buClr>
                <a:srgbClr val="1F497D"/>
              </a:buClr>
            </a:pPr>
            <a:endParaRPr lang="en-GB" sz="1600" b="0" dirty="0"/>
          </a:p>
          <a:p>
            <a:pPr marL="0" indent="0" algn="just">
              <a:spcBef>
                <a:spcPts val="0"/>
              </a:spcBef>
              <a:buClr>
                <a:srgbClr val="1F497D"/>
              </a:buClr>
            </a:pPr>
            <a:r>
              <a:rPr lang="de-DE" sz="1600" dirty="0">
                <a:solidFill>
                  <a:srgbClr val="1F497D"/>
                </a:solidFill>
              </a:rPr>
              <a:t>Objectives:</a:t>
            </a:r>
            <a:r>
              <a:rPr lang="en-GB" sz="1600" i="1" dirty="0"/>
              <a:t> </a:t>
            </a:r>
          </a:p>
          <a:p>
            <a:pPr marL="0" indent="0" algn="just">
              <a:spcBef>
                <a:spcPts val="0"/>
              </a:spcBef>
              <a:buClr>
                <a:srgbClr val="1F497D"/>
              </a:buClr>
            </a:pPr>
            <a:endParaRPr lang="en-GB" sz="1600" i="1" dirty="0"/>
          </a:p>
          <a:p>
            <a:pPr marL="285750" indent="-285750" algn="just">
              <a:spcBef>
                <a:spcPts val="0"/>
              </a:spcBef>
              <a:buClr>
                <a:srgbClr val="1F497D"/>
              </a:buClr>
              <a:buFont typeface="Wingdings" panose="05000000000000000000" pitchFamily="2" charset="2"/>
              <a:buChar char="Ø"/>
            </a:pPr>
            <a:r>
              <a:rPr lang="en-GB" sz="1600" b="0" dirty="0"/>
              <a:t>To monitor the performance of the e-bus in challenging roads before assigning the routes that the electric bus will operate on during the pilot phase;</a:t>
            </a:r>
          </a:p>
          <a:p>
            <a:pPr marL="285750" indent="-285750" algn="just">
              <a:spcBef>
                <a:spcPts val="0"/>
              </a:spcBef>
              <a:buClr>
                <a:srgbClr val="1F497D"/>
              </a:buClr>
              <a:buFont typeface="Wingdings" panose="05000000000000000000" pitchFamily="2" charset="2"/>
              <a:buChar char="Ø"/>
            </a:pPr>
            <a:r>
              <a:rPr lang="en-GB" sz="1600" b="0" dirty="0"/>
              <a:t>To enable the technical staff to identify any common issues encountered during the pre-testing phase;</a:t>
            </a:r>
          </a:p>
          <a:p>
            <a:pPr marL="285750" indent="-285750" algn="just">
              <a:spcBef>
                <a:spcPts val="0"/>
              </a:spcBef>
              <a:buClr>
                <a:srgbClr val="1F497D"/>
              </a:buClr>
              <a:buFont typeface="Wingdings" panose="05000000000000000000" pitchFamily="2" charset="2"/>
              <a:buChar char="Ø"/>
            </a:pPr>
            <a:r>
              <a:rPr lang="en-GB" sz="1600" b="0" dirty="0"/>
              <a:t>To serve as training for the drivers and technical staff;</a:t>
            </a:r>
          </a:p>
          <a:p>
            <a:pPr marL="285750" indent="-285750" algn="just">
              <a:spcBef>
                <a:spcPts val="0"/>
              </a:spcBef>
              <a:buClr>
                <a:srgbClr val="1F497D"/>
              </a:buClr>
              <a:buFont typeface="Wingdings" panose="05000000000000000000" pitchFamily="2" charset="2"/>
              <a:buChar char="Ø"/>
            </a:pPr>
            <a:r>
              <a:rPr lang="en-GB" sz="1600" b="0" dirty="0"/>
              <a:t>To avoid passenger discomfort/complaints if the e-bus does not manage to perform well in a certain road, hence not assigned as a route during piloting. </a:t>
            </a:r>
          </a:p>
          <a:p>
            <a:pPr marL="0" indent="0" algn="just">
              <a:spcBef>
                <a:spcPts val="0"/>
              </a:spcBef>
              <a:buClr>
                <a:srgbClr val="1F497D"/>
              </a:buClr>
            </a:pPr>
            <a:endParaRPr lang="en-GB" sz="1400" b="0" dirty="0">
              <a:solidFill>
                <a:srgbClr val="1F497D"/>
              </a:solidFill>
            </a:endParaRPr>
          </a:p>
        </p:txBody>
      </p:sp>
      <p:pic>
        <p:nvPicPr>
          <p:cNvPr id="5" name="Picture 4" descr="A bus on the street&#10;&#10;Description automatically generated with low confidence">
            <a:extLst>
              <a:ext uri="{FF2B5EF4-FFF2-40B4-BE49-F238E27FC236}">
                <a16:creationId xmlns:a16="http://schemas.microsoft.com/office/drawing/2014/main" id="{4F2181A2-E817-4866-B33B-C75962A4D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47" y="1953983"/>
            <a:ext cx="4868102" cy="3247937"/>
          </a:xfrm>
          <a:prstGeom prst="rect">
            <a:avLst/>
          </a:prstGeom>
        </p:spPr>
      </p:pic>
    </p:spTree>
    <p:extLst>
      <p:ext uri="{BB962C8B-B14F-4D97-AF65-F5344CB8AC3E}">
        <p14:creationId xmlns:p14="http://schemas.microsoft.com/office/powerpoint/2010/main" val="173374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FD3511B-ACA3-4136-BD28-862659015F09}"/>
              </a:ext>
            </a:extLst>
          </p:cNvPr>
          <p:cNvGraphicFramePr/>
          <p:nvPr>
            <p:extLst>
              <p:ext uri="{D42A27DB-BD31-4B8C-83A1-F6EECF244321}">
                <p14:modId xmlns:p14="http://schemas.microsoft.com/office/powerpoint/2010/main" val="2313497282"/>
              </p:ext>
            </p:extLst>
          </p:nvPr>
        </p:nvGraphicFramePr>
        <p:xfrm>
          <a:off x="1910080" y="719666"/>
          <a:ext cx="8371840" cy="5829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F41438F-D66A-4306-BFD2-C713062991D5}"/>
              </a:ext>
            </a:extLst>
          </p:cNvPr>
          <p:cNvPicPr>
            <a:picLocks noChangeAspect="1"/>
          </p:cNvPicPr>
          <p:nvPr/>
        </p:nvPicPr>
        <p:blipFill>
          <a:blip r:embed="rId8"/>
          <a:stretch>
            <a:fillRect/>
          </a:stretch>
        </p:blipFill>
        <p:spPr>
          <a:xfrm>
            <a:off x="643684" y="309179"/>
            <a:ext cx="9638236" cy="536494"/>
          </a:xfrm>
          <a:prstGeom prst="rect">
            <a:avLst/>
          </a:prstGeom>
        </p:spPr>
      </p:pic>
    </p:spTree>
    <p:extLst>
      <p:ext uri="{BB962C8B-B14F-4D97-AF65-F5344CB8AC3E}">
        <p14:creationId xmlns:p14="http://schemas.microsoft.com/office/powerpoint/2010/main" val="4092940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p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10116A1345445B261378325C9FD47" ma:contentTypeVersion="31" ma:contentTypeDescription="Create a new document." ma:contentTypeScope="" ma:versionID="79a4963b1cc9f207d4fae5fbeb2c76b8">
  <xsd:schema xmlns:xsd="http://www.w3.org/2001/XMLSchema" xmlns:xs="http://www.w3.org/2001/XMLSchema" xmlns:p="http://schemas.microsoft.com/office/2006/metadata/properties" xmlns:ns2="2b638e1f-afd0-4d25-9cac-e6af3a7e9f8c" xmlns:ns3="d18d772e-1f43-4b93-b2a0-aa2cba3a5aea" targetNamespace="http://schemas.microsoft.com/office/2006/metadata/properties" ma:root="true" ma:fieldsID="8d3e05e8f4f41bbac0988d2c8bafe651" ns2:_="" ns3:_="">
    <xsd:import namespace="2b638e1f-afd0-4d25-9cac-e6af3a7e9f8c"/>
    <xsd:import namespace="d18d772e-1f43-4b93-b2a0-aa2cba3a5ae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38e1f-afd0-4d25-9cac-e6af3a7e9f8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d772e-1f43-4b93-b2a0-aa2cba3a5aea"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stribution_Groups xmlns="2b638e1f-afd0-4d25-9cac-e6af3a7e9f8c" xsi:nil="true"/>
    <Math_Settings xmlns="2b638e1f-afd0-4d25-9cac-e6af3a7e9f8c" xsi:nil="true"/>
    <Members xmlns="2b638e1f-afd0-4d25-9cac-e6af3a7e9f8c">
      <UserInfo>
        <DisplayName/>
        <AccountId xsi:nil="true"/>
        <AccountType/>
      </UserInfo>
    </Members>
    <Is_Collaboration_Space_Locked xmlns="2b638e1f-afd0-4d25-9cac-e6af3a7e9f8c" xsi:nil="true"/>
    <NotebookType xmlns="2b638e1f-afd0-4d25-9cac-e6af3a7e9f8c" xsi:nil="true"/>
    <Invited_Leaders xmlns="2b638e1f-afd0-4d25-9cac-e6af3a7e9f8c" xsi:nil="true"/>
    <IsNotebookLocked xmlns="2b638e1f-afd0-4d25-9cac-e6af3a7e9f8c" xsi:nil="true"/>
    <FolderType xmlns="2b638e1f-afd0-4d25-9cac-e6af3a7e9f8c" xsi:nil="true"/>
    <Owner xmlns="2b638e1f-afd0-4d25-9cac-e6af3a7e9f8c">
      <UserInfo>
        <DisplayName/>
        <AccountId xsi:nil="true"/>
        <AccountType/>
      </UserInfo>
    </Owner>
    <Leaders xmlns="2b638e1f-afd0-4d25-9cac-e6af3a7e9f8c">
      <UserInfo>
        <DisplayName/>
        <AccountId xsi:nil="true"/>
        <AccountType/>
      </UserInfo>
    </Leaders>
    <TeamsChannelId xmlns="2b638e1f-afd0-4d25-9cac-e6af3a7e9f8c" xsi:nil="true"/>
    <Has_Leaders_Only_SectionGroup xmlns="2b638e1f-afd0-4d25-9cac-e6af3a7e9f8c" xsi:nil="true"/>
    <LMS_Mappings xmlns="2b638e1f-afd0-4d25-9cac-e6af3a7e9f8c" xsi:nil="true"/>
    <CultureName xmlns="2b638e1f-afd0-4d25-9cac-e6af3a7e9f8c" xsi:nil="true"/>
    <Templates xmlns="2b638e1f-afd0-4d25-9cac-e6af3a7e9f8c" xsi:nil="true"/>
    <Member_Groups xmlns="2b638e1f-afd0-4d25-9cac-e6af3a7e9f8c">
      <UserInfo>
        <DisplayName/>
        <AccountId xsi:nil="true"/>
        <AccountType/>
      </UserInfo>
    </Member_Groups>
    <Self_Registration_Enabled xmlns="2b638e1f-afd0-4d25-9cac-e6af3a7e9f8c" xsi:nil="true"/>
    <DefaultSectionNames xmlns="2b638e1f-afd0-4d25-9cac-e6af3a7e9f8c" xsi:nil="true"/>
    <Invited_Members xmlns="2b638e1f-afd0-4d25-9cac-e6af3a7e9f8c" xsi:nil="true"/>
    <AppVersion xmlns="2b638e1f-afd0-4d25-9cac-e6af3a7e9f8c" xsi:nil="true"/>
  </documentManagement>
</p:properties>
</file>

<file path=customXml/itemProps1.xml><?xml version="1.0" encoding="utf-8"?>
<ds:datastoreItem xmlns:ds="http://schemas.openxmlformats.org/officeDocument/2006/customXml" ds:itemID="{8C4DD25B-D855-44C4-B678-664DD4F03563}"/>
</file>

<file path=customXml/itemProps2.xml><?xml version="1.0" encoding="utf-8"?>
<ds:datastoreItem xmlns:ds="http://schemas.openxmlformats.org/officeDocument/2006/customXml" ds:itemID="{226E184E-789B-4DB2-A480-316AF7B0A395}"/>
</file>

<file path=customXml/itemProps3.xml><?xml version="1.0" encoding="utf-8"?>
<ds:datastoreItem xmlns:ds="http://schemas.openxmlformats.org/officeDocument/2006/customXml" ds:itemID="{F1CEAD72-01FE-431A-8E32-FA6C08875AC1}"/>
</file>

<file path=docProps/app.xml><?xml version="1.0" encoding="utf-8"?>
<Properties xmlns="http://schemas.openxmlformats.org/officeDocument/2006/extended-properties" xmlns:vt="http://schemas.openxmlformats.org/officeDocument/2006/docPropsVTypes">
  <TotalTime>689</TotalTime>
  <Words>1088</Words>
  <Application>Microsoft Office PowerPoint</Application>
  <PresentationFormat>Breedbeeld</PresentationFormat>
  <Paragraphs>98</Paragraphs>
  <Slides>10</Slides>
  <Notes>7</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10</vt:i4>
      </vt:variant>
    </vt:vector>
  </HeadingPairs>
  <TitlesOfParts>
    <vt:vector size="20" baseType="lpstr">
      <vt:lpstr>Arial</vt:lpstr>
      <vt:lpstr>Calibri</vt:lpstr>
      <vt:lpstr>Calibri Light</vt:lpstr>
      <vt:lpstr>CIDFont+F1</vt:lpstr>
      <vt:lpstr>Courier New</vt:lpstr>
      <vt:lpstr>Noto Sans Symbols</vt:lpstr>
      <vt:lpstr>Wingdings</vt:lpstr>
      <vt:lpstr>Office Theme</vt:lpstr>
      <vt:lpstr>CONTENT page</vt:lpstr>
      <vt:lpstr>BASIC</vt:lpstr>
      <vt:lpstr>Good practices – Gozo </vt:lpstr>
      <vt:lpstr>   </vt:lpstr>
      <vt:lpstr>1- Cost Benefit Analysis to assess the feasibility of electric buses in the region </vt:lpstr>
      <vt:lpstr>1- Cost Benefit Analysis to assess the feasibility of electric buses in the region </vt:lpstr>
      <vt:lpstr>TAM Electric bus pilot in Malta</vt:lpstr>
      <vt:lpstr>2- Logbook in e-bus for monitoring of trip and driver feedback </vt:lpstr>
      <vt:lpstr>2- Logbook in e-bus for monitoring of trip and driver feedback</vt:lpstr>
      <vt:lpstr>3. Pre-testing of e-bus as training for drivers and technical staff prior to the launch of e-bus pilot project</vt:lpstr>
      <vt:lpstr>PowerPoint-presentatie</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practices of Malta &amp; Gozo</dc:title>
  <dc:creator>Kimberlin Bartolo</dc:creator>
  <cp:lastModifiedBy>Marjoke de Boer</cp:lastModifiedBy>
  <cp:revision>8</cp:revision>
  <dcterms:created xsi:type="dcterms:W3CDTF">2022-03-22T07:30:42Z</dcterms:created>
  <dcterms:modified xsi:type="dcterms:W3CDTF">2022-03-28T09:25:05Z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0x010100A0E10116A1345445B261378325C9FD47</vt:lpwstr>
  </property>
</Properties>
</file>