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sldIdLst>
    <p:sldId id="285" r:id="rId2"/>
    <p:sldId id="459" r:id="rId3"/>
    <p:sldId id="456" r:id="rId4"/>
    <p:sldId id="260" r:id="rId5"/>
    <p:sldId id="417" r:id="rId6"/>
    <p:sldId id="468" r:id="rId7"/>
    <p:sldId id="469" r:id="rId8"/>
    <p:sldId id="392" r:id="rId9"/>
    <p:sldId id="396" r:id="rId10"/>
    <p:sldId id="403" r:id="rId11"/>
    <p:sldId id="279" r:id="rId12"/>
    <p:sldId id="404" r:id="rId13"/>
    <p:sldId id="471" r:id="rId14"/>
    <p:sldId id="478" r:id="rId15"/>
    <p:sldId id="477" r:id="rId16"/>
    <p:sldId id="278" r:id="rId17"/>
    <p:sldId id="476" r:id="rId18"/>
    <p:sldId id="406" r:id="rId19"/>
    <p:sldId id="472" r:id="rId20"/>
    <p:sldId id="399" r:id="rId21"/>
    <p:sldId id="401" r:id="rId22"/>
    <p:sldId id="415" r:id="rId23"/>
    <p:sldId id="447" r:id="rId24"/>
    <p:sldId id="271" r:id="rId25"/>
    <p:sldId id="267" r:id="rId26"/>
    <p:sldId id="450" r:id="rId27"/>
    <p:sldId id="464" r:id="rId28"/>
    <p:sldId id="457" r:id="rId29"/>
    <p:sldId id="425" r:id="rId30"/>
    <p:sldId id="411" r:id="rId31"/>
    <p:sldId id="436" r:id="rId32"/>
    <p:sldId id="466" r:id="rId33"/>
    <p:sldId id="269" r:id="rId34"/>
    <p:sldId id="414" r:id="rId35"/>
    <p:sldId id="268" r:id="rId36"/>
    <p:sldId id="458" r:id="rId37"/>
    <p:sldId id="475" r:id="rId3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2E47"/>
    <a:srgbClr val="FDAA3E"/>
    <a:srgbClr val="F76537"/>
    <a:srgbClr val="DAF0D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4" autoAdjust="0"/>
    <p:restoredTop sz="96327"/>
  </p:normalViewPr>
  <p:slideViewPr>
    <p:cSldViewPr snapToGrid="0">
      <p:cViewPr varScale="1">
        <p:scale>
          <a:sx n="124" d="100"/>
          <a:sy n="124" d="100"/>
        </p:scale>
        <p:origin x="392" y="168"/>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1572c41d709854a1/DBA%20data%20analysis/PROJECTS_ALL%20CASE%20STUDY%20CITIES_3%20Januar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1572c41d709854a1/Documents/DBA%20data%20analysis/SC%20Project%20Collections_INITIAL%20STAGE_Model%20and%20Grouped%20to%20QoL%20themes%20and%20Impact_9%20Decemb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DBA%20&amp;%20Assoc%20Output/SPSS%20Analyses_ALL%20COLLECTIONS/New%20projects_March%20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1572c41d709854a1/Documents/DBA%20data%20analysis/PROJECTS_ALL%20CASE%20STUDY%20CITIES_5%20Decemb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MASTER_ALL%20PROJECTS_April%20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1572c41d709854a1/Documents/MASTER%20ANALYSIS_ALL%20PROJECTS_23%20July.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1572c41d709854a1/Documents/DBA%20data%20analysis/PROJECTS_ALL%20CASE%20STUDY%20CITIES_5%20Decemb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1572c41d709854a1/DBA%20data%20analysis/North%20America_624%20projects_new%20cats_15%20Nov.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1572c41d709854a1/Documents/DBA%20data%20analysis/PROJECTS_ALL%20CASE%20STUDY%20CITIES_5%20Decembe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DBA%20&amp;%20Assoc%20Output/SPSS%20Analyses_ALL%20COLLECTIONS/MASTER_ALL%20PROJECTS_17%20May.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1572c41d709854a1/Documents/DBA%20data%20analysis/PROJECTS_ALL%20CASE%20STUDY%20CITIES_5%20Decembe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572c41d709854a1/Documents/DBA%20data%20analysis/SC%20Project%20Collections_INITIAL%20STAGE_Model%20and%20Grouped%20to%20QoL%20themes%20and%20Impact_9%20Decemb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572c41d709854a1/Documents/DBA%20data%20analysis/PROJECTS_ALL%20CASE%20STUDY%20CITIES_5%20Decemb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MASTER_ALL%20PROJECTS_April%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1572c41d709854a1/DBA%20data%20analysis/PROJECTS_ALL%20CASE%20STUDY%20CITIES_5%20Decemb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MASTER_ALL%20PROJECTS_April%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beverlypasian/Library/CloudStorage/OneDrive-Personal/DBA%20data%20analysis/North%20America_624%20projects_new%20cats_15%20Nov.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beverlypasian/Library/CloudStorage/OneDrive-Personal/DBA%20data%20analysis/Australia%20&amp;%20New%20Zealand_476%20projects_new%20cats_15%20Nov.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beverlypasian\Library\Mobile%20Documents\com~apple~CloudDocs\SC%20PROJECT%20LISTS,%20EXAMPLES,%20PAGES%20FROM%20ARTICLES\EUROPE_new%20cats_26%20AUGUST_DON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cked"/>
        <c:varyColors val="0"/>
        <c:ser>
          <c:idx val="0"/>
          <c:order val="0"/>
          <c:tx>
            <c:strRef>
              <c:f>'[PROJECTS_ALL CASE STUDY CITIES_3 January.xlsx]Charts_cases'!$A$2</c:f>
              <c:strCache>
                <c:ptCount val="1"/>
                <c:pt idx="0">
                  <c:v>Bilbao</c:v>
                </c:pt>
              </c:strCache>
            </c:strRef>
          </c:tx>
          <c:spPr>
            <a:ln w="28575" cap="rnd">
              <a:solidFill>
                <a:schemeClr val="accent4">
                  <a:shade val="45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smooth val="0"/>
          <c:extLst>
            <c:ext xmlns:c16="http://schemas.microsoft.com/office/drawing/2014/chart" uri="{C3380CC4-5D6E-409C-BE32-E72D297353CC}">
              <c16:uniqueId val="{00000000-DD5D-3D4A-94D6-A10B09DDF78A}"/>
            </c:ext>
          </c:extLst>
        </c:ser>
        <c:ser>
          <c:idx val="1"/>
          <c:order val="1"/>
          <c:tx>
            <c:strRef>
              <c:f>'[PROJECTS_ALL CASE STUDY CITIES_3 January.xlsx]Charts_cases'!$A$3</c:f>
              <c:strCache>
                <c:ptCount val="1"/>
                <c:pt idx="0">
                  <c:v>Calgary</c:v>
                </c:pt>
              </c:strCache>
            </c:strRef>
          </c:tx>
          <c:spPr>
            <a:ln w="28575" cap="rnd">
              <a:solidFill>
                <a:schemeClr val="accent4">
                  <a:shade val="61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smooth val="0"/>
          <c:extLst>
            <c:ext xmlns:c16="http://schemas.microsoft.com/office/drawing/2014/chart" uri="{C3380CC4-5D6E-409C-BE32-E72D297353CC}">
              <c16:uniqueId val="{00000001-DD5D-3D4A-94D6-A10B09DDF78A}"/>
            </c:ext>
          </c:extLst>
        </c:ser>
        <c:ser>
          <c:idx val="2"/>
          <c:order val="2"/>
          <c:tx>
            <c:strRef>
              <c:f>'[PROJECTS_ALL CASE STUDY CITIES_3 January.xlsx]Charts_cases'!$A$4</c:f>
              <c:strCache>
                <c:ptCount val="1"/>
                <c:pt idx="0">
                  <c:v>Dortmund</c:v>
                </c:pt>
              </c:strCache>
            </c:strRef>
          </c:tx>
          <c:spPr>
            <a:ln w="28575" cap="rnd">
              <a:solidFill>
                <a:schemeClr val="accent4">
                  <a:shade val="76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smooth val="0"/>
          <c:extLst>
            <c:ext xmlns:c16="http://schemas.microsoft.com/office/drawing/2014/chart" uri="{C3380CC4-5D6E-409C-BE32-E72D297353CC}">
              <c16:uniqueId val="{00000002-DD5D-3D4A-94D6-A10B09DDF78A}"/>
            </c:ext>
          </c:extLst>
        </c:ser>
        <c:ser>
          <c:idx val="3"/>
          <c:order val="3"/>
          <c:tx>
            <c:strRef>
              <c:f>'[PROJECTS_ALL CASE STUDY CITIES_3 January.xlsx]Charts_cases'!$A$5</c:f>
              <c:strCache>
                <c:ptCount val="1"/>
                <c:pt idx="0">
                  <c:v>Elleln</c:v>
                </c:pt>
              </c:strCache>
            </c:strRef>
          </c:tx>
          <c:spPr>
            <a:ln w="28575" cap="rnd">
              <a:solidFill>
                <a:schemeClr val="accent4">
                  <a:shade val="92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smooth val="0"/>
          <c:extLst>
            <c:ext xmlns:c16="http://schemas.microsoft.com/office/drawing/2014/chart" uri="{C3380CC4-5D6E-409C-BE32-E72D297353CC}">
              <c16:uniqueId val="{00000003-DD5D-3D4A-94D6-A10B09DDF78A}"/>
            </c:ext>
          </c:extLst>
        </c:ser>
        <c:ser>
          <c:idx val="4"/>
          <c:order val="4"/>
          <c:tx>
            <c:strRef>
              <c:f>'[PROJECTS_ALL CASE STUDY CITIES_3 January.xlsx]Charts_cases'!$A$6</c:f>
              <c:strCache>
                <c:ptCount val="1"/>
                <c:pt idx="0">
                  <c:v>Rawabi</c:v>
                </c:pt>
              </c:strCache>
            </c:strRef>
          </c:tx>
          <c:spPr>
            <a:ln w="28575" cap="rnd">
              <a:solidFill>
                <a:schemeClr val="accent4">
                  <a:tint val="93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smooth val="0"/>
          <c:extLst>
            <c:ext xmlns:c16="http://schemas.microsoft.com/office/drawing/2014/chart" uri="{C3380CC4-5D6E-409C-BE32-E72D297353CC}">
              <c16:uniqueId val="{00000004-DD5D-3D4A-94D6-A10B09DDF78A}"/>
            </c:ext>
          </c:extLst>
        </c:ser>
        <c:ser>
          <c:idx val="5"/>
          <c:order val="5"/>
          <c:tx>
            <c:strRef>
              <c:f>'[PROJECTS_ALL CASE STUDY CITIES_3 January.xlsx]Charts_cases'!$A$7</c:f>
              <c:strCache>
                <c:ptCount val="1"/>
                <c:pt idx="0">
                  <c:v>Trondheim</c:v>
                </c:pt>
              </c:strCache>
            </c:strRef>
          </c:tx>
          <c:spPr>
            <a:ln w="28575" cap="rnd">
              <a:solidFill>
                <a:schemeClr val="accent4">
                  <a:tint val="77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smooth val="0"/>
          <c:extLst>
            <c:ext xmlns:c16="http://schemas.microsoft.com/office/drawing/2014/chart" uri="{C3380CC4-5D6E-409C-BE32-E72D297353CC}">
              <c16:uniqueId val="{00000005-DD5D-3D4A-94D6-A10B09DDF78A}"/>
            </c:ext>
          </c:extLst>
        </c:ser>
        <c:ser>
          <c:idx val="6"/>
          <c:order val="6"/>
          <c:tx>
            <c:strRef>
              <c:f>'[PROJECTS_ALL CASE STUDY CITIES_3 January.xlsx]Charts_cases'!$A$8</c:f>
              <c:strCache>
                <c:ptCount val="1"/>
                <c:pt idx="0">
                  <c:v>Utrecht</c:v>
                </c:pt>
              </c:strCache>
            </c:strRef>
          </c:tx>
          <c:spPr>
            <a:ln w="28575" cap="rnd">
              <a:solidFill>
                <a:schemeClr val="accent4">
                  <a:tint val="62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smooth val="0"/>
          <c:extLst>
            <c:ext xmlns:c16="http://schemas.microsoft.com/office/drawing/2014/chart" uri="{C3380CC4-5D6E-409C-BE32-E72D297353CC}">
              <c16:uniqueId val="{00000006-DD5D-3D4A-94D6-A10B09DDF78A}"/>
            </c:ext>
          </c:extLst>
        </c:ser>
        <c:ser>
          <c:idx val="7"/>
          <c:order val="7"/>
          <c:tx>
            <c:strRef>
              <c:f>'[PROJECTS_ALL CASE STUDY CITIES_3 January.xlsx]Charts_cases'!$A$9</c:f>
              <c:strCache>
                <c:ptCount val="1"/>
                <c:pt idx="0">
                  <c:v>Vilnius</c:v>
                </c:pt>
              </c:strCache>
            </c:strRef>
          </c:tx>
          <c:spPr>
            <a:ln w="28575" cap="rnd">
              <a:solidFill>
                <a:schemeClr val="accent4">
                  <a:tint val="46000"/>
                </a:schemeClr>
              </a:solidFill>
              <a:round/>
            </a:ln>
            <a:effectLst/>
          </c:spPr>
          <c:marker>
            <c:symbol val="none"/>
          </c:marker>
          <c:cat>
            <c:strRef>
              <c:f>'[PROJECTS_ALL CASE STUDY CITIES_3 January.xlsx]Charts_cases'!$B$1:$N$1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CITIES_3 January.xlsx]Charts_cases'!$B$9:$N$9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smooth val="0"/>
          <c:extLst>
            <c:ext xmlns:c16="http://schemas.microsoft.com/office/drawing/2014/chart" uri="{C3380CC4-5D6E-409C-BE32-E72D297353CC}">
              <c16:uniqueId val="{00000007-DD5D-3D4A-94D6-A10B09DDF78A}"/>
            </c:ext>
          </c:extLst>
        </c:ser>
        <c:dLbls>
          <c:showLegendKey val="0"/>
          <c:showVal val="0"/>
          <c:showCatName val="0"/>
          <c:showSerName val="0"/>
          <c:showPercent val="0"/>
          <c:showBubbleSize val="0"/>
        </c:dLbls>
        <c:smooth val="0"/>
        <c:axId val="23947695"/>
        <c:axId val="85460064"/>
      </c:lineChart>
      <c:catAx>
        <c:axId val="23947695"/>
        <c:scaling>
          <c:orientation val="minMax"/>
        </c:scaling>
        <c:delete val="1"/>
        <c:axPos val="b"/>
        <c:numFmt formatCode="General" sourceLinked="1"/>
        <c:majorTickMark val="none"/>
        <c:minorTickMark val="none"/>
        <c:tickLblPos val="nextTo"/>
        <c:crossAx val="85460064"/>
        <c:crosses val="autoZero"/>
        <c:auto val="1"/>
        <c:lblAlgn val="ctr"/>
        <c:lblOffset val="100"/>
        <c:noMultiLvlLbl val="0"/>
      </c:catAx>
      <c:valAx>
        <c:axId val="85460064"/>
        <c:scaling>
          <c:orientation val="minMax"/>
        </c:scaling>
        <c:delete val="1"/>
        <c:axPos val="l"/>
        <c:numFmt formatCode="General" sourceLinked="1"/>
        <c:majorTickMark val="none"/>
        <c:minorTickMark val="none"/>
        <c:tickLblPos val="nextTo"/>
        <c:crossAx val="23947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Combined!$A$2</c:f>
              <c:strCache>
                <c:ptCount val="1"/>
                <c:pt idx="0">
                  <c:v>Australia</c:v>
                </c:pt>
              </c:strCache>
            </c:strRef>
          </c:tx>
          <c:spPr>
            <a:ln w="28575" cap="rnd">
              <a:solidFill>
                <a:schemeClr val="accent1"/>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Combined!$B$2:$K$2</c:f>
              <c:numCache>
                <c:formatCode>General</c:formatCode>
                <c:ptCount val="10"/>
                <c:pt idx="0">
                  <c:v>5</c:v>
                </c:pt>
                <c:pt idx="1">
                  <c:v>1</c:v>
                </c:pt>
                <c:pt idx="2">
                  <c:v>14</c:v>
                </c:pt>
                <c:pt idx="3">
                  <c:v>0</c:v>
                </c:pt>
                <c:pt idx="4">
                  <c:v>0</c:v>
                </c:pt>
                <c:pt idx="5">
                  <c:v>1</c:v>
                </c:pt>
                <c:pt idx="6">
                  <c:v>12</c:v>
                </c:pt>
                <c:pt idx="7">
                  <c:v>31</c:v>
                </c:pt>
                <c:pt idx="8">
                  <c:v>0</c:v>
                </c:pt>
                <c:pt idx="9">
                  <c:v>0</c:v>
                </c:pt>
              </c:numCache>
            </c:numRef>
          </c:val>
          <c:smooth val="1"/>
          <c:extLst>
            <c:ext xmlns:c16="http://schemas.microsoft.com/office/drawing/2014/chart" uri="{C3380CC4-5D6E-409C-BE32-E72D297353CC}">
              <c16:uniqueId val="{00000000-31C8-EF4F-B322-EBC6E47EB4C9}"/>
            </c:ext>
          </c:extLst>
        </c:ser>
        <c:ser>
          <c:idx val="1"/>
          <c:order val="1"/>
          <c:tx>
            <c:strRef>
              <c:f>Combined!$A$3</c:f>
              <c:strCache>
                <c:ptCount val="1"/>
                <c:pt idx="0">
                  <c:v>Canada</c:v>
                </c:pt>
              </c:strCache>
            </c:strRef>
          </c:tx>
          <c:spPr>
            <a:ln w="28575" cap="rnd">
              <a:solidFill>
                <a:schemeClr val="accent2"/>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Combined!$B$3:$K$3</c:f>
              <c:numCache>
                <c:formatCode>General</c:formatCode>
                <c:ptCount val="10"/>
                <c:pt idx="0">
                  <c:v>12</c:v>
                </c:pt>
                <c:pt idx="1">
                  <c:v>9</c:v>
                </c:pt>
                <c:pt idx="2">
                  <c:v>32</c:v>
                </c:pt>
                <c:pt idx="3">
                  <c:v>18</c:v>
                </c:pt>
                <c:pt idx="4">
                  <c:v>0</c:v>
                </c:pt>
                <c:pt idx="5">
                  <c:v>11</c:v>
                </c:pt>
                <c:pt idx="6">
                  <c:v>11</c:v>
                </c:pt>
                <c:pt idx="7">
                  <c:v>99</c:v>
                </c:pt>
                <c:pt idx="8">
                  <c:v>4</c:v>
                </c:pt>
                <c:pt idx="9">
                  <c:v>0</c:v>
                </c:pt>
              </c:numCache>
            </c:numRef>
          </c:val>
          <c:smooth val="1"/>
          <c:extLst>
            <c:ext xmlns:c16="http://schemas.microsoft.com/office/drawing/2014/chart" uri="{C3380CC4-5D6E-409C-BE32-E72D297353CC}">
              <c16:uniqueId val="{00000001-31C8-EF4F-B322-EBC6E47EB4C9}"/>
            </c:ext>
          </c:extLst>
        </c:ser>
        <c:ser>
          <c:idx val="2"/>
          <c:order val="2"/>
          <c:tx>
            <c:strRef>
              <c:f>Combined!$A$4</c:f>
              <c:strCache>
                <c:ptCount val="1"/>
                <c:pt idx="0">
                  <c:v>Singapore</c:v>
                </c:pt>
              </c:strCache>
            </c:strRef>
          </c:tx>
          <c:spPr>
            <a:ln w="28575" cap="rnd">
              <a:solidFill>
                <a:schemeClr val="accent3"/>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Combined!$B$4:$K$4</c:f>
              <c:numCache>
                <c:formatCode>General</c:formatCode>
                <c:ptCount val="10"/>
                <c:pt idx="0">
                  <c:v>2</c:v>
                </c:pt>
                <c:pt idx="1">
                  <c:v>7</c:v>
                </c:pt>
                <c:pt idx="2">
                  <c:v>6</c:v>
                </c:pt>
                <c:pt idx="3">
                  <c:v>5</c:v>
                </c:pt>
                <c:pt idx="4">
                  <c:v>3</c:v>
                </c:pt>
                <c:pt idx="5">
                  <c:v>0</c:v>
                </c:pt>
                <c:pt idx="6">
                  <c:v>2</c:v>
                </c:pt>
                <c:pt idx="7">
                  <c:v>13</c:v>
                </c:pt>
                <c:pt idx="8">
                  <c:v>0</c:v>
                </c:pt>
                <c:pt idx="9">
                  <c:v>0</c:v>
                </c:pt>
              </c:numCache>
            </c:numRef>
          </c:val>
          <c:smooth val="1"/>
          <c:extLst>
            <c:ext xmlns:c16="http://schemas.microsoft.com/office/drawing/2014/chart" uri="{C3380CC4-5D6E-409C-BE32-E72D297353CC}">
              <c16:uniqueId val="{00000002-31C8-EF4F-B322-EBC6E47EB4C9}"/>
            </c:ext>
          </c:extLst>
        </c:ser>
        <c:ser>
          <c:idx val="3"/>
          <c:order val="3"/>
          <c:tx>
            <c:strRef>
              <c:f>Combined!$A$5</c:f>
              <c:strCache>
                <c:ptCount val="1"/>
                <c:pt idx="0">
                  <c:v>JPI Urban Europe</c:v>
                </c:pt>
              </c:strCache>
            </c:strRef>
          </c:tx>
          <c:spPr>
            <a:ln w="28575" cap="rnd">
              <a:solidFill>
                <a:schemeClr val="accent4"/>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Combined!$B$5:$K$5</c:f>
              <c:numCache>
                <c:formatCode>General</c:formatCode>
                <c:ptCount val="10"/>
                <c:pt idx="0">
                  <c:v>5</c:v>
                </c:pt>
                <c:pt idx="1">
                  <c:v>4</c:v>
                </c:pt>
                <c:pt idx="2">
                  <c:v>14</c:v>
                </c:pt>
                <c:pt idx="3">
                  <c:v>1</c:v>
                </c:pt>
                <c:pt idx="4">
                  <c:v>0</c:v>
                </c:pt>
                <c:pt idx="5">
                  <c:v>0</c:v>
                </c:pt>
                <c:pt idx="6">
                  <c:v>35</c:v>
                </c:pt>
                <c:pt idx="7">
                  <c:v>24</c:v>
                </c:pt>
                <c:pt idx="8">
                  <c:v>3</c:v>
                </c:pt>
                <c:pt idx="9">
                  <c:v>4</c:v>
                </c:pt>
              </c:numCache>
            </c:numRef>
          </c:val>
          <c:smooth val="1"/>
          <c:extLst>
            <c:ext xmlns:c16="http://schemas.microsoft.com/office/drawing/2014/chart" uri="{C3380CC4-5D6E-409C-BE32-E72D297353CC}">
              <c16:uniqueId val="{00000003-31C8-EF4F-B322-EBC6E47EB4C9}"/>
            </c:ext>
          </c:extLst>
        </c:ser>
        <c:ser>
          <c:idx val="4"/>
          <c:order val="4"/>
          <c:tx>
            <c:strRef>
              <c:f>Combined!$A$6</c:f>
              <c:strCache>
                <c:ptCount val="1"/>
                <c:pt idx="0">
                  <c:v>Paris</c:v>
                </c:pt>
              </c:strCache>
            </c:strRef>
          </c:tx>
          <c:spPr>
            <a:ln w="28575" cap="rnd">
              <a:solidFill>
                <a:schemeClr val="accent5"/>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Combined!$B$6:$K$6</c:f>
              <c:numCache>
                <c:formatCode>General</c:formatCode>
                <c:ptCount val="10"/>
                <c:pt idx="0">
                  <c:v>2</c:v>
                </c:pt>
                <c:pt idx="1">
                  <c:v>18</c:v>
                </c:pt>
                <c:pt idx="2">
                  <c:v>12</c:v>
                </c:pt>
                <c:pt idx="3">
                  <c:v>3</c:v>
                </c:pt>
                <c:pt idx="4">
                  <c:v>4</c:v>
                </c:pt>
                <c:pt idx="5">
                  <c:v>0</c:v>
                </c:pt>
                <c:pt idx="6">
                  <c:v>34</c:v>
                </c:pt>
                <c:pt idx="7">
                  <c:v>30</c:v>
                </c:pt>
                <c:pt idx="8">
                  <c:v>6</c:v>
                </c:pt>
                <c:pt idx="9">
                  <c:v>3</c:v>
                </c:pt>
              </c:numCache>
            </c:numRef>
          </c:val>
          <c:smooth val="1"/>
          <c:extLst>
            <c:ext xmlns:c16="http://schemas.microsoft.com/office/drawing/2014/chart" uri="{C3380CC4-5D6E-409C-BE32-E72D297353CC}">
              <c16:uniqueId val="{00000004-31C8-EF4F-B322-EBC6E47EB4C9}"/>
            </c:ext>
          </c:extLst>
        </c:ser>
        <c:ser>
          <c:idx val="5"/>
          <c:order val="5"/>
          <c:tx>
            <c:strRef>
              <c:f>Combined!$A$7</c:f>
              <c:strCache>
                <c:ptCount val="1"/>
                <c:pt idx="0">
                  <c:v>Amsterdam</c:v>
                </c:pt>
              </c:strCache>
            </c:strRef>
          </c:tx>
          <c:spPr>
            <a:ln w="28575" cap="rnd">
              <a:solidFill>
                <a:schemeClr val="accent6"/>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Combined!$B$7:$K$7</c:f>
              <c:numCache>
                <c:formatCode>General</c:formatCode>
                <c:ptCount val="10"/>
                <c:pt idx="0">
                  <c:v>7</c:v>
                </c:pt>
                <c:pt idx="1">
                  <c:v>5</c:v>
                </c:pt>
                <c:pt idx="2">
                  <c:v>9</c:v>
                </c:pt>
                <c:pt idx="3">
                  <c:v>3</c:v>
                </c:pt>
                <c:pt idx="4">
                  <c:v>0</c:v>
                </c:pt>
                <c:pt idx="5">
                  <c:v>0</c:v>
                </c:pt>
                <c:pt idx="6">
                  <c:v>17</c:v>
                </c:pt>
                <c:pt idx="7">
                  <c:v>25</c:v>
                </c:pt>
                <c:pt idx="8">
                  <c:v>1</c:v>
                </c:pt>
                <c:pt idx="9">
                  <c:v>0</c:v>
                </c:pt>
              </c:numCache>
            </c:numRef>
          </c:val>
          <c:smooth val="1"/>
          <c:extLst>
            <c:ext xmlns:c16="http://schemas.microsoft.com/office/drawing/2014/chart" uri="{C3380CC4-5D6E-409C-BE32-E72D297353CC}">
              <c16:uniqueId val="{00000005-31C8-EF4F-B322-EBC6E47EB4C9}"/>
            </c:ext>
          </c:extLst>
        </c:ser>
        <c:ser>
          <c:idx val="6"/>
          <c:order val="6"/>
          <c:tx>
            <c:strRef>
              <c:f>Combined!$A$8</c:f>
              <c:strCache>
                <c:ptCount val="1"/>
                <c:pt idx="0">
                  <c:v>Young Londoners</c:v>
                </c:pt>
              </c:strCache>
            </c:strRef>
          </c:tx>
          <c:spPr>
            <a:ln w="28575" cap="rnd">
              <a:solidFill>
                <a:schemeClr val="accent1">
                  <a:lumMod val="60000"/>
                </a:schemeClr>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Combined!$B$8:$K$8</c:f>
              <c:numCache>
                <c:formatCode>General</c:formatCode>
                <c:ptCount val="10"/>
                <c:pt idx="0">
                  <c:v>0</c:v>
                </c:pt>
                <c:pt idx="1">
                  <c:v>4</c:v>
                </c:pt>
                <c:pt idx="2">
                  <c:v>0</c:v>
                </c:pt>
                <c:pt idx="3">
                  <c:v>27</c:v>
                </c:pt>
                <c:pt idx="4">
                  <c:v>68</c:v>
                </c:pt>
                <c:pt idx="5">
                  <c:v>41</c:v>
                </c:pt>
                <c:pt idx="6">
                  <c:v>0</c:v>
                </c:pt>
                <c:pt idx="7">
                  <c:v>33</c:v>
                </c:pt>
                <c:pt idx="8">
                  <c:v>7</c:v>
                </c:pt>
                <c:pt idx="9">
                  <c:v>6</c:v>
                </c:pt>
              </c:numCache>
            </c:numRef>
          </c:val>
          <c:smooth val="1"/>
          <c:extLst>
            <c:ext xmlns:c16="http://schemas.microsoft.com/office/drawing/2014/chart" uri="{C3380CC4-5D6E-409C-BE32-E72D297353CC}">
              <c16:uniqueId val="{00000006-31C8-EF4F-B322-EBC6E47EB4C9}"/>
            </c:ext>
          </c:extLst>
        </c:ser>
        <c:ser>
          <c:idx val="7"/>
          <c:order val="7"/>
          <c:tx>
            <c:strRef>
              <c:f>Combined!$A$9</c:f>
              <c:strCache>
                <c:ptCount val="1"/>
                <c:pt idx="0">
                  <c:v>Research journals</c:v>
                </c:pt>
              </c:strCache>
            </c:strRef>
          </c:tx>
          <c:spPr>
            <a:ln w="28575" cap="rnd">
              <a:solidFill>
                <a:schemeClr val="accent2">
                  <a:lumMod val="60000"/>
                </a:schemeClr>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Combined!$B$9:$K$9</c:f>
              <c:numCache>
                <c:formatCode>General</c:formatCode>
                <c:ptCount val="10"/>
                <c:pt idx="0">
                  <c:v>2</c:v>
                </c:pt>
                <c:pt idx="1">
                  <c:v>0</c:v>
                </c:pt>
                <c:pt idx="2">
                  <c:v>14</c:v>
                </c:pt>
                <c:pt idx="3">
                  <c:v>0</c:v>
                </c:pt>
                <c:pt idx="4">
                  <c:v>0</c:v>
                </c:pt>
                <c:pt idx="5">
                  <c:v>0</c:v>
                </c:pt>
                <c:pt idx="6">
                  <c:v>5</c:v>
                </c:pt>
                <c:pt idx="7">
                  <c:v>18</c:v>
                </c:pt>
                <c:pt idx="8">
                  <c:v>4</c:v>
                </c:pt>
                <c:pt idx="9">
                  <c:v>0</c:v>
                </c:pt>
              </c:numCache>
            </c:numRef>
          </c:val>
          <c:smooth val="1"/>
          <c:extLst>
            <c:ext xmlns:c16="http://schemas.microsoft.com/office/drawing/2014/chart" uri="{C3380CC4-5D6E-409C-BE32-E72D297353CC}">
              <c16:uniqueId val="{00000007-31C8-EF4F-B322-EBC6E47EB4C9}"/>
            </c:ext>
          </c:extLst>
        </c:ser>
        <c:dLbls>
          <c:showLegendKey val="0"/>
          <c:showVal val="0"/>
          <c:showCatName val="0"/>
          <c:showSerName val="0"/>
          <c:showPercent val="0"/>
          <c:showBubbleSize val="0"/>
        </c:dLbls>
        <c:smooth val="0"/>
        <c:axId val="443154911"/>
        <c:axId val="403719088"/>
      </c:lineChart>
      <c:catAx>
        <c:axId val="4431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NL"/>
          </a:p>
        </c:txPr>
        <c:crossAx val="403719088"/>
        <c:crosses val="autoZero"/>
        <c:auto val="1"/>
        <c:lblAlgn val="ctr"/>
        <c:lblOffset val="100"/>
        <c:noMultiLvlLbl val="0"/>
      </c:catAx>
      <c:valAx>
        <c:axId val="403719088"/>
        <c:scaling>
          <c:orientation val="minMax"/>
        </c:scaling>
        <c:delete val="1"/>
        <c:axPos val="l"/>
        <c:numFmt formatCode="General" sourceLinked="1"/>
        <c:majorTickMark val="none"/>
        <c:minorTickMark val="none"/>
        <c:tickLblPos val="nextTo"/>
        <c:crossAx val="44315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98158973586383E-2"/>
          <c:y val="4.033063175494845E-2"/>
          <c:w val="0.92345870001165842"/>
          <c:h val="0.78215510175811231"/>
        </c:manualLayout>
      </c:layout>
      <c:lineChart>
        <c:grouping val="standard"/>
        <c:varyColors val="0"/>
        <c:ser>
          <c:idx val="0"/>
          <c:order val="0"/>
          <c:tx>
            <c:v>QoL themes</c:v>
          </c:tx>
          <c:spPr>
            <a:ln w="19050" cap="rnd">
              <a:solidFill>
                <a:schemeClr val="accent1"/>
              </a:solidFill>
              <a:round/>
            </a:ln>
            <a:effectLst/>
          </c:spPr>
          <c:marker>
            <c:symbol val="none"/>
          </c:marker>
          <c:cat>
            <c:strRef>
              <c:f>Charts!$B$1:$N$1</c:f>
              <c:strCache>
                <c:ptCount val="13"/>
                <c:pt idx="0">
                  <c:v>Housing</c:v>
                </c:pt>
                <c:pt idx="1">
                  <c:v>Work and Economic Value</c:v>
                </c:pt>
                <c:pt idx="2">
                  <c:v>Transportation and Mobility</c:v>
                </c:pt>
                <c:pt idx="3">
                  <c:v>Health</c:v>
                </c:pt>
                <c:pt idx="4">
                  <c:v>Education and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Charts!$B$2:$N$2</c:f>
              <c:numCache>
                <c:formatCode>General</c:formatCode>
                <c:ptCount val="13"/>
                <c:pt idx="0">
                  <c:v>6</c:v>
                </c:pt>
                <c:pt idx="1">
                  <c:v>84</c:v>
                </c:pt>
                <c:pt idx="2">
                  <c:v>58</c:v>
                </c:pt>
                <c:pt idx="3">
                  <c:v>3</c:v>
                </c:pt>
                <c:pt idx="4">
                  <c:v>20</c:v>
                </c:pt>
                <c:pt idx="5">
                  <c:v>24</c:v>
                </c:pt>
                <c:pt idx="6">
                  <c:v>63</c:v>
                </c:pt>
                <c:pt idx="7">
                  <c:v>11</c:v>
                </c:pt>
                <c:pt idx="8">
                  <c:v>9</c:v>
                </c:pt>
                <c:pt idx="9">
                  <c:v>0</c:v>
                </c:pt>
                <c:pt idx="10">
                  <c:v>9</c:v>
                </c:pt>
                <c:pt idx="11">
                  <c:v>0</c:v>
                </c:pt>
                <c:pt idx="12">
                  <c:v>19</c:v>
                </c:pt>
              </c:numCache>
            </c:numRef>
          </c:val>
          <c:smooth val="1"/>
          <c:extLst>
            <c:ext xmlns:c16="http://schemas.microsoft.com/office/drawing/2014/chart" uri="{C3380CC4-5D6E-409C-BE32-E72D297353CC}">
              <c16:uniqueId val="{00000000-CDFE-AC44-BEF2-4314300E16D7}"/>
            </c:ext>
          </c:extLst>
        </c:ser>
        <c:dLbls>
          <c:showLegendKey val="0"/>
          <c:showVal val="0"/>
          <c:showCatName val="0"/>
          <c:showSerName val="0"/>
          <c:showPercent val="0"/>
          <c:showBubbleSize val="0"/>
        </c:dLbls>
        <c:smooth val="0"/>
        <c:axId val="1697478735"/>
        <c:axId val="1099976175"/>
      </c:lineChart>
      <c:catAx>
        <c:axId val="169747873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NL"/>
          </a:p>
        </c:txPr>
        <c:crossAx val="1099976175"/>
        <c:crosses val="autoZero"/>
        <c:auto val="1"/>
        <c:lblAlgn val="ctr"/>
        <c:lblOffset val="100"/>
        <c:noMultiLvlLbl val="0"/>
      </c:catAx>
      <c:valAx>
        <c:axId val="1099976175"/>
        <c:scaling>
          <c:orientation val="minMax"/>
        </c:scaling>
        <c:delete val="1"/>
        <c:axPos val="l"/>
        <c:numFmt formatCode="General" sourceLinked="1"/>
        <c:majorTickMark val="none"/>
        <c:minorTickMark val="none"/>
        <c:tickLblPos val="nextTo"/>
        <c:crossAx val="1697478735"/>
        <c:crossesAt val="0"/>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'[PROJECTS_ALL CASE STUDY CITIES_5 December.xlsx]Charts_cases'!$A$2</c:f>
              <c:strCache>
                <c:ptCount val="1"/>
                <c:pt idx="0">
                  <c:v>Bilbao</c:v>
                </c:pt>
              </c:strCache>
            </c:strRef>
          </c:tx>
          <c:spPr>
            <a:solidFill>
              <a:schemeClr val="accent1"/>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extLst>
            <c:ext xmlns:c16="http://schemas.microsoft.com/office/drawing/2014/chart" uri="{C3380CC4-5D6E-409C-BE32-E72D297353CC}">
              <c16:uniqueId val="{00000000-EB7A-044B-9241-480F17A9477F}"/>
            </c:ext>
          </c:extLst>
        </c:ser>
        <c:ser>
          <c:idx val="1"/>
          <c:order val="1"/>
          <c:tx>
            <c:strRef>
              <c:f>'[PROJECTS_ALL CASE STUDY CITIES_5 December.xlsx]Charts_cases'!$A$3</c:f>
              <c:strCache>
                <c:ptCount val="1"/>
                <c:pt idx="0">
                  <c:v>Calgary</c:v>
                </c:pt>
              </c:strCache>
            </c:strRef>
          </c:tx>
          <c:spPr>
            <a:solidFill>
              <a:schemeClr val="accent2"/>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extLst>
            <c:ext xmlns:c16="http://schemas.microsoft.com/office/drawing/2014/chart" uri="{C3380CC4-5D6E-409C-BE32-E72D297353CC}">
              <c16:uniqueId val="{00000001-EB7A-044B-9241-480F17A9477F}"/>
            </c:ext>
          </c:extLst>
        </c:ser>
        <c:ser>
          <c:idx val="2"/>
          <c:order val="2"/>
          <c:tx>
            <c:strRef>
              <c:f>'[PROJECTS_ALL CASE STUDY CITIES_5 December.xlsx]Charts_cases'!$A$4</c:f>
              <c:strCache>
                <c:ptCount val="1"/>
                <c:pt idx="0">
                  <c:v>Dortmund</c:v>
                </c:pt>
              </c:strCache>
            </c:strRef>
          </c:tx>
          <c:spPr>
            <a:solidFill>
              <a:schemeClr val="accent3"/>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extLst>
            <c:ext xmlns:c16="http://schemas.microsoft.com/office/drawing/2014/chart" uri="{C3380CC4-5D6E-409C-BE32-E72D297353CC}">
              <c16:uniqueId val="{00000002-EB7A-044B-9241-480F17A9477F}"/>
            </c:ext>
          </c:extLst>
        </c:ser>
        <c:ser>
          <c:idx val="3"/>
          <c:order val="3"/>
          <c:tx>
            <c:strRef>
              <c:f>'[PROJECTS_ALL CASE STUDY CITIES_5 December.xlsx]Charts_cases'!$A$5</c:f>
              <c:strCache>
                <c:ptCount val="1"/>
                <c:pt idx="0">
                  <c:v>Elleln</c:v>
                </c:pt>
              </c:strCache>
            </c:strRef>
          </c:tx>
          <c:spPr>
            <a:solidFill>
              <a:schemeClr val="accent4"/>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extLst>
            <c:ext xmlns:c16="http://schemas.microsoft.com/office/drawing/2014/chart" uri="{C3380CC4-5D6E-409C-BE32-E72D297353CC}">
              <c16:uniqueId val="{00000003-EB7A-044B-9241-480F17A9477F}"/>
            </c:ext>
          </c:extLst>
        </c:ser>
        <c:ser>
          <c:idx val="4"/>
          <c:order val="4"/>
          <c:tx>
            <c:strRef>
              <c:f>'[PROJECTS_ALL CASE STUDY CITIES_5 December.xlsx]Charts_cases'!$A$6</c:f>
              <c:strCache>
                <c:ptCount val="1"/>
                <c:pt idx="0">
                  <c:v>Rawabi</c:v>
                </c:pt>
              </c:strCache>
            </c:strRef>
          </c:tx>
          <c:spPr>
            <a:solidFill>
              <a:schemeClr val="accent5"/>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extLst>
            <c:ext xmlns:c16="http://schemas.microsoft.com/office/drawing/2014/chart" uri="{C3380CC4-5D6E-409C-BE32-E72D297353CC}">
              <c16:uniqueId val="{00000004-EB7A-044B-9241-480F17A9477F}"/>
            </c:ext>
          </c:extLst>
        </c:ser>
        <c:ser>
          <c:idx val="5"/>
          <c:order val="5"/>
          <c:tx>
            <c:strRef>
              <c:f>'[PROJECTS_ALL CASE STUDY CITIES_5 December.xlsx]Charts_cases'!$A$7</c:f>
              <c:strCache>
                <c:ptCount val="1"/>
                <c:pt idx="0">
                  <c:v>Trondheim</c:v>
                </c:pt>
              </c:strCache>
            </c:strRef>
          </c:tx>
          <c:spPr>
            <a:solidFill>
              <a:schemeClr val="accent6"/>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extLst>
            <c:ext xmlns:c16="http://schemas.microsoft.com/office/drawing/2014/chart" uri="{C3380CC4-5D6E-409C-BE32-E72D297353CC}">
              <c16:uniqueId val="{00000005-EB7A-044B-9241-480F17A9477F}"/>
            </c:ext>
          </c:extLst>
        </c:ser>
        <c:ser>
          <c:idx val="6"/>
          <c:order val="6"/>
          <c:tx>
            <c:strRef>
              <c:f>'[PROJECTS_ALL CASE STUDY CITIES_5 December.xlsx]Charts_cases'!$A$8</c:f>
              <c:strCache>
                <c:ptCount val="1"/>
                <c:pt idx="0">
                  <c:v>Utrecht</c:v>
                </c:pt>
              </c:strCache>
            </c:strRef>
          </c:tx>
          <c:spPr>
            <a:solidFill>
              <a:schemeClr val="accent1">
                <a:lumMod val="60000"/>
              </a:schemeClr>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extLst>
            <c:ext xmlns:c16="http://schemas.microsoft.com/office/drawing/2014/chart" uri="{C3380CC4-5D6E-409C-BE32-E72D297353CC}">
              <c16:uniqueId val="{00000006-EB7A-044B-9241-480F17A9477F}"/>
            </c:ext>
          </c:extLst>
        </c:ser>
        <c:ser>
          <c:idx val="7"/>
          <c:order val="7"/>
          <c:tx>
            <c:strRef>
              <c:f>'[PROJECTS_ALL CASE STUDY CITIES_5 December.xlsx]Charts_cases'!$A$9</c:f>
              <c:strCache>
                <c:ptCount val="1"/>
                <c:pt idx="0">
                  <c:v>Vilnius</c:v>
                </c:pt>
              </c:strCache>
            </c:strRef>
          </c:tx>
          <c:spPr>
            <a:solidFill>
              <a:schemeClr val="accent2">
                <a:lumMod val="60000"/>
              </a:schemeClr>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extLst>
            <c:ext xmlns:c16="http://schemas.microsoft.com/office/drawing/2014/chart" uri="{C3380CC4-5D6E-409C-BE32-E72D297353CC}">
              <c16:uniqueId val="{00000007-EB7A-044B-9241-480F17A9477F}"/>
            </c:ext>
          </c:extLst>
        </c:ser>
        <c:dLbls>
          <c:showLegendKey val="0"/>
          <c:showVal val="0"/>
          <c:showCatName val="0"/>
          <c:showSerName val="0"/>
          <c:showPercent val="0"/>
          <c:showBubbleSize val="0"/>
        </c:dLbls>
        <c:axId val="23947695"/>
        <c:axId val="85460064"/>
      </c:areaChart>
      <c:catAx>
        <c:axId val="2394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65000"/>
                    <a:lumOff val="35000"/>
                  </a:schemeClr>
                </a:solidFill>
                <a:latin typeface="+mn-lt"/>
                <a:ea typeface="+mn-ea"/>
                <a:cs typeface="+mn-cs"/>
              </a:defRPr>
            </a:pPr>
            <a:endParaRPr lang="en-NL"/>
          </a:p>
        </c:txPr>
        <c:crossAx val="85460064"/>
        <c:crosses val="autoZero"/>
        <c:auto val="1"/>
        <c:lblAlgn val="ctr"/>
        <c:lblOffset val="100"/>
        <c:noMultiLvlLbl val="0"/>
      </c:catAx>
      <c:valAx>
        <c:axId val="85460064"/>
        <c:scaling>
          <c:orientation val="minMax"/>
        </c:scaling>
        <c:delete val="1"/>
        <c:axPos val="l"/>
        <c:numFmt formatCode="General" sourceLinked="1"/>
        <c:majorTickMark val="none"/>
        <c:minorTickMark val="none"/>
        <c:tickLblPos val="nextTo"/>
        <c:crossAx val="239476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Project: unspecified</c:v>
          </c:tx>
          <c:spPr>
            <a:solidFill>
              <a:schemeClr val="accent1"/>
            </a:solidFill>
            <a:ln>
              <a:noFill/>
            </a:ln>
            <a:effectLst/>
          </c:spPr>
          <c:invertIfNegative val="0"/>
          <c:cat>
            <c:strRef>
              <c:f>'Int''l collection &amp; graphs'!$M$26:$M$28</c:f>
              <c:strCache>
                <c:ptCount val="3"/>
                <c:pt idx="0">
                  <c:v>International</c:v>
                </c:pt>
                <c:pt idx="1">
                  <c:v>Original</c:v>
                </c:pt>
                <c:pt idx="2">
                  <c:v>Cities</c:v>
                </c:pt>
              </c:strCache>
            </c:strRef>
          </c:cat>
          <c:val>
            <c:numRef>
              <c:f>'Int''l collection &amp; graphs'!$N$26:$N$28</c:f>
              <c:numCache>
                <c:formatCode>General</c:formatCode>
                <c:ptCount val="3"/>
                <c:pt idx="0">
                  <c:v>2406</c:v>
                </c:pt>
                <c:pt idx="1">
                  <c:v>660</c:v>
                </c:pt>
                <c:pt idx="2">
                  <c:v>984</c:v>
                </c:pt>
              </c:numCache>
            </c:numRef>
          </c:val>
          <c:extLst>
            <c:ext xmlns:c16="http://schemas.microsoft.com/office/drawing/2014/chart" uri="{C3380CC4-5D6E-409C-BE32-E72D297353CC}">
              <c16:uniqueId val="{00000000-49A8-E542-B2B9-AF4E36CCAAD1}"/>
            </c:ext>
          </c:extLst>
        </c:ser>
        <c:ser>
          <c:idx val="1"/>
          <c:order val="1"/>
          <c:tx>
            <c:v>Gender</c:v>
          </c:tx>
          <c:spPr>
            <a:solidFill>
              <a:schemeClr val="accent2"/>
            </a:solidFill>
            <a:ln>
              <a:noFill/>
            </a:ln>
            <a:effectLst/>
          </c:spPr>
          <c:invertIfNegative val="0"/>
          <c:cat>
            <c:strRef>
              <c:f>'Int''l collection &amp; graphs'!$M$26:$M$28</c:f>
              <c:strCache>
                <c:ptCount val="3"/>
                <c:pt idx="0">
                  <c:v>International</c:v>
                </c:pt>
                <c:pt idx="1">
                  <c:v>Original</c:v>
                </c:pt>
                <c:pt idx="2">
                  <c:v>Cities</c:v>
                </c:pt>
              </c:strCache>
            </c:strRef>
          </c:cat>
          <c:val>
            <c:numRef>
              <c:f>'Int''l collection &amp; graphs'!$O$26:$O$28</c:f>
              <c:numCache>
                <c:formatCode>General</c:formatCode>
                <c:ptCount val="3"/>
                <c:pt idx="0">
                  <c:v>42</c:v>
                </c:pt>
                <c:pt idx="1">
                  <c:v>8</c:v>
                </c:pt>
                <c:pt idx="2">
                  <c:v>5</c:v>
                </c:pt>
              </c:numCache>
            </c:numRef>
          </c:val>
          <c:extLst>
            <c:ext xmlns:c16="http://schemas.microsoft.com/office/drawing/2014/chart" uri="{C3380CC4-5D6E-409C-BE32-E72D297353CC}">
              <c16:uniqueId val="{00000001-49A8-E542-B2B9-AF4E36CCAAD1}"/>
            </c:ext>
          </c:extLst>
        </c:ser>
        <c:ser>
          <c:idx val="2"/>
          <c:order val="2"/>
          <c:tx>
            <c:v>Ageing</c:v>
          </c:tx>
          <c:spPr>
            <a:solidFill>
              <a:schemeClr val="accent3"/>
            </a:solidFill>
            <a:ln>
              <a:noFill/>
            </a:ln>
            <a:effectLst/>
          </c:spPr>
          <c:invertIfNegative val="0"/>
          <c:cat>
            <c:strRef>
              <c:f>'Int''l collection &amp; graphs'!$M$26:$M$28</c:f>
              <c:strCache>
                <c:ptCount val="3"/>
                <c:pt idx="0">
                  <c:v>International</c:v>
                </c:pt>
                <c:pt idx="1">
                  <c:v>Original</c:v>
                </c:pt>
                <c:pt idx="2">
                  <c:v>Cities</c:v>
                </c:pt>
              </c:strCache>
            </c:strRef>
          </c:cat>
          <c:val>
            <c:numRef>
              <c:f>'Int''l collection &amp; graphs'!$P$26:$P$28</c:f>
              <c:numCache>
                <c:formatCode>General</c:formatCode>
                <c:ptCount val="3"/>
                <c:pt idx="0">
                  <c:v>203</c:v>
                </c:pt>
                <c:pt idx="1">
                  <c:v>122</c:v>
                </c:pt>
                <c:pt idx="2">
                  <c:v>55</c:v>
                </c:pt>
              </c:numCache>
            </c:numRef>
          </c:val>
          <c:extLst>
            <c:ext xmlns:c16="http://schemas.microsoft.com/office/drawing/2014/chart" uri="{C3380CC4-5D6E-409C-BE32-E72D297353CC}">
              <c16:uniqueId val="{00000002-49A8-E542-B2B9-AF4E36CCAAD1}"/>
            </c:ext>
          </c:extLst>
        </c:ser>
        <c:dLbls>
          <c:showLegendKey val="0"/>
          <c:showVal val="0"/>
          <c:showCatName val="0"/>
          <c:showSerName val="0"/>
          <c:showPercent val="0"/>
          <c:showBubbleSize val="0"/>
        </c:dLbls>
        <c:gapWidth val="150"/>
        <c:overlap val="100"/>
        <c:axId val="1200533951"/>
        <c:axId val="848032591"/>
      </c:barChart>
      <c:catAx>
        <c:axId val="120053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848032591"/>
        <c:crosses val="autoZero"/>
        <c:auto val="1"/>
        <c:lblAlgn val="ctr"/>
        <c:lblOffset val="100"/>
        <c:noMultiLvlLbl val="0"/>
      </c:catAx>
      <c:valAx>
        <c:axId val="848032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0053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50435543383166E-2"/>
          <c:y val="3.2105067452815661E-2"/>
          <c:w val="0.95226454030202745"/>
          <c:h val="0.71931392137314998"/>
        </c:manualLayout>
      </c:layout>
      <c:lineChart>
        <c:grouping val="stacked"/>
        <c:varyColors val="0"/>
        <c:ser>
          <c:idx val="0"/>
          <c:order val="0"/>
          <c:spPr>
            <a:ln w="28575" cap="rnd">
              <a:solidFill>
                <a:schemeClr val="accent1"/>
              </a:solidFill>
              <a:round/>
            </a:ln>
            <a:effectLst/>
          </c:spPr>
          <c:marker>
            <c:symbol val="none"/>
          </c:marker>
          <c:cat>
            <c:strRef>
              <c:f>'[MASTER ANALYSIS_ALL PROJECTS_23 July.xlsx]LBGTQ interests'!$A$1:$M$1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'[MASTER ANALYSIS_ALL PROJECTS_23 July.xlsx]LBGTQ interests'!$A$2:$M$2</c:f>
              <c:numCache>
                <c:formatCode>General</c:formatCode>
                <c:ptCount val="13"/>
                <c:pt idx="0">
                  <c:v>9</c:v>
                </c:pt>
                <c:pt idx="1">
                  <c:v>59</c:v>
                </c:pt>
                <c:pt idx="2">
                  <c:v>5</c:v>
                </c:pt>
                <c:pt idx="3">
                  <c:v>49</c:v>
                </c:pt>
                <c:pt idx="4">
                  <c:v>90</c:v>
                </c:pt>
                <c:pt idx="5">
                  <c:v>33</c:v>
                </c:pt>
                <c:pt idx="6">
                  <c:v>0</c:v>
                </c:pt>
                <c:pt idx="7">
                  <c:v>14</c:v>
                </c:pt>
                <c:pt idx="8">
                  <c:v>0</c:v>
                </c:pt>
                <c:pt idx="9">
                  <c:v>34</c:v>
                </c:pt>
                <c:pt idx="10">
                  <c:v>17</c:v>
                </c:pt>
                <c:pt idx="11">
                  <c:v>1</c:v>
                </c:pt>
                <c:pt idx="12">
                  <c:v>49</c:v>
                </c:pt>
              </c:numCache>
            </c:numRef>
          </c:val>
          <c:smooth val="1"/>
          <c:extLst>
            <c:ext xmlns:c16="http://schemas.microsoft.com/office/drawing/2014/chart" uri="{C3380CC4-5D6E-409C-BE32-E72D297353CC}">
              <c16:uniqueId val="{00000000-AC0E-0543-8A33-32D2FFE0CAF7}"/>
            </c:ext>
          </c:extLst>
        </c:ser>
        <c:dLbls>
          <c:showLegendKey val="0"/>
          <c:showVal val="0"/>
          <c:showCatName val="0"/>
          <c:showSerName val="0"/>
          <c:showPercent val="0"/>
          <c:showBubbleSize val="0"/>
        </c:dLbls>
        <c:smooth val="0"/>
        <c:axId val="380826944"/>
        <c:axId val="380745872"/>
      </c:lineChart>
      <c:catAx>
        <c:axId val="3808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NL"/>
          </a:p>
        </c:txPr>
        <c:crossAx val="380745872"/>
        <c:crosses val="autoZero"/>
        <c:auto val="1"/>
        <c:lblAlgn val="ctr"/>
        <c:lblOffset val="100"/>
        <c:noMultiLvlLbl val="0"/>
      </c:catAx>
      <c:valAx>
        <c:axId val="380745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38082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'[PROJECTS_ALL CASE STUDY CITIES_5 December.xlsx]Charts_cases'!$A$2</c:f>
              <c:strCache>
                <c:ptCount val="1"/>
                <c:pt idx="0">
                  <c:v>Bilbao</c:v>
                </c:pt>
              </c:strCache>
            </c:strRef>
          </c:tx>
          <c:spPr>
            <a:solidFill>
              <a:schemeClr val="accent1"/>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extLst>
            <c:ext xmlns:c16="http://schemas.microsoft.com/office/drawing/2014/chart" uri="{C3380CC4-5D6E-409C-BE32-E72D297353CC}">
              <c16:uniqueId val="{00000000-690D-6244-A77A-DDE307E16C3E}"/>
            </c:ext>
          </c:extLst>
        </c:ser>
        <c:ser>
          <c:idx val="1"/>
          <c:order val="1"/>
          <c:tx>
            <c:strRef>
              <c:f>'[PROJECTS_ALL CASE STUDY CITIES_5 December.xlsx]Charts_cases'!$A$3</c:f>
              <c:strCache>
                <c:ptCount val="1"/>
                <c:pt idx="0">
                  <c:v>Calgary</c:v>
                </c:pt>
              </c:strCache>
            </c:strRef>
          </c:tx>
          <c:spPr>
            <a:solidFill>
              <a:schemeClr val="accent2"/>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extLst>
            <c:ext xmlns:c16="http://schemas.microsoft.com/office/drawing/2014/chart" uri="{C3380CC4-5D6E-409C-BE32-E72D297353CC}">
              <c16:uniqueId val="{00000001-690D-6244-A77A-DDE307E16C3E}"/>
            </c:ext>
          </c:extLst>
        </c:ser>
        <c:ser>
          <c:idx val="2"/>
          <c:order val="2"/>
          <c:tx>
            <c:strRef>
              <c:f>'[PROJECTS_ALL CASE STUDY CITIES_5 December.xlsx]Charts_cases'!$A$4</c:f>
              <c:strCache>
                <c:ptCount val="1"/>
                <c:pt idx="0">
                  <c:v>Dortmund</c:v>
                </c:pt>
              </c:strCache>
            </c:strRef>
          </c:tx>
          <c:spPr>
            <a:solidFill>
              <a:schemeClr val="accent3"/>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extLst>
            <c:ext xmlns:c16="http://schemas.microsoft.com/office/drawing/2014/chart" uri="{C3380CC4-5D6E-409C-BE32-E72D297353CC}">
              <c16:uniqueId val="{00000002-690D-6244-A77A-DDE307E16C3E}"/>
            </c:ext>
          </c:extLst>
        </c:ser>
        <c:ser>
          <c:idx val="3"/>
          <c:order val="3"/>
          <c:tx>
            <c:strRef>
              <c:f>'[PROJECTS_ALL CASE STUDY CITIES_5 December.xlsx]Charts_cases'!$A$5</c:f>
              <c:strCache>
                <c:ptCount val="1"/>
                <c:pt idx="0">
                  <c:v>Elleln</c:v>
                </c:pt>
              </c:strCache>
            </c:strRef>
          </c:tx>
          <c:spPr>
            <a:solidFill>
              <a:schemeClr val="accent4"/>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extLst>
            <c:ext xmlns:c16="http://schemas.microsoft.com/office/drawing/2014/chart" uri="{C3380CC4-5D6E-409C-BE32-E72D297353CC}">
              <c16:uniqueId val="{00000003-690D-6244-A77A-DDE307E16C3E}"/>
            </c:ext>
          </c:extLst>
        </c:ser>
        <c:ser>
          <c:idx val="4"/>
          <c:order val="4"/>
          <c:tx>
            <c:strRef>
              <c:f>'[PROJECTS_ALL CASE STUDY CITIES_5 December.xlsx]Charts_cases'!$A$6</c:f>
              <c:strCache>
                <c:ptCount val="1"/>
                <c:pt idx="0">
                  <c:v>Rawabi</c:v>
                </c:pt>
              </c:strCache>
            </c:strRef>
          </c:tx>
          <c:spPr>
            <a:solidFill>
              <a:schemeClr val="accent5"/>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extLst>
            <c:ext xmlns:c16="http://schemas.microsoft.com/office/drawing/2014/chart" uri="{C3380CC4-5D6E-409C-BE32-E72D297353CC}">
              <c16:uniqueId val="{00000004-690D-6244-A77A-DDE307E16C3E}"/>
            </c:ext>
          </c:extLst>
        </c:ser>
        <c:ser>
          <c:idx val="5"/>
          <c:order val="5"/>
          <c:tx>
            <c:strRef>
              <c:f>'[PROJECTS_ALL CASE STUDY CITIES_5 December.xlsx]Charts_cases'!$A$7</c:f>
              <c:strCache>
                <c:ptCount val="1"/>
                <c:pt idx="0">
                  <c:v>Trondheim</c:v>
                </c:pt>
              </c:strCache>
            </c:strRef>
          </c:tx>
          <c:spPr>
            <a:solidFill>
              <a:schemeClr val="accent6"/>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extLst>
            <c:ext xmlns:c16="http://schemas.microsoft.com/office/drawing/2014/chart" uri="{C3380CC4-5D6E-409C-BE32-E72D297353CC}">
              <c16:uniqueId val="{00000005-690D-6244-A77A-DDE307E16C3E}"/>
            </c:ext>
          </c:extLst>
        </c:ser>
        <c:ser>
          <c:idx val="6"/>
          <c:order val="6"/>
          <c:tx>
            <c:strRef>
              <c:f>'[PROJECTS_ALL CASE STUDY CITIES_5 December.xlsx]Charts_cases'!$A$8</c:f>
              <c:strCache>
                <c:ptCount val="1"/>
                <c:pt idx="0">
                  <c:v>Utrecht</c:v>
                </c:pt>
              </c:strCache>
            </c:strRef>
          </c:tx>
          <c:spPr>
            <a:solidFill>
              <a:schemeClr val="accent1">
                <a:lumMod val="60000"/>
              </a:schemeClr>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extLst>
            <c:ext xmlns:c16="http://schemas.microsoft.com/office/drawing/2014/chart" uri="{C3380CC4-5D6E-409C-BE32-E72D297353CC}">
              <c16:uniqueId val="{00000006-690D-6244-A77A-DDE307E16C3E}"/>
            </c:ext>
          </c:extLst>
        </c:ser>
        <c:ser>
          <c:idx val="7"/>
          <c:order val="7"/>
          <c:tx>
            <c:strRef>
              <c:f>'[PROJECTS_ALL CASE STUDY CITIES_5 December.xlsx]Charts_cases'!$A$9</c:f>
              <c:strCache>
                <c:ptCount val="1"/>
                <c:pt idx="0">
                  <c:v>Vilnius</c:v>
                </c:pt>
              </c:strCache>
            </c:strRef>
          </c:tx>
          <c:spPr>
            <a:solidFill>
              <a:schemeClr val="accent2">
                <a:lumMod val="60000"/>
              </a:schemeClr>
            </a:solidFill>
            <a:ln>
              <a:noFill/>
            </a:ln>
            <a:effectLst/>
          </c:spP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extLst>
            <c:ext xmlns:c16="http://schemas.microsoft.com/office/drawing/2014/chart" uri="{C3380CC4-5D6E-409C-BE32-E72D297353CC}">
              <c16:uniqueId val="{00000007-690D-6244-A77A-DDE307E16C3E}"/>
            </c:ext>
          </c:extLst>
        </c:ser>
        <c:dLbls>
          <c:showLegendKey val="0"/>
          <c:showVal val="0"/>
          <c:showCatName val="0"/>
          <c:showSerName val="0"/>
          <c:showPercent val="0"/>
          <c:showBubbleSize val="0"/>
        </c:dLbls>
        <c:axId val="23947695"/>
        <c:axId val="85460064"/>
      </c:areaChart>
      <c:catAx>
        <c:axId val="2394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65000"/>
                    <a:lumOff val="35000"/>
                  </a:schemeClr>
                </a:solidFill>
                <a:latin typeface="+mn-lt"/>
                <a:ea typeface="+mn-ea"/>
                <a:cs typeface="+mn-cs"/>
              </a:defRPr>
            </a:pPr>
            <a:endParaRPr lang="en-NL"/>
          </a:p>
        </c:txPr>
        <c:crossAx val="85460064"/>
        <c:crosses val="autoZero"/>
        <c:auto val="1"/>
        <c:lblAlgn val="ctr"/>
        <c:lblOffset val="100"/>
        <c:noMultiLvlLbl val="0"/>
      </c:catAx>
      <c:valAx>
        <c:axId val="85460064"/>
        <c:scaling>
          <c:orientation val="minMax"/>
        </c:scaling>
        <c:delete val="1"/>
        <c:axPos val="l"/>
        <c:numFmt formatCode="General" sourceLinked="1"/>
        <c:majorTickMark val="none"/>
        <c:minorTickMark val="none"/>
        <c:tickLblPos val="nextTo"/>
        <c:crossAx val="239476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8607594936708861E-2"/>
          <c:y val="0.1014576037470839"/>
          <c:w val="0.862943539889657"/>
          <c:h val="0.74713970734312762"/>
        </c:manualLayout>
      </c:layout>
      <c:lineChart>
        <c:grouping val="stacked"/>
        <c:varyColors val="0"/>
        <c:ser>
          <c:idx val="0"/>
          <c:order val="0"/>
          <c:tx>
            <c:strRef>
              <c:f>'[North America_624 projects_new cats_15 Nov.xlsx]Entire collection'!$A$2</c:f>
              <c:strCache>
                <c:ptCount val="1"/>
                <c:pt idx="0">
                  <c:v>Canada 2</c:v>
                </c:pt>
              </c:strCache>
            </c:strRef>
          </c:tx>
          <c:spPr>
            <a:ln w="28575" cap="rnd">
              <a:solidFill>
                <a:schemeClr val="accent6">
                  <a:tint val="38000"/>
                </a:schemeClr>
              </a:solidFill>
              <a:round/>
            </a:ln>
            <a:effectLst/>
          </c:spPr>
          <c:marker>
            <c:symbol val="none"/>
          </c:marker>
          <c:val>
            <c:numRef>
              <c:f>'[North America_624 projects_new cats_15 Nov.xlsx]Entire collection'!$B$2:$N$2</c:f>
              <c:numCache>
                <c:formatCode>General</c:formatCode>
                <c:ptCount val="13"/>
                <c:pt idx="0">
                  <c:v>8</c:v>
                </c:pt>
                <c:pt idx="1">
                  <c:v>74</c:v>
                </c:pt>
                <c:pt idx="2">
                  <c:v>37</c:v>
                </c:pt>
                <c:pt idx="3">
                  <c:v>9</c:v>
                </c:pt>
                <c:pt idx="4">
                  <c:v>7</c:v>
                </c:pt>
                <c:pt idx="5">
                  <c:v>6</c:v>
                </c:pt>
                <c:pt idx="6">
                  <c:v>40</c:v>
                </c:pt>
                <c:pt idx="7">
                  <c:v>12</c:v>
                </c:pt>
                <c:pt idx="8">
                  <c:v>5</c:v>
                </c:pt>
                <c:pt idx="9">
                  <c:v>4</c:v>
                </c:pt>
                <c:pt idx="10">
                  <c:v>31</c:v>
                </c:pt>
                <c:pt idx="11">
                  <c:v>0</c:v>
                </c:pt>
                <c:pt idx="12">
                  <c:v>10</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0-AAE6-F347-8F97-A708F00C8375}"/>
            </c:ext>
          </c:extLst>
        </c:ser>
        <c:ser>
          <c:idx val="1"/>
          <c:order val="1"/>
          <c:tx>
            <c:strRef>
              <c:f>'[North America_624 projects_new cats_15 Nov.xlsx]Entire collection'!$A$3</c:f>
              <c:strCache>
                <c:ptCount val="1"/>
                <c:pt idx="0">
                  <c:v>USA 2</c:v>
                </c:pt>
              </c:strCache>
            </c:strRef>
          </c:tx>
          <c:spPr>
            <a:ln w="28575" cap="rnd">
              <a:solidFill>
                <a:schemeClr val="accent6">
                  <a:tint val="46000"/>
                </a:schemeClr>
              </a:solidFill>
              <a:round/>
            </a:ln>
            <a:effectLst/>
          </c:spPr>
          <c:marker>
            <c:symbol val="none"/>
          </c:marker>
          <c:val>
            <c:numRef>
              <c:f>'[North America_624 projects_new cats_15 Nov.xlsx]Entire collection'!$B$3:$N$3</c:f>
              <c:numCache>
                <c:formatCode>General</c:formatCode>
                <c:ptCount val="13"/>
                <c:pt idx="0">
                  <c:v>9</c:v>
                </c:pt>
                <c:pt idx="1">
                  <c:v>113</c:v>
                </c:pt>
                <c:pt idx="2">
                  <c:v>93</c:v>
                </c:pt>
                <c:pt idx="3">
                  <c:v>7</c:v>
                </c:pt>
                <c:pt idx="4">
                  <c:v>22</c:v>
                </c:pt>
                <c:pt idx="5">
                  <c:v>23</c:v>
                </c:pt>
                <c:pt idx="6">
                  <c:v>44</c:v>
                </c:pt>
                <c:pt idx="7">
                  <c:v>37</c:v>
                </c:pt>
                <c:pt idx="8">
                  <c:v>12</c:v>
                </c:pt>
                <c:pt idx="9">
                  <c:v>1</c:v>
                </c:pt>
                <c:pt idx="10">
                  <c:v>7</c:v>
                </c:pt>
                <c:pt idx="11">
                  <c:v>0</c:v>
                </c:pt>
                <c:pt idx="12">
                  <c:v>9</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1-AAE6-F347-8F97-A708F00C8375}"/>
            </c:ext>
          </c:extLst>
        </c:ser>
        <c:ser>
          <c:idx val="2"/>
          <c:order val="2"/>
          <c:tx>
            <c:strRef>
              <c:f>'[North America_624 projects_new cats_15 Nov.xlsx]Entire collection'!$A$4</c:f>
              <c:strCache>
                <c:ptCount val="1"/>
                <c:pt idx="0">
                  <c:v>Belgium</c:v>
                </c:pt>
              </c:strCache>
            </c:strRef>
          </c:tx>
          <c:spPr>
            <a:ln w="28575" cap="rnd">
              <a:solidFill>
                <a:schemeClr val="accent6">
                  <a:tint val="54000"/>
                </a:schemeClr>
              </a:solidFill>
              <a:round/>
            </a:ln>
            <a:effectLst/>
          </c:spPr>
          <c:marker>
            <c:symbol val="none"/>
          </c:marker>
          <c:val>
            <c:numRef>
              <c:f>'[North America_624 projects_new cats_15 Nov.xlsx]Entire collection'!$B$4:$N$4</c:f>
              <c:numCache>
                <c:formatCode>General</c:formatCode>
                <c:ptCount val="13"/>
                <c:pt idx="0">
                  <c:v>0</c:v>
                </c:pt>
                <c:pt idx="1">
                  <c:v>2</c:v>
                </c:pt>
                <c:pt idx="2">
                  <c:v>0</c:v>
                </c:pt>
                <c:pt idx="3">
                  <c:v>0</c:v>
                </c:pt>
                <c:pt idx="4">
                  <c:v>3</c:v>
                </c:pt>
                <c:pt idx="5">
                  <c:v>3</c:v>
                </c:pt>
                <c:pt idx="6">
                  <c:v>5</c:v>
                </c:pt>
                <c:pt idx="7">
                  <c:v>2</c:v>
                </c:pt>
                <c:pt idx="8">
                  <c:v>2</c:v>
                </c:pt>
                <c:pt idx="9">
                  <c:v>0</c:v>
                </c:pt>
                <c:pt idx="10">
                  <c:v>0</c:v>
                </c:pt>
                <c:pt idx="11">
                  <c:v>0</c:v>
                </c:pt>
                <c:pt idx="12">
                  <c:v>4</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2-AAE6-F347-8F97-A708F00C8375}"/>
            </c:ext>
          </c:extLst>
        </c:ser>
        <c:ser>
          <c:idx val="3"/>
          <c:order val="3"/>
          <c:tx>
            <c:strRef>
              <c:f>'[North America_624 projects_new cats_15 Nov.xlsx]Entire collection'!$A$5</c:f>
              <c:strCache>
                <c:ptCount val="1"/>
                <c:pt idx="0">
                  <c:v>Denmark</c:v>
                </c:pt>
              </c:strCache>
            </c:strRef>
          </c:tx>
          <c:spPr>
            <a:ln w="28575" cap="rnd">
              <a:solidFill>
                <a:schemeClr val="accent6">
                  <a:tint val="62000"/>
                </a:schemeClr>
              </a:solidFill>
              <a:round/>
            </a:ln>
            <a:effectLst/>
          </c:spPr>
          <c:marker>
            <c:symbol val="none"/>
          </c:marker>
          <c:val>
            <c:numRef>
              <c:f>'[North America_624 projects_new cats_15 Nov.xlsx]Entire collection'!$B$5:$N$5</c:f>
              <c:numCache>
                <c:formatCode>General</c:formatCode>
                <c:ptCount val="13"/>
                <c:pt idx="0">
                  <c:v>1</c:v>
                </c:pt>
                <c:pt idx="1">
                  <c:v>22</c:v>
                </c:pt>
                <c:pt idx="2">
                  <c:v>6</c:v>
                </c:pt>
                <c:pt idx="3">
                  <c:v>3</c:v>
                </c:pt>
                <c:pt idx="4">
                  <c:v>1</c:v>
                </c:pt>
                <c:pt idx="5">
                  <c:v>1</c:v>
                </c:pt>
                <c:pt idx="6">
                  <c:v>5</c:v>
                </c:pt>
                <c:pt idx="7">
                  <c:v>1</c:v>
                </c:pt>
                <c:pt idx="8">
                  <c:v>1</c:v>
                </c:pt>
                <c:pt idx="9">
                  <c:v>0</c:v>
                </c:pt>
                <c:pt idx="10">
                  <c:v>0</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3-AAE6-F347-8F97-A708F00C8375}"/>
            </c:ext>
          </c:extLst>
        </c:ser>
        <c:ser>
          <c:idx val="4"/>
          <c:order val="4"/>
          <c:tx>
            <c:strRef>
              <c:f>'[North America_624 projects_new cats_15 Nov.xlsx]Entire collection'!$A$6</c:f>
              <c:strCache>
                <c:ptCount val="1"/>
                <c:pt idx="0">
                  <c:v>Finland</c:v>
                </c:pt>
              </c:strCache>
            </c:strRef>
          </c:tx>
          <c:spPr>
            <a:ln w="28575" cap="rnd">
              <a:solidFill>
                <a:schemeClr val="accent6">
                  <a:tint val="69000"/>
                </a:schemeClr>
              </a:solidFill>
              <a:round/>
            </a:ln>
            <a:effectLst/>
          </c:spPr>
          <c:marker>
            <c:symbol val="none"/>
          </c:marker>
          <c:val>
            <c:numRef>
              <c:f>'[North America_624 projects_new cats_15 Nov.xlsx]Entire collection'!$B$6:$N$6</c:f>
              <c:numCache>
                <c:formatCode>General</c:formatCode>
                <c:ptCount val="13"/>
                <c:pt idx="0">
                  <c:v>9</c:v>
                </c:pt>
                <c:pt idx="1">
                  <c:v>45</c:v>
                </c:pt>
                <c:pt idx="2">
                  <c:v>9</c:v>
                </c:pt>
                <c:pt idx="3">
                  <c:v>7</c:v>
                </c:pt>
                <c:pt idx="4">
                  <c:v>13</c:v>
                </c:pt>
                <c:pt idx="5">
                  <c:v>5</c:v>
                </c:pt>
                <c:pt idx="6">
                  <c:v>22</c:v>
                </c:pt>
                <c:pt idx="7">
                  <c:v>9</c:v>
                </c:pt>
                <c:pt idx="8">
                  <c:v>1</c:v>
                </c:pt>
                <c:pt idx="9">
                  <c:v>1</c:v>
                </c:pt>
                <c:pt idx="10">
                  <c:v>2</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4-AAE6-F347-8F97-A708F00C8375}"/>
            </c:ext>
          </c:extLst>
        </c:ser>
        <c:ser>
          <c:idx val="5"/>
          <c:order val="5"/>
          <c:tx>
            <c:strRef>
              <c:f>'[North America_624 projects_new cats_15 Nov.xlsx]Entire collection'!$A$7</c:f>
              <c:strCache>
                <c:ptCount val="1"/>
                <c:pt idx="0">
                  <c:v>France</c:v>
                </c:pt>
              </c:strCache>
            </c:strRef>
          </c:tx>
          <c:spPr>
            <a:ln w="28575" cap="rnd">
              <a:solidFill>
                <a:schemeClr val="accent6">
                  <a:tint val="77000"/>
                </a:schemeClr>
              </a:solidFill>
              <a:round/>
            </a:ln>
            <a:effectLst/>
          </c:spPr>
          <c:marker>
            <c:symbol val="none"/>
          </c:marker>
          <c:val>
            <c:numRef>
              <c:f>'[North America_624 projects_new cats_15 Nov.xlsx]Entire collection'!$B$7:$N$7</c:f>
              <c:numCache>
                <c:formatCode>General</c:formatCode>
                <c:ptCount val="13"/>
                <c:pt idx="0">
                  <c:v>3</c:v>
                </c:pt>
                <c:pt idx="1">
                  <c:v>62</c:v>
                </c:pt>
                <c:pt idx="2">
                  <c:v>18</c:v>
                </c:pt>
                <c:pt idx="3">
                  <c:v>3</c:v>
                </c:pt>
                <c:pt idx="4">
                  <c:v>16</c:v>
                </c:pt>
                <c:pt idx="5">
                  <c:v>2</c:v>
                </c:pt>
                <c:pt idx="6">
                  <c:v>27</c:v>
                </c:pt>
                <c:pt idx="7">
                  <c:v>17</c:v>
                </c:pt>
                <c:pt idx="8">
                  <c:v>2</c:v>
                </c:pt>
                <c:pt idx="9">
                  <c:v>1</c:v>
                </c:pt>
                <c:pt idx="10">
                  <c:v>2</c:v>
                </c:pt>
                <c:pt idx="11">
                  <c:v>0</c:v>
                </c:pt>
                <c:pt idx="12">
                  <c:v>12</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5-AAE6-F347-8F97-A708F00C8375}"/>
            </c:ext>
          </c:extLst>
        </c:ser>
        <c:ser>
          <c:idx val="6"/>
          <c:order val="6"/>
          <c:tx>
            <c:strRef>
              <c:f>'[North America_624 projects_new cats_15 Nov.xlsx]Entire collection'!$A$8</c:f>
              <c:strCache>
                <c:ptCount val="1"/>
                <c:pt idx="0">
                  <c:v>Germany</c:v>
                </c:pt>
              </c:strCache>
            </c:strRef>
          </c:tx>
          <c:spPr>
            <a:ln w="28575" cap="rnd">
              <a:solidFill>
                <a:schemeClr val="accent6">
                  <a:tint val="85000"/>
                </a:schemeClr>
              </a:solidFill>
              <a:round/>
            </a:ln>
            <a:effectLst/>
          </c:spPr>
          <c:marker>
            <c:symbol val="none"/>
          </c:marker>
          <c:val>
            <c:numRef>
              <c:f>'[North America_624 projects_new cats_15 Nov.xlsx]Entire collection'!$B$8:$N$8</c:f>
              <c:numCache>
                <c:formatCode>General</c:formatCode>
                <c:ptCount val="13"/>
                <c:pt idx="0">
                  <c:v>9</c:v>
                </c:pt>
                <c:pt idx="1">
                  <c:v>33</c:v>
                </c:pt>
                <c:pt idx="2">
                  <c:v>33</c:v>
                </c:pt>
                <c:pt idx="3">
                  <c:v>1</c:v>
                </c:pt>
                <c:pt idx="4">
                  <c:v>10</c:v>
                </c:pt>
                <c:pt idx="5">
                  <c:v>9</c:v>
                </c:pt>
                <c:pt idx="6">
                  <c:v>35</c:v>
                </c:pt>
                <c:pt idx="7">
                  <c:v>3</c:v>
                </c:pt>
                <c:pt idx="8">
                  <c:v>2</c:v>
                </c:pt>
                <c:pt idx="9">
                  <c:v>0</c:v>
                </c:pt>
                <c:pt idx="10">
                  <c:v>1</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6-AAE6-F347-8F97-A708F00C8375}"/>
            </c:ext>
          </c:extLst>
        </c:ser>
        <c:ser>
          <c:idx val="7"/>
          <c:order val="7"/>
          <c:tx>
            <c:strRef>
              <c:f>'[North America_624 projects_new cats_15 Nov.xlsx]Entire collection'!$A$9</c:f>
              <c:strCache>
                <c:ptCount val="1"/>
                <c:pt idx="0">
                  <c:v>Ireland</c:v>
                </c:pt>
              </c:strCache>
            </c:strRef>
          </c:tx>
          <c:spPr>
            <a:ln w="28575" cap="rnd">
              <a:solidFill>
                <a:schemeClr val="accent6">
                  <a:tint val="93000"/>
                </a:schemeClr>
              </a:solidFill>
              <a:round/>
            </a:ln>
            <a:effectLst/>
          </c:spPr>
          <c:marker>
            <c:symbol val="none"/>
          </c:marker>
          <c:val>
            <c:numRef>
              <c:f>'[North America_624 projects_new cats_15 Nov.xlsx]Entire collection'!$B$9:$N$9</c:f>
              <c:numCache>
                <c:formatCode>General</c:formatCode>
                <c:ptCount val="13"/>
                <c:pt idx="0">
                  <c:v>1</c:v>
                </c:pt>
                <c:pt idx="1">
                  <c:v>21</c:v>
                </c:pt>
                <c:pt idx="2">
                  <c:v>15</c:v>
                </c:pt>
                <c:pt idx="3">
                  <c:v>1</c:v>
                </c:pt>
                <c:pt idx="4">
                  <c:v>2</c:v>
                </c:pt>
                <c:pt idx="5">
                  <c:v>8</c:v>
                </c:pt>
                <c:pt idx="6">
                  <c:v>5</c:v>
                </c:pt>
                <c:pt idx="7">
                  <c:v>7</c:v>
                </c:pt>
                <c:pt idx="8">
                  <c:v>0</c:v>
                </c:pt>
                <c:pt idx="9">
                  <c:v>3</c:v>
                </c:pt>
                <c:pt idx="10">
                  <c:v>3</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7-AAE6-F347-8F97-A708F00C8375}"/>
            </c:ext>
          </c:extLst>
        </c:ser>
        <c:ser>
          <c:idx val="8"/>
          <c:order val="8"/>
          <c:tx>
            <c:strRef>
              <c:f>'[North America_624 projects_new cats_15 Nov.xlsx]Entire collection'!$A$10</c:f>
              <c:strCache>
                <c:ptCount val="1"/>
                <c:pt idx="0">
                  <c:v>Luxembourg</c:v>
                </c:pt>
              </c:strCache>
            </c:strRef>
          </c:tx>
          <c:spPr>
            <a:ln w="28575" cap="rnd">
              <a:solidFill>
                <a:schemeClr val="accent6"/>
              </a:solidFill>
              <a:round/>
            </a:ln>
            <a:effectLst/>
          </c:spPr>
          <c:marker>
            <c:symbol val="none"/>
          </c:marker>
          <c:val>
            <c:numRef>
              <c:f>'[North America_624 projects_new cats_15 Nov.xlsx]Entire collection'!$B$10:$N$10</c:f>
              <c:numCache>
                <c:formatCode>General</c:formatCode>
                <c:ptCount val="13"/>
                <c:pt idx="0">
                  <c:v>0</c:v>
                </c:pt>
                <c:pt idx="1">
                  <c:v>2</c:v>
                </c:pt>
                <c:pt idx="2">
                  <c:v>2</c:v>
                </c:pt>
                <c:pt idx="3">
                  <c:v>0</c:v>
                </c:pt>
                <c:pt idx="4">
                  <c:v>1</c:v>
                </c:pt>
                <c:pt idx="5">
                  <c:v>0</c:v>
                </c:pt>
                <c:pt idx="6">
                  <c:v>1</c:v>
                </c:pt>
                <c:pt idx="7">
                  <c:v>0</c:v>
                </c:pt>
                <c:pt idx="8">
                  <c:v>0</c:v>
                </c:pt>
                <c:pt idx="9">
                  <c:v>1</c:v>
                </c:pt>
                <c:pt idx="10">
                  <c:v>0</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8-AAE6-F347-8F97-A708F00C8375}"/>
            </c:ext>
          </c:extLst>
        </c:ser>
        <c:ser>
          <c:idx val="9"/>
          <c:order val="9"/>
          <c:tx>
            <c:strRef>
              <c:f>'[North America_624 projects_new cats_15 Nov.xlsx]Entire collection'!$A$11</c:f>
              <c:strCache>
                <c:ptCount val="1"/>
                <c:pt idx="0">
                  <c:v>Netherlands</c:v>
                </c:pt>
              </c:strCache>
            </c:strRef>
          </c:tx>
          <c:spPr>
            <a:ln w="28575" cap="rnd">
              <a:solidFill>
                <a:schemeClr val="accent6">
                  <a:shade val="92000"/>
                </a:schemeClr>
              </a:solidFill>
              <a:round/>
            </a:ln>
            <a:effectLst/>
          </c:spPr>
          <c:marker>
            <c:symbol val="none"/>
          </c:marker>
          <c:val>
            <c:numRef>
              <c:f>'[North America_624 projects_new cats_15 Nov.xlsx]Entire collection'!$B$11:$N$11</c:f>
              <c:numCache>
                <c:formatCode>General</c:formatCode>
                <c:ptCount val="13"/>
                <c:pt idx="0">
                  <c:v>1</c:v>
                </c:pt>
                <c:pt idx="1">
                  <c:v>76</c:v>
                </c:pt>
                <c:pt idx="2">
                  <c:v>19</c:v>
                </c:pt>
                <c:pt idx="3">
                  <c:v>6</c:v>
                </c:pt>
                <c:pt idx="4">
                  <c:v>10</c:v>
                </c:pt>
                <c:pt idx="5">
                  <c:v>11</c:v>
                </c:pt>
                <c:pt idx="6">
                  <c:v>22</c:v>
                </c:pt>
                <c:pt idx="7">
                  <c:v>2</c:v>
                </c:pt>
                <c:pt idx="8">
                  <c:v>0</c:v>
                </c:pt>
                <c:pt idx="9">
                  <c:v>2</c:v>
                </c:pt>
                <c:pt idx="10">
                  <c:v>7</c:v>
                </c:pt>
                <c:pt idx="11">
                  <c:v>0</c:v>
                </c:pt>
                <c:pt idx="12">
                  <c:v>0</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9-AAE6-F347-8F97-A708F00C8375}"/>
            </c:ext>
          </c:extLst>
        </c:ser>
        <c:ser>
          <c:idx val="10"/>
          <c:order val="10"/>
          <c:tx>
            <c:strRef>
              <c:f>'[North America_624 projects_new cats_15 Nov.xlsx]Entire collection'!$A$12</c:f>
              <c:strCache>
                <c:ptCount val="1"/>
                <c:pt idx="0">
                  <c:v>Norway</c:v>
                </c:pt>
              </c:strCache>
            </c:strRef>
          </c:tx>
          <c:spPr>
            <a:ln w="28575" cap="rnd">
              <a:solidFill>
                <a:schemeClr val="accent6">
                  <a:shade val="84000"/>
                </a:schemeClr>
              </a:solidFill>
              <a:round/>
            </a:ln>
            <a:effectLst/>
          </c:spPr>
          <c:marker>
            <c:symbol val="none"/>
          </c:marker>
          <c:val>
            <c:numRef>
              <c:f>'[North America_624 projects_new cats_15 Nov.xlsx]Entire collection'!$B$12:$N$12</c:f>
              <c:numCache>
                <c:formatCode>General</c:formatCode>
                <c:ptCount val="13"/>
                <c:pt idx="0">
                  <c:v>4</c:v>
                </c:pt>
                <c:pt idx="1">
                  <c:v>17</c:v>
                </c:pt>
                <c:pt idx="2">
                  <c:v>4</c:v>
                </c:pt>
                <c:pt idx="3">
                  <c:v>2</c:v>
                </c:pt>
                <c:pt idx="4">
                  <c:v>11</c:v>
                </c:pt>
                <c:pt idx="5">
                  <c:v>3</c:v>
                </c:pt>
                <c:pt idx="6">
                  <c:v>7</c:v>
                </c:pt>
                <c:pt idx="7">
                  <c:v>5</c:v>
                </c:pt>
                <c:pt idx="8">
                  <c:v>1</c:v>
                </c:pt>
                <c:pt idx="9">
                  <c:v>1</c:v>
                </c:pt>
                <c:pt idx="10">
                  <c:v>2</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A-AAE6-F347-8F97-A708F00C8375}"/>
            </c:ext>
          </c:extLst>
        </c:ser>
        <c:ser>
          <c:idx val="11"/>
          <c:order val="11"/>
          <c:tx>
            <c:strRef>
              <c:f>'[North America_624 projects_new cats_15 Nov.xlsx]Entire collection'!$A$13</c:f>
              <c:strCache>
                <c:ptCount val="1"/>
                <c:pt idx="0">
                  <c:v>Scotland</c:v>
                </c:pt>
              </c:strCache>
            </c:strRef>
          </c:tx>
          <c:spPr>
            <a:ln w="28575" cap="rnd">
              <a:solidFill>
                <a:schemeClr val="accent6">
                  <a:shade val="76000"/>
                </a:schemeClr>
              </a:solidFill>
              <a:round/>
            </a:ln>
            <a:effectLst/>
          </c:spPr>
          <c:marker>
            <c:symbol val="none"/>
          </c:marker>
          <c:val>
            <c:numRef>
              <c:f>'[North America_624 projects_new cats_15 Nov.xlsx]Entire collection'!$B$13:$N$13</c:f>
              <c:numCache>
                <c:formatCode>General</c:formatCode>
                <c:ptCount val="13"/>
                <c:pt idx="0">
                  <c:v>3</c:v>
                </c:pt>
                <c:pt idx="1">
                  <c:v>10</c:v>
                </c:pt>
                <c:pt idx="2">
                  <c:v>6</c:v>
                </c:pt>
                <c:pt idx="3">
                  <c:v>0</c:v>
                </c:pt>
                <c:pt idx="4">
                  <c:v>1</c:v>
                </c:pt>
                <c:pt idx="5">
                  <c:v>4</c:v>
                </c:pt>
                <c:pt idx="6">
                  <c:v>5</c:v>
                </c:pt>
                <c:pt idx="7">
                  <c:v>1</c:v>
                </c:pt>
                <c:pt idx="8">
                  <c:v>1</c:v>
                </c:pt>
                <c:pt idx="9">
                  <c:v>0</c:v>
                </c:pt>
                <c:pt idx="10">
                  <c:v>1</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B-AAE6-F347-8F97-A708F00C8375}"/>
            </c:ext>
          </c:extLst>
        </c:ser>
        <c:ser>
          <c:idx val="12"/>
          <c:order val="12"/>
          <c:tx>
            <c:strRef>
              <c:f>'[North America_624 projects_new cats_15 Nov.xlsx]Entire collection'!$A$14</c:f>
              <c:strCache>
                <c:ptCount val="1"/>
                <c:pt idx="0">
                  <c:v>Sweden</c:v>
                </c:pt>
              </c:strCache>
            </c:strRef>
          </c:tx>
          <c:spPr>
            <a:ln w="28575" cap="rnd">
              <a:solidFill>
                <a:schemeClr val="accent6">
                  <a:shade val="68000"/>
                </a:schemeClr>
              </a:solidFill>
              <a:round/>
            </a:ln>
            <a:effectLst/>
          </c:spPr>
          <c:marker>
            <c:symbol val="none"/>
          </c:marker>
          <c:val>
            <c:numRef>
              <c:f>'[North America_624 projects_new cats_15 Nov.xlsx]Entire collection'!$B$14:$N$14</c:f>
              <c:numCache>
                <c:formatCode>General</c:formatCode>
                <c:ptCount val="13"/>
                <c:pt idx="0">
                  <c:v>0</c:v>
                </c:pt>
                <c:pt idx="1">
                  <c:v>17</c:v>
                </c:pt>
                <c:pt idx="2">
                  <c:v>2</c:v>
                </c:pt>
                <c:pt idx="3">
                  <c:v>0</c:v>
                </c:pt>
                <c:pt idx="4">
                  <c:v>0</c:v>
                </c:pt>
                <c:pt idx="5">
                  <c:v>1</c:v>
                </c:pt>
                <c:pt idx="6">
                  <c:v>10</c:v>
                </c:pt>
                <c:pt idx="7">
                  <c:v>0</c:v>
                </c:pt>
                <c:pt idx="8">
                  <c:v>1</c:v>
                </c:pt>
                <c:pt idx="9">
                  <c:v>0</c:v>
                </c:pt>
                <c:pt idx="10">
                  <c:v>0</c:v>
                </c:pt>
                <c:pt idx="11">
                  <c:v>0</c:v>
                </c:pt>
                <c:pt idx="12">
                  <c:v>0</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C-AAE6-F347-8F97-A708F00C8375}"/>
            </c:ext>
          </c:extLst>
        </c:ser>
        <c:ser>
          <c:idx val="13"/>
          <c:order val="13"/>
          <c:tx>
            <c:strRef>
              <c:f>'[North America_624 projects_new cats_15 Nov.xlsx]Entire collection'!$A$15</c:f>
              <c:strCache>
                <c:ptCount val="1"/>
                <c:pt idx="0">
                  <c:v>Switzerland</c:v>
                </c:pt>
              </c:strCache>
            </c:strRef>
          </c:tx>
          <c:spPr>
            <a:ln w="28575" cap="rnd">
              <a:solidFill>
                <a:schemeClr val="accent6">
                  <a:shade val="61000"/>
                </a:schemeClr>
              </a:solidFill>
              <a:round/>
            </a:ln>
            <a:effectLst/>
          </c:spPr>
          <c:marker>
            <c:symbol val="none"/>
          </c:marker>
          <c:val>
            <c:numRef>
              <c:f>'[North America_624 projects_new cats_15 Nov.xlsx]Entire collection'!$B$15:$N$15</c:f>
              <c:numCache>
                <c:formatCode>General</c:formatCode>
                <c:ptCount val="13"/>
                <c:pt idx="0">
                  <c:v>2</c:v>
                </c:pt>
                <c:pt idx="1">
                  <c:v>12</c:v>
                </c:pt>
                <c:pt idx="2">
                  <c:v>19</c:v>
                </c:pt>
                <c:pt idx="3">
                  <c:v>3</c:v>
                </c:pt>
                <c:pt idx="4">
                  <c:v>1</c:v>
                </c:pt>
                <c:pt idx="5">
                  <c:v>5</c:v>
                </c:pt>
                <c:pt idx="6">
                  <c:v>11</c:v>
                </c:pt>
                <c:pt idx="7">
                  <c:v>4</c:v>
                </c:pt>
                <c:pt idx="8">
                  <c:v>0</c:v>
                </c:pt>
                <c:pt idx="9">
                  <c:v>0</c:v>
                </c:pt>
                <c:pt idx="10">
                  <c:v>0</c:v>
                </c:pt>
                <c:pt idx="11">
                  <c:v>0</c:v>
                </c:pt>
                <c:pt idx="12">
                  <c:v>10</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D-AAE6-F347-8F97-A708F00C8375}"/>
            </c:ext>
          </c:extLst>
        </c:ser>
        <c:ser>
          <c:idx val="14"/>
          <c:order val="14"/>
          <c:tx>
            <c:strRef>
              <c:f>'[North America_624 projects_new cats_15 Nov.xlsx]Entire collection'!$A$16</c:f>
              <c:strCache>
                <c:ptCount val="1"/>
                <c:pt idx="0">
                  <c:v>UK</c:v>
                </c:pt>
              </c:strCache>
            </c:strRef>
          </c:tx>
          <c:spPr>
            <a:ln w="28575" cap="rnd">
              <a:solidFill>
                <a:schemeClr val="accent6">
                  <a:shade val="53000"/>
                </a:schemeClr>
              </a:solidFill>
              <a:round/>
            </a:ln>
            <a:effectLst/>
          </c:spPr>
          <c:marker>
            <c:symbol val="none"/>
          </c:marker>
          <c:val>
            <c:numRef>
              <c:f>'[North America_624 projects_new cats_15 Nov.xlsx]Entire collection'!$B$16:$N$16</c:f>
              <c:numCache>
                <c:formatCode>General</c:formatCode>
                <c:ptCount val="13"/>
                <c:pt idx="0">
                  <c:v>5</c:v>
                </c:pt>
                <c:pt idx="1">
                  <c:v>34</c:v>
                </c:pt>
                <c:pt idx="2">
                  <c:v>21</c:v>
                </c:pt>
                <c:pt idx="3">
                  <c:v>8</c:v>
                </c:pt>
                <c:pt idx="4">
                  <c:v>7</c:v>
                </c:pt>
                <c:pt idx="5">
                  <c:v>7</c:v>
                </c:pt>
                <c:pt idx="6">
                  <c:v>16</c:v>
                </c:pt>
                <c:pt idx="7">
                  <c:v>1</c:v>
                </c:pt>
                <c:pt idx="8">
                  <c:v>2</c:v>
                </c:pt>
                <c:pt idx="9">
                  <c:v>1</c:v>
                </c:pt>
                <c:pt idx="10">
                  <c:v>8</c:v>
                </c:pt>
                <c:pt idx="11">
                  <c:v>0</c:v>
                </c:pt>
                <c:pt idx="12">
                  <c:v>5</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E-AAE6-F347-8F97-A708F00C8375}"/>
            </c:ext>
          </c:extLst>
        </c:ser>
        <c:ser>
          <c:idx val="15"/>
          <c:order val="15"/>
          <c:tx>
            <c:strRef>
              <c:f>'[North America_624 projects_new cats_15 Nov.xlsx]Entire collection'!$A$17</c:f>
              <c:strCache>
                <c:ptCount val="1"/>
                <c:pt idx="0">
                  <c:v>Australia - new</c:v>
                </c:pt>
              </c:strCache>
            </c:strRef>
          </c:tx>
          <c:spPr>
            <a:ln w="28575" cap="rnd">
              <a:solidFill>
                <a:schemeClr val="accent6">
                  <a:shade val="45000"/>
                </a:schemeClr>
              </a:solidFill>
              <a:round/>
            </a:ln>
            <a:effectLst/>
          </c:spPr>
          <c:marker>
            <c:symbol val="none"/>
          </c:marker>
          <c:val>
            <c:numRef>
              <c:f>'[North America_624 projects_new cats_15 Nov.xlsx]Entire collection'!$B$17:$N$17</c:f>
              <c:numCache>
                <c:formatCode>General</c:formatCode>
                <c:ptCount val="13"/>
                <c:pt idx="0">
                  <c:v>4</c:v>
                </c:pt>
                <c:pt idx="1">
                  <c:v>69</c:v>
                </c:pt>
                <c:pt idx="2">
                  <c:v>108</c:v>
                </c:pt>
                <c:pt idx="3">
                  <c:v>0</c:v>
                </c:pt>
                <c:pt idx="4">
                  <c:v>5</c:v>
                </c:pt>
                <c:pt idx="5">
                  <c:v>24</c:v>
                </c:pt>
                <c:pt idx="6">
                  <c:v>36</c:v>
                </c:pt>
                <c:pt idx="7">
                  <c:v>101</c:v>
                </c:pt>
                <c:pt idx="8">
                  <c:v>28</c:v>
                </c:pt>
                <c:pt idx="9">
                  <c:v>8</c:v>
                </c:pt>
                <c:pt idx="10">
                  <c:v>3</c:v>
                </c:pt>
                <c:pt idx="11">
                  <c:v>2</c:v>
                </c:pt>
                <c:pt idx="12">
                  <c:v>7</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F-AAE6-F347-8F97-A708F00C8375}"/>
            </c:ext>
          </c:extLst>
        </c:ser>
        <c:ser>
          <c:idx val="16"/>
          <c:order val="16"/>
          <c:tx>
            <c:strRef>
              <c:f>'[North America_624 projects_new cats_15 Nov.xlsx]Entire collection'!$A$18</c:f>
              <c:strCache>
                <c:ptCount val="1"/>
                <c:pt idx="0">
                  <c:v>New Zealand - new</c:v>
                </c:pt>
              </c:strCache>
            </c:strRef>
          </c:tx>
          <c:spPr>
            <a:ln w="28575" cap="rnd">
              <a:solidFill>
                <a:schemeClr val="accent6">
                  <a:shade val="37000"/>
                </a:schemeClr>
              </a:solidFill>
              <a:round/>
            </a:ln>
            <a:effectLst/>
          </c:spPr>
          <c:marker>
            <c:symbol val="none"/>
          </c:marker>
          <c:val>
            <c:numRef>
              <c:f>'[North America_624 projects_new cats_15 Nov.xlsx]Entire collection'!$B$18:$N$18</c:f>
              <c:numCache>
                <c:formatCode>General</c:formatCode>
                <c:ptCount val="13"/>
                <c:pt idx="0">
                  <c:v>5</c:v>
                </c:pt>
                <c:pt idx="1">
                  <c:v>14</c:v>
                </c:pt>
                <c:pt idx="2">
                  <c:v>14</c:v>
                </c:pt>
                <c:pt idx="3">
                  <c:v>1</c:v>
                </c:pt>
                <c:pt idx="4">
                  <c:v>2</c:v>
                </c:pt>
                <c:pt idx="5">
                  <c:v>11</c:v>
                </c:pt>
                <c:pt idx="6">
                  <c:v>5</c:v>
                </c:pt>
                <c:pt idx="7">
                  <c:v>21</c:v>
                </c:pt>
                <c:pt idx="8">
                  <c:v>3</c:v>
                </c:pt>
                <c:pt idx="9">
                  <c:v>0</c:v>
                </c:pt>
                <c:pt idx="10">
                  <c:v>2</c:v>
                </c:pt>
                <c:pt idx="11">
                  <c:v>1</c:v>
                </c:pt>
                <c:pt idx="12">
                  <c:v>1</c:v>
                </c:pt>
              </c:numCache>
            </c:numRef>
          </c:val>
          <c:smooth val="1"/>
          <c:extLst>
            <c:ext xmlns:c15="http://schemas.microsoft.com/office/drawing/2012/chart" uri="{02D57815-91ED-43cb-92C2-25804820EDAC}">
              <c15:filteredCategoryTitle>
                <c15:cat>
                  <c:strRef>
                    <c:extLst>
                      <c:ext uri="{02D57815-91ED-43cb-92C2-25804820EDAC}">
                        <c15:formulaRef>
                          <c15:sqref>'[North America_624 projects_new cats_15 Nov.xlsx]Entire collection'!$B$1:$N$1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10-AAE6-F347-8F97-A708F00C8375}"/>
            </c:ext>
          </c:extLst>
        </c:ser>
        <c:dLbls>
          <c:showLegendKey val="0"/>
          <c:showVal val="0"/>
          <c:showCatName val="0"/>
          <c:showSerName val="0"/>
          <c:showPercent val="0"/>
          <c:showBubbleSize val="0"/>
        </c:dLbls>
        <c:smooth val="0"/>
        <c:axId val="1129367984"/>
        <c:axId val="1129369664"/>
      </c:lineChart>
      <c:catAx>
        <c:axId val="1129367984"/>
        <c:scaling>
          <c:orientation val="minMax"/>
        </c:scaling>
        <c:delete val="1"/>
        <c:axPos val="b"/>
        <c:numFmt formatCode="General" sourceLinked="1"/>
        <c:majorTickMark val="none"/>
        <c:minorTickMark val="none"/>
        <c:tickLblPos val="nextTo"/>
        <c:crossAx val="1129369664"/>
        <c:crosses val="autoZero"/>
        <c:auto val="1"/>
        <c:lblAlgn val="ctr"/>
        <c:lblOffset val="100"/>
        <c:noMultiLvlLbl val="0"/>
      </c:catAx>
      <c:valAx>
        <c:axId val="1129369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12936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'[PROJECTS_ALL CASE STUDY CITIES_5 December.xlsx]Charts_cases'!$A$2</c:f>
              <c:strCache>
                <c:ptCount val="1"/>
                <c:pt idx="0">
                  <c:v>Bilbao</c:v>
                </c:pt>
              </c:strCache>
            </c:strRef>
          </c:tx>
          <c:spPr>
            <a:ln w="28575" cap="rnd">
              <a:solidFill>
                <a:schemeClr val="accent1"/>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smooth val="1"/>
          <c:extLst>
            <c:ext xmlns:c16="http://schemas.microsoft.com/office/drawing/2014/chart" uri="{C3380CC4-5D6E-409C-BE32-E72D297353CC}">
              <c16:uniqueId val="{00000000-D9AF-264A-B528-DBE87C78C876}"/>
            </c:ext>
          </c:extLst>
        </c:ser>
        <c:ser>
          <c:idx val="1"/>
          <c:order val="1"/>
          <c:tx>
            <c:strRef>
              <c:f>'[PROJECTS_ALL CASE STUDY CITIES_5 December.xlsx]Charts_cases'!$A$3</c:f>
              <c:strCache>
                <c:ptCount val="1"/>
                <c:pt idx="0">
                  <c:v>Calgary</c:v>
                </c:pt>
              </c:strCache>
            </c:strRef>
          </c:tx>
          <c:spPr>
            <a:ln w="28575" cap="rnd">
              <a:solidFill>
                <a:schemeClr val="accent2"/>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smooth val="1"/>
          <c:extLst>
            <c:ext xmlns:c16="http://schemas.microsoft.com/office/drawing/2014/chart" uri="{C3380CC4-5D6E-409C-BE32-E72D297353CC}">
              <c16:uniqueId val="{00000001-D9AF-264A-B528-DBE87C78C876}"/>
            </c:ext>
          </c:extLst>
        </c:ser>
        <c:ser>
          <c:idx val="2"/>
          <c:order val="2"/>
          <c:tx>
            <c:strRef>
              <c:f>'[PROJECTS_ALL CASE STUDY CITIES_5 December.xlsx]Charts_cases'!$A$4</c:f>
              <c:strCache>
                <c:ptCount val="1"/>
                <c:pt idx="0">
                  <c:v>Dortmund</c:v>
                </c:pt>
              </c:strCache>
            </c:strRef>
          </c:tx>
          <c:spPr>
            <a:ln w="28575" cap="rnd">
              <a:solidFill>
                <a:schemeClr val="accent3"/>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smooth val="1"/>
          <c:extLst>
            <c:ext xmlns:c16="http://schemas.microsoft.com/office/drawing/2014/chart" uri="{C3380CC4-5D6E-409C-BE32-E72D297353CC}">
              <c16:uniqueId val="{00000002-D9AF-264A-B528-DBE87C78C876}"/>
            </c:ext>
          </c:extLst>
        </c:ser>
        <c:ser>
          <c:idx val="3"/>
          <c:order val="3"/>
          <c:tx>
            <c:strRef>
              <c:f>'[PROJECTS_ALL CASE STUDY CITIES_5 December.xlsx]Charts_cases'!$A$5</c:f>
              <c:strCache>
                <c:ptCount val="1"/>
                <c:pt idx="0">
                  <c:v>Elleln</c:v>
                </c:pt>
              </c:strCache>
            </c:strRef>
          </c:tx>
          <c:spPr>
            <a:ln w="28575" cap="rnd">
              <a:solidFill>
                <a:schemeClr val="accent4"/>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smooth val="1"/>
          <c:extLst>
            <c:ext xmlns:c16="http://schemas.microsoft.com/office/drawing/2014/chart" uri="{C3380CC4-5D6E-409C-BE32-E72D297353CC}">
              <c16:uniqueId val="{00000003-D9AF-264A-B528-DBE87C78C876}"/>
            </c:ext>
          </c:extLst>
        </c:ser>
        <c:ser>
          <c:idx val="4"/>
          <c:order val="4"/>
          <c:tx>
            <c:strRef>
              <c:f>'[PROJECTS_ALL CASE STUDY CITIES_5 December.xlsx]Charts_cases'!$A$6</c:f>
              <c:strCache>
                <c:ptCount val="1"/>
                <c:pt idx="0">
                  <c:v>Rawabi</c:v>
                </c:pt>
              </c:strCache>
            </c:strRef>
          </c:tx>
          <c:spPr>
            <a:ln w="28575" cap="rnd">
              <a:solidFill>
                <a:schemeClr val="accent5"/>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smooth val="1"/>
          <c:extLst>
            <c:ext xmlns:c16="http://schemas.microsoft.com/office/drawing/2014/chart" uri="{C3380CC4-5D6E-409C-BE32-E72D297353CC}">
              <c16:uniqueId val="{00000004-D9AF-264A-B528-DBE87C78C876}"/>
            </c:ext>
          </c:extLst>
        </c:ser>
        <c:ser>
          <c:idx val="5"/>
          <c:order val="5"/>
          <c:tx>
            <c:strRef>
              <c:f>'[PROJECTS_ALL CASE STUDY CITIES_5 December.xlsx]Charts_cases'!$A$7</c:f>
              <c:strCache>
                <c:ptCount val="1"/>
                <c:pt idx="0">
                  <c:v>Trondheim</c:v>
                </c:pt>
              </c:strCache>
            </c:strRef>
          </c:tx>
          <c:spPr>
            <a:ln w="28575" cap="rnd">
              <a:solidFill>
                <a:schemeClr val="accent6"/>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smooth val="1"/>
          <c:extLst>
            <c:ext xmlns:c16="http://schemas.microsoft.com/office/drawing/2014/chart" uri="{C3380CC4-5D6E-409C-BE32-E72D297353CC}">
              <c16:uniqueId val="{00000005-D9AF-264A-B528-DBE87C78C876}"/>
            </c:ext>
          </c:extLst>
        </c:ser>
        <c:ser>
          <c:idx val="6"/>
          <c:order val="6"/>
          <c:tx>
            <c:strRef>
              <c:f>'[PROJECTS_ALL CASE STUDY CITIES_5 December.xlsx]Charts_cases'!$A$8</c:f>
              <c:strCache>
                <c:ptCount val="1"/>
                <c:pt idx="0">
                  <c:v>Utrecht</c:v>
                </c:pt>
              </c:strCache>
            </c:strRef>
          </c:tx>
          <c:spPr>
            <a:ln w="28575" cap="rnd">
              <a:solidFill>
                <a:schemeClr val="accent1">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smooth val="1"/>
          <c:extLst>
            <c:ext xmlns:c16="http://schemas.microsoft.com/office/drawing/2014/chart" uri="{C3380CC4-5D6E-409C-BE32-E72D297353CC}">
              <c16:uniqueId val="{00000006-D9AF-264A-B528-DBE87C78C876}"/>
            </c:ext>
          </c:extLst>
        </c:ser>
        <c:ser>
          <c:idx val="7"/>
          <c:order val="7"/>
          <c:tx>
            <c:strRef>
              <c:f>'[PROJECTS_ALL CASE STUDY CITIES_5 December.xlsx]Charts_cases'!$A$9</c:f>
              <c:strCache>
                <c:ptCount val="1"/>
                <c:pt idx="0">
                  <c:v>Vilnius</c:v>
                </c:pt>
              </c:strCache>
            </c:strRef>
          </c:tx>
          <c:spPr>
            <a:ln w="28575" cap="rnd">
              <a:solidFill>
                <a:schemeClr val="accent2">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smooth val="1"/>
          <c:extLst>
            <c:ext xmlns:c16="http://schemas.microsoft.com/office/drawing/2014/chart" uri="{C3380CC4-5D6E-409C-BE32-E72D297353CC}">
              <c16:uniqueId val="{00000007-D9AF-264A-B528-DBE87C78C876}"/>
            </c:ext>
          </c:extLst>
        </c:ser>
        <c:dLbls>
          <c:showLegendKey val="0"/>
          <c:showVal val="0"/>
          <c:showCatName val="0"/>
          <c:showSerName val="0"/>
          <c:showPercent val="0"/>
          <c:showBubbleSize val="0"/>
        </c:dLbls>
        <c:smooth val="0"/>
        <c:axId val="23947695"/>
        <c:axId val="85460064"/>
      </c:lineChart>
      <c:catAx>
        <c:axId val="23947695"/>
        <c:scaling>
          <c:orientation val="minMax"/>
        </c:scaling>
        <c:delete val="1"/>
        <c:axPos val="b"/>
        <c:numFmt formatCode="General" sourceLinked="1"/>
        <c:majorTickMark val="none"/>
        <c:minorTickMark val="none"/>
        <c:tickLblPos val="nextTo"/>
        <c:crossAx val="85460064"/>
        <c:crosses val="autoZero"/>
        <c:auto val="1"/>
        <c:lblAlgn val="ctr"/>
        <c:lblOffset val="100"/>
        <c:noMultiLvlLbl val="0"/>
      </c:catAx>
      <c:valAx>
        <c:axId val="85460064"/>
        <c:scaling>
          <c:orientation val="minMax"/>
        </c:scaling>
        <c:delete val="1"/>
        <c:axPos val="l"/>
        <c:numFmt formatCode="General" sourceLinked="1"/>
        <c:majorTickMark val="none"/>
        <c:minorTickMark val="none"/>
        <c:tickLblPos val="nextTo"/>
        <c:crossAx val="23947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none"/>
          </c:marker>
          <c:cat>
            <c:strRef>
              <c:f>'Collection &amp; graphs March 23'!$B$1:$N$1</c:f>
              <c:strCache>
                <c:ptCount val="13"/>
                <c:pt idx="0">
                  <c:v>Housing</c:v>
                </c:pt>
                <c:pt idx="1">
                  <c:v>Work and Economic Value</c:v>
                </c:pt>
                <c:pt idx="2">
                  <c:v>Transportation and Mobility</c:v>
                </c:pt>
                <c:pt idx="3">
                  <c:v>Health</c:v>
                </c:pt>
                <c:pt idx="4">
                  <c:v>Education and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'Collection &amp; graphs March 23'!$B$2:$N$2</c:f>
              <c:numCache>
                <c:formatCode>General</c:formatCode>
                <c:ptCount val="13"/>
                <c:pt idx="0" formatCode="0">
                  <c:v>7</c:v>
                </c:pt>
                <c:pt idx="1">
                  <c:v>110</c:v>
                </c:pt>
                <c:pt idx="2">
                  <c:v>77</c:v>
                </c:pt>
                <c:pt idx="3">
                  <c:v>5</c:v>
                </c:pt>
                <c:pt idx="4">
                  <c:v>29</c:v>
                </c:pt>
                <c:pt idx="5">
                  <c:v>31</c:v>
                </c:pt>
                <c:pt idx="6">
                  <c:v>71</c:v>
                </c:pt>
                <c:pt idx="7">
                  <c:v>22</c:v>
                </c:pt>
                <c:pt idx="8">
                  <c:v>11</c:v>
                </c:pt>
                <c:pt idx="9">
                  <c:v>2</c:v>
                </c:pt>
                <c:pt idx="10">
                  <c:v>12</c:v>
                </c:pt>
                <c:pt idx="11">
                  <c:v>0</c:v>
                </c:pt>
                <c:pt idx="12">
                  <c:v>28</c:v>
                </c:pt>
              </c:numCache>
            </c:numRef>
          </c:val>
          <c:smooth val="1"/>
          <c:extLst>
            <c:ext xmlns:c16="http://schemas.microsoft.com/office/drawing/2014/chart" uri="{C3380CC4-5D6E-409C-BE32-E72D297353CC}">
              <c16:uniqueId val="{00000000-C644-D449-B366-806AE308B170}"/>
            </c:ext>
          </c:extLst>
        </c:ser>
        <c:dLbls>
          <c:showLegendKey val="0"/>
          <c:showVal val="0"/>
          <c:showCatName val="0"/>
          <c:showSerName val="0"/>
          <c:showPercent val="0"/>
          <c:showBubbleSize val="0"/>
        </c:dLbls>
        <c:smooth val="0"/>
        <c:axId val="836980736"/>
        <c:axId val="837183424"/>
      </c:lineChart>
      <c:catAx>
        <c:axId val="836980736"/>
        <c:scaling>
          <c:orientation val="minMax"/>
        </c:scaling>
        <c:delete val="1"/>
        <c:axPos val="b"/>
        <c:numFmt formatCode="General" sourceLinked="1"/>
        <c:majorTickMark val="none"/>
        <c:minorTickMark val="none"/>
        <c:tickLblPos val="nextTo"/>
        <c:crossAx val="837183424"/>
        <c:crosses val="autoZero"/>
        <c:auto val="1"/>
        <c:lblAlgn val="ctr"/>
        <c:lblOffset val="100"/>
        <c:noMultiLvlLbl val="0"/>
      </c:catAx>
      <c:valAx>
        <c:axId val="837183424"/>
        <c:scaling>
          <c:orientation val="minMax"/>
        </c:scaling>
        <c:delete val="1"/>
        <c:axPos val="l"/>
        <c:numFmt formatCode="0" sourceLinked="1"/>
        <c:majorTickMark val="none"/>
        <c:minorTickMark val="none"/>
        <c:tickLblPos val="nextTo"/>
        <c:crossAx val="836980736"/>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'[PROJECTS_ALL CASE STUDY CITIES_5 December.xlsx]Charts_cases'!$A$2</c:f>
              <c:strCache>
                <c:ptCount val="1"/>
                <c:pt idx="0">
                  <c:v>Bilbao</c:v>
                </c:pt>
              </c:strCache>
            </c:strRef>
          </c:tx>
          <c:spPr>
            <a:ln w="28575" cap="rnd">
              <a:solidFill>
                <a:schemeClr val="accent1"/>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smooth val="1"/>
          <c:extLst>
            <c:ext xmlns:c16="http://schemas.microsoft.com/office/drawing/2014/chart" uri="{C3380CC4-5D6E-409C-BE32-E72D297353CC}">
              <c16:uniqueId val="{00000000-234D-C143-8451-CB7AAEA3C72C}"/>
            </c:ext>
          </c:extLst>
        </c:ser>
        <c:ser>
          <c:idx val="1"/>
          <c:order val="1"/>
          <c:tx>
            <c:strRef>
              <c:f>'[PROJECTS_ALL CASE STUDY CITIES_5 December.xlsx]Charts_cases'!$A$3</c:f>
              <c:strCache>
                <c:ptCount val="1"/>
                <c:pt idx="0">
                  <c:v>Calgary</c:v>
                </c:pt>
              </c:strCache>
            </c:strRef>
          </c:tx>
          <c:spPr>
            <a:ln w="28575" cap="rnd">
              <a:solidFill>
                <a:schemeClr val="accent2"/>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smooth val="1"/>
          <c:extLst>
            <c:ext xmlns:c16="http://schemas.microsoft.com/office/drawing/2014/chart" uri="{C3380CC4-5D6E-409C-BE32-E72D297353CC}">
              <c16:uniqueId val="{00000001-234D-C143-8451-CB7AAEA3C72C}"/>
            </c:ext>
          </c:extLst>
        </c:ser>
        <c:ser>
          <c:idx val="2"/>
          <c:order val="2"/>
          <c:tx>
            <c:strRef>
              <c:f>'[PROJECTS_ALL CASE STUDY CITIES_5 December.xlsx]Charts_cases'!$A$4</c:f>
              <c:strCache>
                <c:ptCount val="1"/>
                <c:pt idx="0">
                  <c:v>Dortmund</c:v>
                </c:pt>
              </c:strCache>
            </c:strRef>
          </c:tx>
          <c:spPr>
            <a:ln w="28575" cap="rnd">
              <a:solidFill>
                <a:schemeClr val="accent3"/>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smooth val="1"/>
          <c:extLst>
            <c:ext xmlns:c16="http://schemas.microsoft.com/office/drawing/2014/chart" uri="{C3380CC4-5D6E-409C-BE32-E72D297353CC}">
              <c16:uniqueId val="{00000002-234D-C143-8451-CB7AAEA3C72C}"/>
            </c:ext>
          </c:extLst>
        </c:ser>
        <c:ser>
          <c:idx val="3"/>
          <c:order val="3"/>
          <c:tx>
            <c:strRef>
              <c:f>'[PROJECTS_ALL CASE STUDY CITIES_5 December.xlsx]Charts_cases'!$A$5</c:f>
              <c:strCache>
                <c:ptCount val="1"/>
                <c:pt idx="0">
                  <c:v>Elleln</c:v>
                </c:pt>
              </c:strCache>
            </c:strRef>
          </c:tx>
          <c:spPr>
            <a:ln w="28575" cap="rnd">
              <a:solidFill>
                <a:schemeClr val="accent4"/>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smooth val="1"/>
          <c:extLst>
            <c:ext xmlns:c16="http://schemas.microsoft.com/office/drawing/2014/chart" uri="{C3380CC4-5D6E-409C-BE32-E72D297353CC}">
              <c16:uniqueId val="{00000003-234D-C143-8451-CB7AAEA3C72C}"/>
            </c:ext>
          </c:extLst>
        </c:ser>
        <c:ser>
          <c:idx val="4"/>
          <c:order val="4"/>
          <c:tx>
            <c:strRef>
              <c:f>'[PROJECTS_ALL CASE STUDY CITIES_5 December.xlsx]Charts_cases'!$A$6</c:f>
              <c:strCache>
                <c:ptCount val="1"/>
                <c:pt idx="0">
                  <c:v>Rawabi</c:v>
                </c:pt>
              </c:strCache>
            </c:strRef>
          </c:tx>
          <c:spPr>
            <a:ln w="28575" cap="rnd">
              <a:solidFill>
                <a:schemeClr val="accent5"/>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smooth val="1"/>
          <c:extLst>
            <c:ext xmlns:c16="http://schemas.microsoft.com/office/drawing/2014/chart" uri="{C3380CC4-5D6E-409C-BE32-E72D297353CC}">
              <c16:uniqueId val="{00000004-234D-C143-8451-CB7AAEA3C72C}"/>
            </c:ext>
          </c:extLst>
        </c:ser>
        <c:ser>
          <c:idx val="5"/>
          <c:order val="5"/>
          <c:tx>
            <c:strRef>
              <c:f>'[PROJECTS_ALL CASE STUDY CITIES_5 December.xlsx]Charts_cases'!$A$7</c:f>
              <c:strCache>
                <c:ptCount val="1"/>
                <c:pt idx="0">
                  <c:v>Trondheim</c:v>
                </c:pt>
              </c:strCache>
            </c:strRef>
          </c:tx>
          <c:spPr>
            <a:ln w="28575" cap="rnd">
              <a:solidFill>
                <a:schemeClr val="accent6"/>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smooth val="1"/>
          <c:extLst>
            <c:ext xmlns:c16="http://schemas.microsoft.com/office/drawing/2014/chart" uri="{C3380CC4-5D6E-409C-BE32-E72D297353CC}">
              <c16:uniqueId val="{00000005-234D-C143-8451-CB7AAEA3C72C}"/>
            </c:ext>
          </c:extLst>
        </c:ser>
        <c:ser>
          <c:idx val="6"/>
          <c:order val="6"/>
          <c:tx>
            <c:strRef>
              <c:f>'[PROJECTS_ALL CASE STUDY CITIES_5 December.xlsx]Charts_cases'!$A$8</c:f>
              <c:strCache>
                <c:ptCount val="1"/>
                <c:pt idx="0">
                  <c:v>Utrecht</c:v>
                </c:pt>
              </c:strCache>
            </c:strRef>
          </c:tx>
          <c:spPr>
            <a:ln w="28575" cap="rnd">
              <a:solidFill>
                <a:schemeClr val="accent1">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smooth val="1"/>
          <c:extLst>
            <c:ext xmlns:c16="http://schemas.microsoft.com/office/drawing/2014/chart" uri="{C3380CC4-5D6E-409C-BE32-E72D297353CC}">
              <c16:uniqueId val="{00000006-234D-C143-8451-CB7AAEA3C72C}"/>
            </c:ext>
          </c:extLst>
        </c:ser>
        <c:ser>
          <c:idx val="7"/>
          <c:order val="7"/>
          <c:tx>
            <c:strRef>
              <c:f>'[PROJECTS_ALL CASE STUDY CITIES_5 December.xlsx]Charts_cases'!$A$9</c:f>
              <c:strCache>
                <c:ptCount val="1"/>
                <c:pt idx="0">
                  <c:v>Vilnius</c:v>
                </c:pt>
              </c:strCache>
            </c:strRef>
          </c:tx>
          <c:spPr>
            <a:ln w="28575" cap="rnd">
              <a:solidFill>
                <a:schemeClr val="accent2">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smooth val="1"/>
          <c:extLst>
            <c:ext xmlns:c16="http://schemas.microsoft.com/office/drawing/2014/chart" uri="{C3380CC4-5D6E-409C-BE32-E72D297353CC}">
              <c16:uniqueId val="{00000007-234D-C143-8451-CB7AAEA3C72C}"/>
            </c:ext>
          </c:extLst>
        </c:ser>
        <c:dLbls>
          <c:showLegendKey val="0"/>
          <c:showVal val="0"/>
          <c:showCatName val="0"/>
          <c:showSerName val="0"/>
          <c:showPercent val="0"/>
          <c:showBubbleSize val="0"/>
        </c:dLbls>
        <c:smooth val="0"/>
        <c:axId val="23947695"/>
        <c:axId val="85460064"/>
      </c:lineChart>
      <c:catAx>
        <c:axId val="2394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NL"/>
          </a:p>
        </c:txPr>
        <c:crossAx val="85460064"/>
        <c:crosses val="autoZero"/>
        <c:auto val="1"/>
        <c:lblAlgn val="ctr"/>
        <c:lblOffset val="100"/>
        <c:noMultiLvlLbl val="1"/>
      </c:catAx>
      <c:valAx>
        <c:axId val="8546006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239476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N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Combined!$A$2</c:f>
              <c:strCache>
                <c:ptCount val="1"/>
                <c:pt idx="0">
                  <c:v>Australia</c:v>
                </c:pt>
              </c:strCache>
            </c:strRef>
          </c:tx>
          <c:spPr>
            <a:ln w="28575" cap="rnd">
              <a:solidFill>
                <a:schemeClr val="accent1"/>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Combined!$B$2:$K$2</c:f>
              <c:numCache>
                <c:formatCode>General</c:formatCode>
                <c:ptCount val="10"/>
                <c:pt idx="0">
                  <c:v>5</c:v>
                </c:pt>
                <c:pt idx="1">
                  <c:v>1</c:v>
                </c:pt>
                <c:pt idx="2">
                  <c:v>14</c:v>
                </c:pt>
                <c:pt idx="3">
                  <c:v>0</c:v>
                </c:pt>
                <c:pt idx="4">
                  <c:v>0</c:v>
                </c:pt>
                <c:pt idx="5">
                  <c:v>1</c:v>
                </c:pt>
                <c:pt idx="6">
                  <c:v>12</c:v>
                </c:pt>
                <c:pt idx="7">
                  <c:v>31</c:v>
                </c:pt>
                <c:pt idx="8">
                  <c:v>0</c:v>
                </c:pt>
                <c:pt idx="9">
                  <c:v>0</c:v>
                </c:pt>
              </c:numCache>
            </c:numRef>
          </c:val>
          <c:smooth val="1"/>
          <c:extLst>
            <c:ext xmlns:c16="http://schemas.microsoft.com/office/drawing/2014/chart" uri="{C3380CC4-5D6E-409C-BE32-E72D297353CC}">
              <c16:uniqueId val="{00000000-F36B-A044-9AC8-A862D1EF5D9B}"/>
            </c:ext>
          </c:extLst>
        </c:ser>
        <c:ser>
          <c:idx val="1"/>
          <c:order val="1"/>
          <c:tx>
            <c:strRef>
              <c:f>Combined!$A$3</c:f>
              <c:strCache>
                <c:ptCount val="1"/>
                <c:pt idx="0">
                  <c:v>Canada</c:v>
                </c:pt>
              </c:strCache>
            </c:strRef>
          </c:tx>
          <c:spPr>
            <a:ln w="28575" cap="rnd">
              <a:solidFill>
                <a:schemeClr val="accent2"/>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Combined!$B$3:$K$3</c:f>
              <c:numCache>
                <c:formatCode>General</c:formatCode>
                <c:ptCount val="10"/>
                <c:pt idx="0">
                  <c:v>12</c:v>
                </c:pt>
                <c:pt idx="1">
                  <c:v>9</c:v>
                </c:pt>
                <c:pt idx="2">
                  <c:v>32</c:v>
                </c:pt>
                <c:pt idx="3">
                  <c:v>18</c:v>
                </c:pt>
                <c:pt idx="4">
                  <c:v>0</c:v>
                </c:pt>
                <c:pt idx="5">
                  <c:v>11</c:v>
                </c:pt>
                <c:pt idx="6">
                  <c:v>11</c:v>
                </c:pt>
                <c:pt idx="7">
                  <c:v>99</c:v>
                </c:pt>
                <c:pt idx="8">
                  <c:v>4</c:v>
                </c:pt>
                <c:pt idx="9">
                  <c:v>0</c:v>
                </c:pt>
              </c:numCache>
            </c:numRef>
          </c:val>
          <c:smooth val="1"/>
          <c:extLst>
            <c:ext xmlns:c16="http://schemas.microsoft.com/office/drawing/2014/chart" uri="{C3380CC4-5D6E-409C-BE32-E72D297353CC}">
              <c16:uniqueId val="{00000001-F36B-A044-9AC8-A862D1EF5D9B}"/>
            </c:ext>
          </c:extLst>
        </c:ser>
        <c:ser>
          <c:idx val="2"/>
          <c:order val="2"/>
          <c:tx>
            <c:strRef>
              <c:f>Combined!$A$4</c:f>
              <c:strCache>
                <c:ptCount val="1"/>
                <c:pt idx="0">
                  <c:v>Singapore</c:v>
                </c:pt>
              </c:strCache>
            </c:strRef>
          </c:tx>
          <c:spPr>
            <a:ln w="28575" cap="rnd">
              <a:solidFill>
                <a:schemeClr val="accent3"/>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Combined!$B$4:$K$4</c:f>
              <c:numCache>
                <c:formatCode>General</c:formatCode>
                <c:ptCount val="10"/>
                <c:pt idx="0">
                  <c:v>2</c:v>
                </c:pt>
                <c:pt idx="1">
                  <c:v>7</c:v>
                </c:pt>
                <c:pt idx="2">
                  <c:v>6</c:v>
                </c:pt>
                <c:pt idx="3">
                  <c:v>5</c:v>
                </c:pt>
                <c:pt idx="4">
                  <c:v>3</c:v>
                </c:pt>
                <c:pt idx="5">
                  <c:v>0</c:v>
                </c:pt>
                <c:pt idx="6">
                  <c:v>2</c:v>
                </c:pt>
                <c:pt idx="7">
                  <c:v>13</c:v>
                </c:pt>
                <c:pt idx="8">
                  <c:v>0</c:v>
                </c:pt>
                <c:pt idx="9">
                  <c:v>0</c:v>
                </c:pt>
              </c:numCache>
            </c:numRef>
          </c:val>
          <c:smooth val="1"/>
          <c:extLst>
            <c:ext xmlns:c16="http://schemas.microsoft.com/office/drawing/2014/chart" uri="{C3380CC4-5D6E-409C-BE32-E72D297353CC}">
              <c16:uniqueId val="{00000002-F36B-A044-9AC8-A862D1EF5D9B}"/>
            </c:ext>
          </c:extLst>
        </c:ser>
        <c:ser>
          <c:idx val="3"/>
          <c:order val="3"/>
          <c:tx>
            <c:strRef>
              <c:f>Combined!$A$5</c:f>
              <c:strCache>
                <c:ptCount val="1"/>
                <c:pt idx="0">
                  <c:v>JPI Urban Europe</c:v>
                </c:pt>
              </c:strCache>
            </c:strRef>
          </c:tx>
          <c:spPr>
            <a:ln w="28575" cap="rnd">
              <a:solidFill>
                <a:schemeClr val="accent4"/>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Combined!$B$5:$K$5</c:f>
              <c:numCache>
                <c:formatCode>General</c:formatCode>
                <c:ptCount val="10"/>
                <c:pt idx="0">
                  <c:v>5</c:v>
                </c:pt>
                <c:pt idx="1">
                  <c:v>4</c:v>
                </c:pt>
                <c:pt idx="2">
                  <c:v>14</c:v>
                </c:pt>
                <c:pt idx="3">
                  <c:v>1</c:v>
                </c:pt>
                <c:pt idx="4">
                  <c:v>0</c:v>
                </c:pt>
                <c:pt idx="5">
                  <c:v>0</c:v>
                </c:pt>
                <c:pt idx="6">
                  <c:v>35</c:v>
                </c:pt>
                <c:pt idx="7">
                  <c:v>24</c:v>
                </c:pt>
                <c:pt idx="8">
                  <c:v>3</c:v>
                </c:pt>
                <c:pt idx="9">
                  <c:v>4</c:v>
                </c:pt>
              </c:numCache>
            </c:numRef>
          </c:val>
          <c:smooth val="1"/>
          <c:extLst>
            <c:ext xmlns:c16="http://schemas.microsoft.com/office/drawing/2014/chart" uri="{C3380CC4-5D6E-409C-BE32-E72D297353CC}">
              <c16:uniqueId val="{00000003-F36B-A044-9AC8-A862D1EF5D9B}"/>
            </c:ext>
          </c:extLst>
        </c:ser>
        <c:ser>
          <c:idx val="4"/>
          <c:order val="4"/>
          <c:tx>
            <c:strRef>
              <c:f>Combined!$A$6</c:f>
              <c:strCache>
                <c:ptCount val="1"/>
                <c:pt idx="0">
                  <c:v>Paris</c:v>
                </c:pt>
              </c:strCache>
            </c:strRef>
          </c:tx>
          <c:spPr>
            <a:ln w="28575" cap="rnd">
              <a:solidFill>
                <a:schemeClr val="accent5"/>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Combined!$B$6:$K$6</c:f>
              <c:numCache>
                <c:formatCode>General</c:formatCode>
                <c:ptCount val="10"/>
                <c:pt idx="0">
                  <c:v>2</c:v>
                </c:pt>
                <c:pt idx="1">
                  <c:v>18</c:v>
                </c:pt>
                <c:pt idx="2">
                  <c:v>12</c:v>
                </c:pt>
                <c:pt idx="3">
                  <c:v>3</c:v>
                </c:pt>
                <c:pt idx="4">
                  <c:v>4</c:v>
                </c:pt>
                <c:pt idx="5">
                  <c:v>0</c:v>
                </c:pt>
                <c:pt idx="6">
                  <c:v>34</c:v>
                </c:pt>
                <c:pt idx="7">
                  <c:v>30</c:v>
                </c:pt>
                <c:pt idx="8">
                  <c:v>6</c:v>
                </c:pt>
                <c:pt idx="9">
                  <c:v>3</c:v>
                </c:pt>
              </c:numCache>
            </c:numRef>
          </c:val>
          <c:smooth val="1"/>
          <c:extLst>
            <c:ext xmlns:c16="http://schemas.microsoft.com/office/drawing/2014/chart" uri="{C3380CC4-5D6E-409C-BE32-E72D297353CC}">
              <c16:uniqueId val="{00000004-F36B-A044-9AC8-A862D1EF5D9B}"/>
            </c:ext>
          </c:extLst>
        </c:ser>
        <c:ser>
          <c:idx val="5"/>
          <c:order val="5"/>
          <c:tx>
            <c:strRef>
              <c:f>Combined!$A$7</c:f>
              <c:strCache>
                <c:ptCount val="1"/>
                <c:pt idx="0">
                  <c:v>Amsterdam</c:v>
                </c:pt>
              </c:strCache>
            </c:strRef>
          </c:tx>
          <c:spPr>
            <a:ln w="28575" cap="rnd">
              <a:solidFill>
                <a:schemeClr val="accent6"/>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Combined!$B$7:$K$7</c:f>
              <c:numCache>
                <c:formatCode>General</c:formatCode>
                <c:ptCount val="10"/>
                <c:pt idx="0">
                  <c:v>7</c:v>
                </c:pt>
                <c:pt idx="1">
                  <c:v>5</c:v>
                </c:pt>
                <c:pt idx="2">
                  <c:v>9</c:v>
                </c:pt>
                <c:pt idx="3">
                  <c:v>3</c:v>
                </c:pt>
                <c:pt idx="4">
                  <c:v>0</c:v>
                </c:pt>
                <c:pt idx="5">
                  <c:v>0</c:v>
                </c:pt>
                <c:pt idx="6">
                  <c:v>17</c:v>
                </c:pt>
                <c:pt idx="7">
                  <c:v>25</c:v>
                </c:pt>
                <c:pt idx="8">
                  <c:v>1</c:v>
                </c:pt>
                <c:pt idx="9">
                  <c:v>0</c:v>
                </c:pt>
              </c:numCache>
            </c:numRef>
          </c:val>
          <c:smooth val="1"/>
          <c:extLst>
            <c:ext xmlns:c16="http://schemas.microsoft.com/office/drawing/2014/chart" uri="{C3380CC4-5D6E-409C-BE32-E72D297353CC}">
              <c16:uniqueId val="{00000005-F36B-A044-9AC8-A862D1EF5D9B}"/>
            </c:ext>
          </c:extLst>
        </c:ser>
        <c:ser>
          <c:idx val="6"/>
          <c:order val="6"/>
          <c:tx>
            <c:strRef>
              <c:f>Combined!$A$8</c:f>
              <c:strCache>
                <c:ptCount val="1"/>
                <c:pt idx="0">
                  <c:v>Young Londoners</c:v>
                </c:pt>
              </c:strCache>
            </c:strRef>
          </c:tx>
          <c:spPr>
            <a:ln w="28575" cap="rnd">
              <a:solidFill>
                <a:schemeClr val="accent1">
                  <a:lumMod val="60000"/>
                </a:schemeClr>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Combined!$B$8:$K$8</c:f>
              <c:numCache>
                <c:formatCode>General</c:formatCode>
                <c:ptCount val="10"/>
                <c:pt idx="0">
                  <c:v>0</c:v>
                </c:pt>
                <c:pt idx="1">
                  <c:v>4</c:v>
                </c:pt>
                <c:pt idx="2">
                  <c:v>0</c:v>
                </c:pt>
                <c:pt idx="3">
                  <c:v>27</c:v>
                </c:pt>
                <c:pt idx="4">
                  <c:v>68</c:v>
                </c:pt>
                <c:pt idx="5">
                  <c:v>41</c:v>
                </c:pt>
                <c:pt idx="6">
                  <c:v>0</c:v>
                </c:pt>
                <c:pt idx="7">
                  <c:v>33</c:v>
                </c:pt>
                <c:pt idx="8">
                  <c:v>7</c:v>
                </c:pt>
                <c:pt idx="9">
                  <c:v>6</c:v>
                </c:pt>
              </c:numCache>
            </c:numRef>
          </c:val>
          <c:smooth val="1"/>
          <c:extLst>
            <c:ext xmlns:c16="http://schemas.microsoft.com/office/drawing/2014/chart" uri="{C3380CC4-5D6E-409C-BE32-E72D297353CC}">
              <c16:uniqueId val="{00000006-F36B-A044-9AC8-A862D1EF5D9B}"/>
            </c:ext>
          </c:extLst>
        </c:ser>
        <c:ser>
          <c:idx val="7"/>
          <c:order val="7"/>
          <c:tx>
            <c:strRef>
              <c:f>Combined!$A$9</c:f>
              <c:strCache>
                <c:ptCount val="1"/>
                <c:pt idx="0">
                  <c:v>Research journals</c:v>
                </c:pt>
              </c:strCache>
            </c:strRef>
          </c:tx>
          <c:spPr>
            <a:ln w="28575" cap="rnd">
              <a:solidFill>
                <a:schemeClr val="accent2">
                  <a:lumMod val="60000"/>
                </a:schemeClr>
              </a:solidFill>
              <a:round/>
            </a:ln>
            <a:effectLst/>
          </c:spPr>
          <c:marker>
            <c:symbol val="none"/>
          </c:marker>
          <c:cat>
            <c:strRef>
              <c:f>Combined!$B$1:$K$1</c:f>
              <c:strCache>
                <c:ptCount val="10"/>
                <c:pt idx="0">
                  <c:v>housing</c:v>
                </c:pt>
                <c:pt idx="1">
                  <c:v>work</c:v>
                </c:pt>
                <c:pt idx="2">
                  <c:v>transport</c:v>
                </c:pt>
                <c:pt idx="3">
                  <c:v>health</c:v>
                </c:pt>
                <c:pt idx="4">
                  <c:v>education</c:v>
                </c:pt>
                <c:pt idx="5">
                  <c:v>safety</c:v>
                </c:pt>
                <c:pt idx="6">
                  <c:v>environment</c:v>
                </c:pt>
                <c:pt idx="7">
                  <c:v>multiple</c:v>
                </c:pt>
                <c:pt idx="8">
                  <c:v>culture</c:v>
                </c:pt>
                <c:pt idx="9">
                  <c:v>social justice</c:v>
                </c:pt>
              </c:strCache>
            </c:strRef>
          </c:cat>
          <c:val>
            <c:numRef>
              <c:f>Combined!$B$9:$K$9</c:f>
              <c:numCache>
                <c:formatCode>General</c:formatCode>
                <c:ptCount val="10"/>
                <c:pt idx="0">
                  <c:v>2</c:v>
                </c:pt>
                <c:pt idx="1">
                  <c:v>0</c:v>
                </c:pt>
                <c:pt idx="2">
                  <c:v>14</c:v>
                </c:pt>
                <c:pt idx="3">
                  <c:v>0</c:v>
                </c:pt>
                <c:pt idx="4">
                  <c:v>0</c:v>
                </c:pt>
                <c:pt idx="5">
                  <c:v>0</c:v>
                </c:pt>
                <c:pt idx="6">
                  <c:v>5</c:v>
                </c:pt>
                <c:pt idx="7">
                  <c:v>18</c:v>
                </c:pt>
                <c:pt idx="8">
                  <c:v>4</c:v>
                </c:pt>
                <c:pt idx="9">
                  <c:v>0</c:v>
                </c:pt>
              </c:numCache>
            </c:numRef>
          </c:val>
          <c:smooth val="1"/>
          <c:extLst>
            <c:ext xmlns:c16="http://schemas.microsoft.com/office/drawing/2014/chart" uri="{C3380CC4-5D6E-409C-BE32-E72D297353CC}">
              <c16:uniqueId val="{00000007-F36B-A044-9AC8-A862D1EF5D9B}"/>
            </c:ext>
          </c:extLst>
        </c:ser>
        <c:dLbls>
          <c:showLegendKey val="0"/>
          <c:showVal val="0"/>
          <c:showCatName val="0"/>
          <c:showSerName val="0"/>
          <c:showPercent val="0"/>
          <c:showBubbleSize val="0"/>
        </c:dLbls>
        <c:smooth val="0"/>
        <c:axId val="443154911"/>
        <c:axId val="403719088"/>
      </c:lineChart>
      <c:catAx>
        <c:axId val="4431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NL"/>
          </a:p>
        </c:txPr>
        <c:crossAx val="403719088"/>
        <c:crosses val="autoZero"/>
        <c:auto val="1"/>
        <c:lblAlgn val="ctr"/>
        <c:lblOffset val="100"/>
        <c:noMultiLvlLbl val="0"/>
      </c:catAx>
      <c:valAx>
        <c:axId val="403719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4315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'[PROJECTS_ALL CASE STUDY CITIES_5 December.xlsx]Charts_cases'!$A$2</c:f>
              <c:strCache>
                <c:ptCount val="1"/>
                <c:pt idx="0">
                  <c:v>Bilbao</c:v>
                </c:pt>
              </c:strCache>
            </c:strRef>
          </c:tx>
          <c:spPr>
            <a:ln w="28575" cap="rnd">
              <a:solidFill>
                <a:schemeClr val="accent1"/>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December.xlsx]Charts_cases'!$B$2:$N$2</c:f>
              <c:numCache>
                <c:formatCode>General</c:formatCode>
                <c:ptCount val="13"/>
                <c:pt idx="0">
                  <c:v>3</c:v>
                </c:pt>
                <c:pt idx="1">
                  <c:v>148</c:v>
                </c:pt>
                <c:pt idx="2">
                  <c:v>8</c:v>
                </c:pt>
                <c:pt idx="3">
                  <c:v>4</c:v>
                </c:pt>
                <c:pt idx="4">
                  <c:v>13</c:v>
                </c:pt>
                <c:pt idx="5">
                  <c:v>10</c:v>
                </c:pt>
                <c:pt idx="6">
                  <c:v>6</c:v>
                </c:pt>
                <c:pt idx="7">
                  <c:v>7</c:v>
                </c:pt>
                <c:pt idx="8">
                  <c:v>0</c:v>
                </c:pt>
                <c:pt idx="9">
                  <c:v>2</c:v>
                </c:pt>
                <c:pt idx="10">
                  <c:v>6</c:v>
                </c:pt>
                <c:pt idx="11">
                  <c:v>0</c:v>
                </c:pt>
                <c:pt idx="12">
                  <c:v>13</c:v>
                </c:pt>
              </c:numCache>
            </c:numRef>
          </c:val>
          <c:smooth val="1"/>
          <c:extLst>
            <c:ext xmlns:c16="http://schemas.microsoft.com/office/drawing/2014/chart" uri="{C3380CC4-5D6E-409C-BE32-E72D297353CC}">
              <c16:uniqueId val="{00000000-234D-C143-8451-CB7AAEA3C72C}"/>
            </c:ext>
          </c:extLst>
        </c:ser>
        <c:ser>
          <c:idx val="1"/>
          <c:order val="1"/>
          <c:tx>
            <c:strRef>
              <c:f>'[PROJECTS_ALL CASE STUDY CITIES_5 December.xlsx]Charts_cases'!$A$3</c:f>
              <c:strCache>
                <c:ptCount val="1"/>
                <c:pt idx="0">
                  <c:v>Calgary</c:v>
                </c:pt>
              </c:strCache>
            </c:strRef>
          </c:tx>
          <c:spPr>
            <a:ln w="28575" cap="rnd">
              <a:solidFill>
                <a:schemeClr val="accent2"/>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December.xlsx]Charts_cases'!$B$3:$N$3</c:f>
              <c:numCache>
                <c:formatCode>General</c:formatCode>
                <c:ptCount val="13"/>
                <c:pt idx="0">
                  <c:v>20</c:v>
                </c:pt>
                <c:pt idx="1">
                  <c:v>59</c:v>
                </c:pt>
                <c:pt idx="2">
                  <c:v>69</c:v>
                </c:pt>
                <c:pt idx="3">
                  <c:v>0</c:v>
                </c:pt>
                <c:pt idx="4">
                  <c:v>3</c:v>
                </c:pt>
                <c:pt idx="5">
                  <c:v>13</c:v>
                </c:pt>
                <c:pt idx="6">
                  <c:v>9</c:v>
                </c:pt>
                <c:pt idx="7">
                  <c:v>49</c:v>
                </c:pt>
                <c:pt idx="8">
                  <c:v>13</c:v>
                </c:pt>
                <c:pt idx="9">
                  <c:v>9</c:v>
                </c:pt>
                <c:pt idx="10">
                  <c:v>4</c:v>
                </c:pt>
                <c:pt idx="11">
                  <c:v>0</c:v>
                </c:pt>
                <c:pt idx="12">
                  <c:v>10</c:v>
                </c:pt>
              </c:numCache>
            </c:numRef>
          </c:val>
          <c:smooth val="1"/>
          <c:extLst>
            <c:ext xmlns:c16="http://schemas.microsoft.com/office/drawing/2014/chart" uri="{C3380CC4-5D6E-409C-BE32-E72D297353CC}">
              <c16:uniqueId val="{00000001-234D-C143-8451-CB7AAEA3C72C}"/>
            </c:ext>
          </c:extLst>
        </c:ser>
        <c:ser>
          <c:idx val="2"/>
          <c:order val="2"/>
          <c:tx>
            <c:strRef>
              <c:f>'[PROJECTS_ALL CASE STUDY CITIES_5 December.xlsx]Charts_cases'!$A$4</c:f>
              <c:strCache>
                <c:ptCount val="1"/>
                <c:pt idx="0">
                  <c:v>Dortmund</c:v>
                </c:pt>
              </c:strCache>
            </c:strRef>
          </c:tx>
          <c:spPr>
            <a:ln w="28575" cap="rnd">
              <a:solidFill>
                <a:schemeClr val="accent3"/>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December.xlsx]Charts_cases'!$B$4:$N$4</c:f>
              <c:numCache>
                <c:formatCode>General</c:formatCode>
                <c:ptCount val="13"/>
                <c:pt idx="0">
                  <c:v>0</c:v>
                </c:pt>
                <c:pt idx="1">
                  <c:v>54</c:v>
                </c:pt>
                <c:pt idx="2">
                  <c:v>56</c:v>
                </c:pt>
                <c:pt idx="3">
                  <c:v>1</c:v>
                </c:pt>
                <c:pt idx="4">
                  <c:v>6</c:v>
                </c:pt>
                <c:pt idx="5">
                  <c:v>13</c:v>
                </c:pt>
                <c:pt idx="6">
                  <c:v>23</c:v>
                </c:pt>
                <c:pt idx="7">
                  <c:v>3</c:v>
                </c:pt>
                <c:pt idx="8">
                  <c:v>4</c:v>
                </c:pt>
                <c:pt idx="9">
                  <c:v>0</c:v>
                </c:pt>
                <c:pt idx="10">
                  <c:v>0</c:v>
                </c:pt>
                <c:pt idx="11">
                  <c:v>2</c:v>
                </c:pt>
                <c:pt idx="12">
                  <c:v>3</c:v>
                </c:pt>
              </c:numCache>
            </c:numRef>
          </c:val>
          <c:smooth val="1"/>
          <c:extLst>
            <c:ext xmlns:c16="http://schemas.microsoft.com/office/drawing/2014/chart" uri="{C3380CC4-5D6E-409C-BE32-E72D297353CC}">
              <c16:uniqueId val="{00000002-234D-C143-8451-CB7AAEA3C72C}"/>
            </c:ext>
          </c:extLst>
        </c:ser>
        <c:ser>
          <c:idx val="3"/>
          <c:order val="3"/>
          <c:tx>
            <c:strRef>
              <c:f>'[PROJECTS_ALL CASE STUDY CITIES_5 December.xlsx]Charts_cases'!$A$5</c:f>
              <c:strCache>
                <c:ptCount val="1"/>
                <c:pt idx="0">
                  <c:v>Elleln</c:v>
                </c:pt>
              </c:strCache>
            </c:strRef>
          </c:tx>
          <c:spPr>
            <a:ln w="28575" cap="rnd">
              <a:solidFill>
                <a:schemeClr val="accent4"/>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December.xlsx]Charts_cases'!$B$5:$N$5</c:f>
              <c:numCache>
                <c:formatCode>General</c:formatCode>
                <c:ptCount val="13"/>
                <c:pt idx="0">
                  <c:v>2</c:v>
                </c:pt>
                <c:pt idx="1">
                  <c:v>3</c:v>
                </c:pt>
                <c:pt idx="2">
                  <c:v>3</c:v>
                </c:pt>
                <c:pt idx="3">
                  <c:v>1</c:v>
                </c:pt>
                <c:pt idx="4">
                  <c:v>0</c:v>
                </c:pt>
                <c:pt idx="5">
                  <c:v>2</c:v>
                </c:pt>
                <c:pt idx="6">
                  <c:v>9</c:v>
                </c:pt>
                <c:pt idx="7">
                  <c:v>0</c:v>
                </c:pt>
                <c:pt idx="8">
                  <c:v>1</c:v>
                </c:pt>
                <c:pt idx="9">
                  <c:v>0</c:v>
                </c:pt>
                <c:pt idx="10">
                  <c:v>1</c:v>
                </c:pt>
                <c:pt idx="11">
                  <c:v>0</c:v>
                </c:pt>
                <c:pt idx="12">
                  <c:v>2</c:v>
                </c:pt>
              </c:numCache>
            </c:numRef>
          </c:val>
          <c:smooth val="1"/>
          <c:extLst>
            <c:ext xmlns:c16="http://schemas.microsoft.com/office/drawing/2014/chart" uri="{C3380CC4-5D6E-409C-BE32-E72D297353CC}">
              <c16:uniqueId val="{00000003-234D-C143-8451-CB7AAEA3C72C}"/>
            </c:ext>
          </c:extLst>
        </c:ser>
        <c:ser>
          <c:idx val="4"/>
          <c:order val="4"/>
          <c:tx>
            <c:strRef>
              <c:f>'[PROJECTS_ALL CASE STUDY CITIES_5 December.xlsx]Charts_cases'!$A$6</c:f>
              <c:strCache>
                <c:ptCount val="1"/>
                <c:pt idx="0">
                  <c:v>Rawabi</c:v>
                </c:pt>
              </c:strCache>
            </c:strRef>
          </c:tx>
          <c:spPr>
            <a:ln w="28575" cap="rnd">
              <a:solidFill>
                <a:schemeClr val="accent5"/>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December.xlsx]Charts_cases'!$B$6:$N$6</c:f>
              <c:numCache>
                <c:formatCode>General</c:formatCode>
                <c:ptCount val="13"/>
                <c:pt idx="0">
                  <c:v>3</c:v>
                </c:pt>
                <c:pt idx="1">
                  <c:v>20</c:v>
                </c:pt>
                <c:pt idx="2">
                  <c:v>2</c:v>
                </c:pt>
                <c:pt idx="3">
                  <c:v>0</c:v>
                </c:pt>
                <c:pt idx="4">
                  <c:v>9</c:v>
                </c:pt>
                <c:pt idx="5">
                  <c:v>14</c:v>
                </c:pt>
                <c:pt idx="6">
                  <c:v>27</c:v>
                </c:pt>
                <c:pt idx="7">
                  <c:v>7</c:v>
                </c:pt>
                <c:pt idx="8">
                  <c:v>0</c:v>
                </c:pt>
                <c:pt idx="9">
                  <c:v>2</c:v>
                </c:pt>
                <c:pt idx="10">
                  <c:v>0</c:v>
                </c:pt>
                <c:pt idx="11">
                  <c:v>0</c:v>
                </c:pt>
                <c:pt idx="12">
                  <c:v>0</c:v>
                </c:pt>
              </c:numCache>
            </c:numRef>
          </c:val>
          <c:smooth val="1"/>
          <c:extLst>
            <c:ext xmlns:c16="http://schemas.microsoft.com/office/drawing/2014/chart" uri="{C3380CC4-5D6E-409C-BE32-E72D297353CC}">
              <c16:uniqueId val="{00000004-234D-C143-8451-CB7AAEA3C72C}"/>
            </c:ext>
          </c:extLst>
        </c:ser>
        <c:ser>
          <c:idx val="5"/>
          <c:order val="5"/>
          <c:tx>
            <c:strRef>
              <c:f>'[PROJECTS_ALL CASE STUDY CITIES_5 December.xlsx]Charts_cases'!$A$7</c:f>
              <c:strCache>
                <c:ptCount val="1"/>
                <c:pt idx="0">
                  <c:v>Trondheim</c:v>
                </c:pt>
              </c:strCache>
            </c:strRef>
          </c:tx>
          <c:spPr>
            <a:ln w="28575" cap="rnd">
              <a:solidFill>
                <a:schemeClr val="accent6"/>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December.xlsx]Charts_cases'!$B$7:$N$7</c:f>
              <c:numCache>
                <c:formatCode>General</c:formatCode>
                <c:ptCount val="13"/>
                <c:pt idx="0">
                  <c:v>6</c:v>
                </c:pt>
                <c:pt idx="1">
                  <c:v>5</c:v>
                </c:pt>
                <c:pt idx="2">
                  <c:v>0</c:v>
                </c:pt>
                <c:pt idx="3">
                  <c:v>1</c:v>
                </c:pt>
                <c:pt idx="4">
                  <c:v>0</c:v>
                </c:pt>
                <c:pt idx="5">
                  <c:v>4</c:v>
                </c:pt>
                <c:pt idx="6">
                  <c:v>0</c:v>
                </c:pt>
                <c:pt idx="7">
                  <c:v>0</c:v>
                </c:pt>
                <c:pt idx="8">
                  <c:v>0</c:v>
                </c:pt>
                <c:pt idx="9">
                  <c:v>0</c:v>
                </c:pt>
                <c:pt idx="10">
                  <c:v>0</c:v>
                </c:pt>
                <c:pt idx="11">
                  <c:v>1</c:v>
                </c:pt>
                <c:pt idx="12">
                  <c:v>1</c:v>
                </c:pt>
              </c:numCache>
            </c:numRef>
          </c:val>
          <c:smooth val="1"/>
          <c:extLst>
            <c:ext xmlns:c16="http://schemas.microsoft.com/office/drawing/2014/chart" uri="{C3380CC4-5D6E-409C-BE32-E72D297353CC}">
              <c16:uniqueId val="{00000005-234D-C143-8451-CB7AAEA3C72C}"/>
            </c:ext>
          </c:extLst>
        </c:ser>
        <c:ser>
          <c:idx val="6"/>
          <c:order val="6"/>
          <c:tx>
            <c:strRef>
              <c:f>'[PROJECTS_ALL CASE STUDY CITIES_5 December.xlsx]Charts_cases'!$A$8</c:f>
              <c:strCache>
                <c:ptCount val="1"/>
                <c:pt idx="0">
                  <c:v>Utrecht</c:v>
                </c:pt>
              </c:strCache>
            </c:strRef>
          </c:tx>
          <c:spPr>
            <a:ln w="28575" cap="rnd">
              <a:solidFill>
                <a:schemeClr val="accent1">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smooth val="1"/>
          <c:extLst>
            <c:ext xmlns:c16="http://schemas.microsoft.com/office/drawing/2014/chart" uri="{C3380CC4-5D6E-409C-BE32-E72D297353CC}">
              <c16:uniqueId val="{00000006-234D-C143-8451-CB7AAEA3C72C}"/>
            </c:ext>
          </c:extLst>
        </c:ser>
        <c:ser>
          <c:idx val="7"/>
          <c:order val="7"/>
          <c:tx>
            <c:strRef>
              <c:f>'[PROJECTS_ALL CASE STUDY CITIES_5 December.xlsx]Charts_cases'!$A$9</c:f>
              <c:strCache>
                <c:ptCount val="1"/>
                <c:pt idx="0">
                  <c:v>Vilnius</c:v>
                </c:pt>
              </c:strCache>
            </c:strRef>
          </c:tx>
          <c:spPr>
            <a:ln w="28575" cap="rnd">
              <a:solidFill>
                <a:schemeClr val="accent2">
                  <a:lumMod val="60000"/>
                </a:schemeClr>
              </a:solidFill>
              <a:round/>
            </a:ln>
            <a:effectLst/>
          </c:spPr>
          <c:marker>
            <c:symbol val="none"/>
          </c:marker>
          <c:cat>
            <c:strRef>
              <c:f>'[PROJECTS_ALL CASE STUDY CITIES_5 December.xlsx]Charts_cases'!$B$1:$N$1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'[PROJECTS_ALL CASE STUDY CITIES_5 December.xlsx]Charts_cases'!$B$9:$N$9</c:f>
              <c:numCache>
                <c:formatCode>General</c:formatCode>
                <c:ptCount val="13"/>
                <c:pt idx="0">
                  <c:v>0</c:v>
                </c:pt>
                <c:pt idx="1">
                  <c:v>13</c:v>
                </c:pt>
                <c:pt idx="2">
                  <c:v>22</c:v>
                </c:pt>
                <c:pt idx="3">
                  <c:v>4</c:v>
                </c:pt>
                <c:pt idx="4">
                  <c:v>13</c:v>
                </c:pt>
                <c:pt idx="5">
                  <c:v>2</c:v>
                </c:pt>
                <c:pt idx="6">
                  <c:v>6</c:v>
                </c:pt>
                <c:pt idx="7">
                  <c:v>13</c:v>
                </c:pt>
                <c:pt idx="8">
                  <c:v>6</c:v>
                </c:pt>
                <c:pt idx="9">
                  <c:v>9</c:v>
                </c:pt>
                <c:pt idx="10">
                  <c:v>5</c:v>
                </c:pt>
                <c:pt idx="11">
                  <c:v>3</c:v>
                </c:pt>
                <c:pt idx="12">
                  <c:v>2</c:v>
                </c:pt>
              </c:numCache>
            </c:numRef>
          </c:val>
          <c:smooth val="1"/>
          <c:extLst>
            <c:ext xmlns:c16="http://schemas.microsoft.com/office/drawing/2014/chart" uri="{C3380CC4-5D6E-409C-BE32-E72D297353CC}">
              <c16:uniqueId val="{00000007-234D-C143-8451-CB7AAEA3C72C}"/>
            </c:ext>
          </c:extLst>
        </c:ser>
        <c:dLbls>
          <c:showLegendKey val="0"/>
          <c:showVal val="0"/>
          <c:showCatName val="0"/>
          <c:showSerName val="0"/>
          <c:showPercent val="0"/>
          <c:showBubbleSize val="0"/>
        </c:dLbls>
        <c:smooth val="0"/>
        <c:axId val="23947695"/>
        <c:axId val="85460064"/>
      </c:lineChart>
      <c:catAx>
        <c:axId val="2394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NL"/>
          </a:p>
        </c:txPr>
        <c:crossAx val="85460064"/>
        <c:crosses val="autoZero"/>
        <c:auto val="1"/>
        <c:lblAlgn val="ctr"/>
        <c:lblOffset val="100"/>
        <c:noMultiLvlLbl val="1"/>
      </c:catAx>
      <c:valAx>
        <c:axId val="85460064"/>
        <c:scaling>
          <c:orientation val="minMax"/>
        </c:scaling>
        <c:delete val="1"/>
        <c:axPos val="l"/>
        <c:numFmt formatCode="General" sourceLinked="1"/>
        <c:majorTickMark val="none"/>
        <c:minorTickMark val="none"/>
        <c:tickLblPos val="nextTo"/>
        <c:crossAx val="239476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23'!$G$2:$S$2</c:f>
            </c:numRef>
          </c:val>
          <c:smooth val="0"/>
          <c:extLst>
            <c:ext xmlns:c16="http://schemas.microsoft.com/office/drawing/2014/chart" uri="{C3380CC4-5D6E-409C-BE32-E72D297353CC}">
              <c16:uniqueId val="{00000000-1C42-744A-B833-3452CC7B5648}"/>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23'!$G$3:$S$3</c:f>
            </c:numRef>
          </c:val>
          <c:smooth val="0"/>
          <c:extLst>
            <c:ext xmlns:c16="http://schemas.microsoft.com/office/drawing/2014/chart" uri="{C3380CC4-5D6E-409C-BE32-E72D297353CC}">
              <c16:uniqueId val="{00000001-1C42-744A-B833-3452CC7B5648}"/>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23'!$G$4:$S$4</c:f>
            </c:numRef>
          </c:val>
          <c:smooth val="0"/>
          <c:extLst>
            <c:ext xmlns:c16="http://schemas.microsoft.com/office/drawing/2014/chart" uri="{C3380CC4-5D6E-409C-BE32-E72D297353CC}">
              <c16:uniqueId val="{00000002-1C42-744A-B833-3452CC7B5648}"/>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23'!$G$5:$S$5</c:f>
            </c:numRef>
          </c:val>
          <c:smooth val="0"/>
          <c:extLst>
            <c:ext xmlns:c16="http://schemas.microsoft.com/office/drawing/2014/chart" uri="{C3380CC4-5D6E-409C-BE32-E72D297353CC}">
              <c16:uniqueId val="{00000003-1C42-744A-B833-3452CC7B5648}"/>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23'!$G$6:$S$6</c:f>
            </c:numRef>
          </c:val>
          <c:smooth val="0"/>
          <c:extLst>
            <c:ext xmlns:c16="http://schemas.microsoft.com/office/drawing/2014/chart" uri="{C3380CC4-5D6E-409C-BE32-E72D297353CC}">
              <c16:uniqueId val="{00000004-1C42-744A-B833-3452CC7B5648}"/>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23'!$G$7:$S$7</c:f>
            </c:numRef>
          </c:val>
          <c:smooth val="0"/>
          <c:extLst>
            <c:ext xmlns:c16="http://schemas.microsoft.com/office/drawing/2014/chart" uri="{C3380CC4-5D6E-409C-BE32-E72D297353CC}">
              <c16:uniqueId val="{00000005-1C42-744A-B833-3452CC7B5648}"/>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23'!$G$8:$S$8</c:f>
            </c:numRef>
          </c:val>
          <c:smooth val="0"/>
          <c:extLst>
            <c:ext xmlns:c16="http://schemas.microsoft.com/office/drawing/2014/chart" uri="{C3380CC4-5D6E-409C-BE32-E72D297353CC}">
              <c16:uniqueId val="{00000006-1C42-744A-B833-3452CC7B5648}"/>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23'!$G$9:$S$9</c:f>
            </c:numRef>
          </c:val>
          <c:smooth val="0"/>
          <c:extLst>
            <c:ext xmlns:c16="http://schemas.microsoft.com/office/drawing/2014/chart" uri="{C3380CC4-5D6E-409C-BE32-E72D297353CC}">
              <c16:uniqueId val="{00000007-1C42-744A-B833-3452CC7B5648}"/>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23'!$G$10:$S$10</c:f>
            </c:numRef>
          </c:val>
          <c:smooth val="0"/>
          <c:extLst>
            <c:ext xmlns:c16="http://schemas.microsoft.com/office/drawing/2014/chart" uri="{C3380CC4-5D6E-409C-BE32-E72D297353CC}">
              <c16:uniqueId val="{00000008-1C42-744A-B833-3452CC7B5648}"/>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23'!$G$11:$S$11</c:f>
            </c:numRef>
          </c:val>
          <c:smooth val="0"/>
          <c:extLst>
            <c:ext xmlns:c16="http://schemas.microsoft.com/office/drawing/2014/chart" uri="{C3380CC4-5D6E-409C-BE32-E72D297353CC}">
              <c16:uniqueId val="{00000009-1C42-744A-B833-3452CC7B5648}"/>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23'!$G$12:$S$12</c:f>
            </c:numRef>
          </c:val>
          <c:smooth val="0"/>
          <c:extLst>
            <c:ext xmlns:c16="http://schemas.microsoft.com/office/drawing/2014/chart" uri="{C3380CC4-5D6E-409C-BE32-E72D297353CC}">
              <c16:uniqueId val="{0000000A-1C42-744A-B833-3452CC7B5648}"/>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23'!$G$13:$S$13</c:f>
            </c:numRef>
          </c:val>
          <c:smooth val="0"/>
          <c:extLst>
            <c:ext xmlns:c16="http://schemas.microsoft.com/office/drawing/2014/chart" uri="{C3380CC4-5D6E-409C-BE32-E72D297353CC}">
              <c16:uniqueId val="{0000000B-1C42-744A-B833-3452CC7B5648}"/>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23'!$G$14:$S$14</c:f>
            </c:numRef>
          </c:val>
          <c:smooth val="0"/>
          <c:extLst>
            <c:ext xmlns:c16="http://schemas.microsoft.com/office/drawing/2014/chart" uri="{C3380CC4-5D6E-409C-BE32-E72D297353CC}">
              <c16:uniqueId val="{0000000C-1C42-744A-B833-3452CC7B5648}"/>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23'!$G$15:$S$15</c:f>
            </c:numRef>
          </c:val>
          <c:smooth val="0"/>
          <c:extLst>
            <c:ext xmlns:c16="http://schemas.microsoft.com/office/drawing/2014/chart" uri="{C3380CC4-5D6E-409C-BE32-E72D297353CC}">
              <c16:uniqueId val="{0000000D-1C42-744A-B833-3452CC7B5648}"/>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23'!$G$16:$S$16</c:f>
            </c:numRef>
          </c:val>
          <c:smooth val="0"/>
          <c:extLst>
            <c:ext xmlns:c16="http://schemas.microsoft.com/office/drawing/2014/chart" uri="{C3380CC4-5D6E-409C-BE32-E72D297353CC}">
              <c16:uniqueId val="{0000000E-1C42-744A-B833-3452CC7B5648}"/>
            </c:ext>
          </c:extLst>
        </c:ser>
        <c:ser>
          <c:idx val="15"/>
          <c:order val="15"/>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23'!$G$17:$S$17</c:f>
            </c:numRef>
          </c:val>
          <c:smooth val="0"/>
          <c:extLst>
            <c:ext xmlns:c16="http://schemas.microsoft.com/office/drawing/2014/chart" uri="{C3380CC4-5D6E-409C-BE32-E72D297353CC}">
              <c16:uniqueId val="{0000000F-1C42-744A-B833-3452CC7B5648}"/>
            </c:ext>
          </c:extLst>
        </c:ser>
        <c:ser>
          <c:idx val="16"/>
          <c:order val="16"/>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23'!$G$18:$S$18</c:f>
            </c:numRef>
          </c:val>
          <c:smooth val="0"/>
          <c:extLst>
            <c:ext xmlns:c16="http://schemas.microsoft.com/office/drawing/2014/chart" uri="{C3380CC4-5D6E-409C-BE32-E72D297353CC}">
              <c16:uniqueId val="{00000010-1C42-744A-B833-3452CC7B5648}"/>
            </c:ext>
          </c:extLst>
        </c:ser>
        <c:ser>
          <c:idx val="17"/>
          <c:order val="17"/>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23'!$G$19:$S$19</c:f>
            </c:numRef>
          </c:val>
          <c:smooth val="0"/>
          <c:extLst>
            <c:ext xmlns:c16="http://schemas.microsoft.com/office/drawing/2014/chart" uri="{C3380CC4-5D6E-409C-BE32-E72D297353CC}">
              <c16:uniqueId val="{00000011-1C42-744A-B833-3452CC7B5648}"/>
            </c:ext>
          </c:extLst>
        </c:ser>
        <c:ser>
          <c:idx val="18"/>
          <c:order val="18"/>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23'!$G$20:$S$20</c:f>
            </c:numRef>
          </c:val>
          <c:smooth val="0"/>
          <c:extLst>
            <c:ext xmlns:c16="http://schemas.microsoft.com/office/drawing/2014/chart" uri="{C3380CC4-5D6E-409C-BE32-E72D297353CC}">
              <c16:uniqueId val="{00000012-1C42-744A-B833-3452CC7B5648}"/>
            </c:ext>
          </c:extLst>
        </c:ser>
        <c:ser>
          <c:idx val="19"/>
          <c:order val="19"/>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23'!$G$21:$S$21</c:f>
            </c:numRef>
          </c:val>
          <c:smooth val="0"/>
          <c:extLst>
            <c:ext xmlns:c16="http://schemas.microsoft.com/office/drawing/2014/chart" uri="{C3380CC4-5D6E-409C-BE32-E72D297353CC}">
              <c16:uniqueId val="{00000013-1C42-744A-B833-3452CC7B5648}"/>
            </c:ext>
          </c:extLst>
        </c:ser>
        <c:ser>
          <c:idx val="20"/>
          <c:order val="20"/>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23'!$G$22:$S$22</c:f>
            </c:numRef>
          </c:val>
          <c:smooth val="0"/>
          <c:extLst>
            <c:ext xmlns:c16="http://schemas.microsoft.com/office/drawing/2014/chart" uri="{C3380CC4-5D6E-409C-BE32-E72D297353CC}">
              <c16:uniqueId val="{00000014-1C42-744A-B833-3452CC7B5648}"/>
            </c:ext>
          </c:extLst>
        </c:ser>
        <c:ser>
          <c:idx val="21"/>
          <c:order val="21"/>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23'!$G$23:$S$23</c:f>
            </c:numRef>
          </c:val>
          <c:smooth val="0"/>
          <c:extLst>
            <c:ext xmlns:c16="http://schemas.microsoft.com/office/drawing/2014/chart" uri="{C3380CC4-5D6E-409C-BE32-E72D297353CC}">
              <c16:uniqueId val="{00000015-1C42-744A-B833-3452CC7B5648}"/>
            </c:ext>
          </c:extLst>
        </c:ser>
        <c:ser>
          <c:idx val="22"/>
          <c:order val="22"/>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23'!$G$24:$S$24</c:f>
            </c:numRef>
          </c:val>
          <c:smooth val="0"/>
          <c:extLst>
            <c:ext xmlns:c16="http://schemas.microsoft.com/office/drawing/2014/chart" uri="{C3380CC4-5D6E-409C-BE32-E72D297353CC}">
              <c16:uniqueId val="{00000016-1C42-744A-B833-3452CC7B5648}"/>
            </c:ext>
          </c:extLst>
        </c:ser>
        <c:ser>
          <c:idx val="23"/>
          <c:order val="23"/>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23'!$G$25:$S$25</c:f>
            </c:numRef>
          </c:val>
          <c:smooth val="0"/>
          <c:extLst>
            <c:ext xmlns:c16="http://schemas.microsoft.com/office/drawing/2014/chart" uri="{C3380CC4-5D6E-409C-BE32-E72D297353CC}">
              <c16:uniqueId val="{00000017-1C42-744A-B833-3452CC7B5648}"/>
            </c:ext>
          </c:extLst>
        </c:ser>
        <c:ser>
          <c:idx val="24"/>
          <c:order val="24"/>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23'!$G$26:$S$26</c:f>
            </c:numRef>
          </c:val>
          <c:smooth val="0"/>
          <c:extLst>
            <c:ext xmlns:c16="http://schemas.microsoft.com/office/drawing/2014/chart" uri="{C3380CC4-5D6E-409C-BE32-E72D297353CC}">
              <c16:uniqueId val="{00000018-1C42-744A-B833-3452CC7B5648}"/>
            </c:ext>
          </c:extLst>
        </c:ser>
        <c:ser>
          <c:idx val="25"/>
          <c:order val="25"/>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23'!$G$27:$S$27</c:f>
            </c:numRef>
          </c:val>
          <c:smooth val="0"/>
          <c:extLst>
            <c:ext xmlns:c16="http://schemas.microsoft.com/office/drawing/2014/chart" uri="{C3380CC4-5D6E-409C-BE32-E72D297353CC}">
              <c16:uniqueId val="{00000019-1C42-744A-B833-3452CC7B5648}"/>
            </c:ext>
          </c:extLst>
        </c:ser>
        <c:ser>
          <c:idx val="26"/>
          <c:order val="26"/>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23'!$G$28:$S$28</c:f>
            </c:numRef>
          </c:val>
          <c:smooth val="0"/>
          <c:extLst>
            <c:ext xmlns:c16="http://schemas.microsoft.com/office/drawing/2014/chart" uri="{C3380CC4-5D6E-409C-BE32-E72D297353CC}">
              <c16:uniqueId val="{0000001A-1C42-744A-B833-3452CC7B5648}"/>
            </c:ext>
          </c:extLst>
        </c:ser>
        <c:ser>
          <c:idx val="27"/>
          <c:order val="27"/>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23'!$G$29:$S$29</c:f>
            </c:numRef>
          </c:val>
          <c:smooth val="0"/>
          <c:extLst>
            <c:ext xmlns:c16="http://schemas.microsoft.com/office/drawing/2014/chart" uri="{C3380CC4-5D6E-409C-BE32-E72D297353CC}">
              <c16:uniqueId val="{0000001B-1C42-744A-B833-3452CC7B5648}"/>
            </c:ext>
          </c:extLst>
        </c:ser>
        <c:ser>
          <c:idx val="28"/>
          <c:order val="28"/>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23'!$G$30:$S$30</c:f>
            </c:numRef>
          </c:val>
          <c:smooth val="0"/>
          <c:extLst>
            <c:ext xmlns:c16="http://schemas.microsoft.com/office/drawing/2014/chart" uri="{C3380CC4-5D6E-409C-BE32-E72D297353CC}">
              <c16:uniqueId val="{0000001C-1C42-744A-B833-3452CC7B5648}"/>
            </c:ext>
          </c:extLst>
        </c:ser>
        <c:ser>
          <c:idx val="29"/>
          <c:order val="29"/>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23'!$G$31:$S$31</c:f>
            </c:numRef>
          </c:val>
          <c:smooth val="0"/>
          <c:extLst>
            <c:ext xmlns:c16="http://schemas.microsoft.com/office/drawing/2014/chart" uri="{C3380CC4-5D6E-409C-BE32-E72D297353CC}">
              <c16:uniqueId val="{0000001D-1C42-744A-B833-3452CC7B5648}"/>
            </c:ext>
          </c:extLst>
        </c:ser>
        <c:ser>
          <c:idx val="30"/>
          <c:order val="30"/>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23'!$G$32:$S$32</c:f>
            </c:numRef>
          </c:val>
          <c:smooth val="0"/>
          <c:extLst>
            <c:ext xmlns:c16="http://schemas.microsoft.com/office/drawing/2014/chart" uri="{C3380CC4-5D6E-409C-BE32-E72D297353CC}">
              <c16:uniqueId val="{0000001E-1C42-744A-B833-3452CC7B5648}"/>
            </c:ext>
          </c:extLst>
        </c:ser>
        <c:ser>
          <c:idx val="31"/>
          <c:order val="31"/>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23'!$G$33:$S$33</c:f>
            </c:numRef>
          </c:val>
          <c:smooth val="0"/>
          <c:extLst>
            <c:ext xmlns:c16="http://schemas.microsoft.com/office/drawing/2014/chart" uri="{C3380CC4-5D6E-409C-BE32-E72D297353CC}">
              <c16:uniqueId val="{0000001F-1C42-744A-B833-3452CC7B5648}"/>
            </c:ext>
          </c:extLst>
        </c:ser>
        <c:ser>
          <c:idx val="32"/>
          <c:order val="32"/>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23'!$G$34:$S$34</c:f>
            </c:numRef>
          </c:val>
          <c:smooth val="0"/>
          <c:extLst>
            <c:ext xmlns:c16="http://schemas.microsoft.com/office/drawing/2014/chart" uri="{C3380CC4-5D6E-409C-BE32-E72D297353CC}">
              <c16:uniqueId val="{00000020-1C42-744A-B833-3452CC7B5648}"/>
            </c:ext>
          </c:extLst>
        </c:ser>
        <c:ser>
          <c:idx val="33"/>
          <c:order val="33"/>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23'!$G$35:$S$35</c:f>
            </c:numRef>
          </c:val>
          <c:smooth val="0"/>
          <c:extLst>
            <c:ext xmlns:c16="http://schemas.microsoft.com/office/drawing/2014/chart" uri="{C3380CC4-5D6E-409C-BE32-E72D297353CC}">
              <c16:uniqueId val="{00000021-1C42-744A-B833-3452CC7B5648}"/>
            </c:ext>
          </c:extLst>
        </c:ser>
        <c:ser>
          <c:idx val="34"/>
          <c:order val="34"/>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23'!$G$36:$S$36</c:f>
            </c:numRef>
          </c:val>
          <c:smooth val="0"/>
          <c:extLst>
            <c:ext xmlns:c16="http://schemas.microsoft.com/office/drawing/2014/chart" uri="{C3380CC4-5D6E-409C-BE32-E72D297353CC}">
              <c16:uniqueId val="{00000022-1C42-744A-B833-3452CC7B5648}"/>
            </c:ext>
          </c:extLst>
        </c:ser>
        <c:ser>
          <c:idx val="35"/>
          <c:order val="35"/>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23'!$G$37:$S$37</c:f>
            </c:numRef>
          </c:val>
          <c:smooth val="0"/>
          <c:extLst>
            <c:ext xmlns:c16="http://schemas.microsoft.com/office/drawing/2014/chart" uri="{C3380CC4-5D6E-409C-BE32-E72D297353CC}">
              <c16:uniqueId val="{00000023-1C42-744A-B833-3452CC7B5648}"/>
            </c:ext>
          </c:extLst>
        </c:ser>
        <c:ser>
          <c:idx val="36"/>
          <c:order val="36"/>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23'!$G$38:$S$38</c:f>
            </c:numRef>
          </c:val>
          <c:smooth val="0"/>
          <c:extLst>
            <c:ext xmlns:c16="http://schemas.microsoft.com/office/drawing/2014/chart" uri="{C3380CC4-5D6E-409C-BE32-E72D297353CC}">
              <c16:uniqueId val="{00000024-1C42-744A-B833-3452CC7B5648}"/>
            </c:ext>
          </c:extLst>
        </c:ser>
        <c:ser>
          <c:idx val="37"/>
          <c:order val="37"/>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23'!$G$39:$S$39</c:f>
            </c:numRef>
          </c:val>
          <c:smooth val="0"/>
          <c:extLst>
            <c:ext xmlns:c16="http://schemas.microsoft.com/office/drawing/2014/chart" uri="{C3380CC4-5D6E-409C-BE32-E72D297353CC}">
              <c16:uniqueId val="{00000025-1C42-744A-B833-3452CC7B5648}"/>
            </c:ext>
          </c:extLst>
        </c:ser>
        <c:ser>
          <c:idx val="38"/>
          <c:order val="38"/>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23'!$G$40:$S$40</c:f>
            </c:numRef>
          </c:val>
          <c:smooth val="0"/>
          <c:extLst>
            <c:ext xmlns:c16="http://schemas.microsoft.com/office/drawing/2014/chart" uri="{C3380CC4-5D6E-409C-BE32-E72D297353CC}">
              <c16:uniqueId val="{00000026-1C42-744A-B833-3452CC7B5648}"/>
            </c:ext>
          </c:extLst>
        </c:ser>
        <c:ser>
          <c:idx val="39"/>
          <c:order val="39"/>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23'!$G$41:$S$41</c:f>
            </c:numRef>
          </c:val>
          <c:smooth val="0"/>
          <c:extLst>
            <c:ext xmlns:c16="http://schemas.microsoft.com/office/drawing/2014/chart" uri="{C3380CC4-5D6E-409C-BE32-E72D297353CC}">
              <c16:uniqueId val="{00000027-1C42-744A-B833-3452CC7B5648}"/>
            </c:ext>
          </c:extLst>
        </c:ser>
        <c:ser>
          <c:idx val="40"/>
          <c:order val="40"/>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23'!$G$42:$S$42</c:f>
            </c:numRef>
          </c:val>
          <c:smooth val="0"/>
          <c:extLst>
            <c:ext xmlns:c16="http://schemas.microsoft.com/office/drawing/2014/chart" uri="{C3380CC4-5D6E-409C-BE32-E72D297353CC}">
              <c16:uniqueId val="{00000028-1C42-744A-B833-3452CC7B5648}"/>
            </c:ext>
          </c:extLst>
        </c:ser>
        <c:ser>
          <c:idx val="41"/>
          <c:order val="41"/>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23'!$G$43:$S$43</c:f>
            </c:numRef>
          </c:val>
          <c:smooth val="0"/>
          <c:extLst>
            <c:ext xmlns:c16="http://schemas.microsoft.com/office/drawing/2014/chart" uri="{C3380CC4-5D6E-409C-BE32-E72D297353CC}">
              <c16:uniqueId val="{00000029-1C42-744A-B833-3452CC7B5648}"/>
            </c:ext>
          </c:extLst>
        </c:ser>
        <c:ser>
          <c:idx val="42"/>
          <c:order val="42"/>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23'!$G$44:$S$44</c:f>
            </c:numRef>
          </c:val>
          <c:smooth val="0"/>
          <c:extLst>
            <c:ext xmlns:c16="http://schemas.microsoft.com/office/drawing/2014/chart" uri="{C3380CC4-5D6E-409C-BE32-E72D297353CC}">
              <c16:uniqueId val="{0000002A-1C42-744A-B833-3452CC7B5648}"/>
            </c:ext>
          </c:extLst>
        </c:ser>
        <c:ser>
          <c:idx val="43"/>
          <c:order val="43"/>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23'!$G$45:$S$45</c:f>
            </c:numRef>
          </c:val>
          <c:smooth val="0"/>
          <c:extLst>
            <c:ext xmlns:c16="http://schemas.microsoft.com/office/drawing/2014/chart" uri="{C3380CC4-5D6E-409C-BE32-E72D297353CC}">
              <c16:uniqueId val="{0000002B-1C42-744A-B833-3452CC7B5648}"/>
            </c:ext>
          </c:extLst>
        </c:ser>
        <c:ser>
          <c:idx val="44"/>
          <c:order val="44"/>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23'!$G$46:$S$46</c:f>
            </c:numRef>
          </c:val>
          <c:smooth val="0"/>
          <c:extLst>
            <c:ext xmlns:c16="http://schemas.microsoft.com/office/drawing/2014/chart" uri="{C3380CC4-5D6E-409C-BE32-E72D297353CC}">
              <c16:uniqueId val="{0000002C-1C42-744A-B833-3452CC7B5648}"/>
            </c:ext>
          </c:extLst>
        </c:ser>
        <c:ser>
          <c:idx val="45"/>
          <c:order val="45"/>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23'!$G$47:$S$47</c:f>
            </c:numRef>
          </c:val>
          <c:smooth val="0"/>
          <c:extLst>
            <c:ext xmlns:c16="http://schemas.microsoft.com/office/drawing/2014/chart" uri="{C3380CC4-5D6E-409C-BE32-E72D297353CC}">
              <c16:uniqueId val="{0000002D-1C42-744A-B833-3452CC7B5648}"/>
            </c:ext>
          </c:extLst>
        </c:ser>
        <c:ser>
          <c:idx val="46"/>
          <c:order val="46"/>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23'!$G$48:$S$48</c:f>
            </c:numRef>
          </c:val>
          <c:smooth val="0"/>
          <c:extLst>
            <c:ext xmlns:c16="http://schemas.microsoft.com/office/drawing/2014/chart" uri="{C3380CC4-5D6E-409C-BE32-E72D297353CC}">
              <c16:uniqueId val="{0000002E-1C42-744A-B833-3452CC7B5648}"/>
            </c:ext>
          </c:extLst>
        </c:ser>
        <c:ser>
          <c:idx val="47"/>
          <c:order val="47"/>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23'!$G$49:$S$49</c:f>
            </c:numRef>
          </c:val>
          <c:smooth val="0"/>
          <c:extLst>
            <c:ext xmlns:c16="http://schemas.microsoft.com/office/drawing/2014/chart" uri="{C3380CC4-5D6E-409C-BE32-E72D297353CC}">
              <c16:uniqueId val="{0000002F-1C42-744A-B833-3452CC7B5648}"/>
            </c:ext>
          </c:extLst>
        </c:ser>
        <c:ser>
          <c:idx val="48"/>
          <c:order val="48"/>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23'!$G$50:$S$50</c:f>
            </c:numRef>
          </c:val>
          <c:smooth val="0"/>
          <c:extLst>
            <c:ext xmlns:c16="http://schemas.microsoft.com/office/drawing/2014/chart" uri="{C3380CC4-5D6E-409C-BE32-E72D297353CC}">
              <c16:uniqueId val="{00000030-1C42-744A-B833-3452CC7B5648}"/>
            </c:ext>
          </c:extLst>
        </c:ser>
        <c:ser>
          <c:idx val="49"/>
          <c:order val="49"/>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23'!$G$51:$S$51</c:f>
            </c:numRef>
          </c:val>
          <c:smooth val="0"/>
          <c:extLst>
            <c:ext xmlns:c16="http://schemas.microsoft.com/office/drawing/2014/chart" uri="{C3380CC4-5D6E-409C-BE32-E72D297353CC}">
              <c16:uniqueId val="{00000031-1C42-744A-B833-3452CC7B5648}"/>
            </c:ext>
          </c:extLst>
        </c:ser>
        <c:ser>
          <c:idx val="50"/>
          <c:order val="50"/>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23'!$G$52:$S$52</c:f>
            </c:numRef>
          </c:val>
          <c:smooth val="0"/>
          <c:extLst>
            <c:ext xmlns:c16="http://schemas.microsoft.com/office/drawing/2014/chart" uri="{C3380CC4-5D6E-409C-BE32-E72D297353CC}">
              <c16:uniqueId val="{00000032-1C42-744A-B833-3452CC7B5648}"/>
            </c:ext>
          </c:extLst>
        </c:ser>
        <c:ser>
          <c:idx val="51"/>
          <c:order val="51"/>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23'!$G$53:$S$53</c:f>
            </c:numRef>
          </c:val>
          <c:smooth val="0"/>
          <c:extLst>
            <c:ext xmlns:c16="http://schemas.microsoft.com/office/drawing/2014/chart" uri="{C3380CC4-5D6E-409C-BE32-E72D297353CC}">
              <c16:uniqueId val="{00000033-1C42-744A-B833-3452CC7B5648}"/>
            </c:ext>
          </c:extLst>
        </c:ser>
        <c:ser>
          <c:idx val="52"/>
          <c:order val="52"/>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23'!$G$54:$S$54</c:f>
            </c:numRef>
          </c:val>
          <c:smooth val="0"/>
          <c:extLst>
            <c:ext xmlns:c16="http://schemas.microsoft.com/office/drawing/2014/chart" uri="{C3380CC4-5D6E-409C-BE32-E72D297353CC}">
              <c16:uniqueId val="{00000034-1C42-744A-B833-3452CC7B5648}"/>
            </c:ext>
          </c:extLst>
        </c:ser>
        <c:ser>
          <c:idx val="53"/>
          <c:order val="53"/>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23'!$G$55:$S$55</c:f>
            </c:numRef>
          </c:val>
          <c:smooth val="0"/>
          <c:extLst>
            <c:ext xmlns:c16="http://schemas.microsoft.com/office/drawing/2014/chart" uri="{C3380CC4-5D6E-409C-BE32-E72D297353CC}">
              <c16:uniqueId val="{00000035-1C42-744A-B833-3452CC7B5648}"/>
            </c:ext>
          </c:extLst>
        </c:ser>
        <c:ser>
          <c:idx val="54"/>
          <c:order val="54"/>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23'!$G$56:$S$56</c:f>
            </c:numRef>
          </c:val>
          <c:smooth val="0"/>
          <c:extLst>
            <c:ext xmlns:c16="http://schemas.microsoft.com/office/drawing/2014/chart" uri="{C3380CC4-5D6E-409C-BE32-E72D297353CC}">
              <c16:uniqueId val="{00000036-1C42-744A-B833-3452CC7B5648}"/>
            </c:ext>
          </c:extLst>
        </c:ser>
        <c:ser>
          <c:idx val="55"/>
          <c:order val="55"/>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23'!$G$57:$S$57</c:f>
            </c:numRef>
          </c:val>
          <c:smooth val="0"/>
          <c:extLst>
            <c:ext xmlns:c16="http://schemas.microsoft.com/office/drawing/2014/chart" uri="{C3380CC4-5D6E-409C-BE32-E72D297353CC}">
              <c16:uniqueId val="{00000037-1C42-744A-B833-3452CC7B5648}"/>
            </c:ext>
          </c:extLst>
        </c:ser>
        <c:ser>
          <c:idx val="56"/>
          <c:order val="56"/>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23'!$G$58:$S$58</c:f>
            </c:numRef>
          </c:val>
          <c:smooth val="0"/>
          <c:extLst>
            <c:ext xmlns:c16="http://schemas.microsoft.com/office/drawing/2014/chart" uri="{C3380CC4-5D6E-409C-BE32-E72D297353CC}">
              <c16:uniqueId val="{00000038-1C42-744A-B833-3452CC7B5648}"/>
            </c:ext>
          </c:extLst>
        </c:ser>
        <c:ser>
          <c:idx val="57"/>
          <c:order val="57"/>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23'!$G$59:$S$59</c:f>
            </c:numRef>
          </c:val>
          <c:smooth val="0"/>
          <c:extLst>
            <c:ext xmlns:c16="http://schemas.microsoft.com/office/drawing/2014/chart" uri="{C3380CC4-5D6E-409C-BE32-E72D297353CC}">
              <c16:uniqueId val="{00000039-1C42-744A-B833-3452CC7B5648}"/>
            </c:ext>
          </c:extLst>
        </c:ser>
        <c:ser>
          <c:idx val="58"/>
          <c:order val="58"/>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23'!$G$60:$S$60</c:f>
            </c:numRef>
          </c:val>
          <c:smooth val="0"/>
          <c:extLst>
            <c:ext xmlns:c16="http://schemas.microsoft.com/office/drawing/2014/chart" uri="{C3380CC4-5D6E-409C-BE32-E72D297353CC}">
              <c16:uniqueId val="{0000003A-1C42-744A-B833-3452CC7B5648}"/>
            </c:ext>
          </c:extLst>
        </c:ser>
        <c:ser>
          <c:idx val="59"/>
          <c:order val="59"/>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23'!$G$61:$S$61</c:f>
            </c:numRef>
          </c:val>
          <c:smooth val="0"/>
          <c:extLst>
            <c:ext xmlns:c16="http://schemas.microsoft.com/office/drawing/2014/chart" uri="{C3380CC4-5D6E-409C-BE32-E72D297353CC}">
              <c16:uniqueId val="{0000003B-1C42-744A-B833-3452CC7B5648}"/>
            </c:ext>
          </c:extLst>
        </c:ser>
        <c:ser>
          <c:idx val="60"/>
          <c:order val="60"/>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23'!$G$62:$S$62</c:f>
            </c:numRef>
          </c:val>
          <c:smooth val="0"/>
          <c:extLst>
            <c:ext xmlns:c16="http://schemas.microsoft.com/office/drawing/2014/chart" uri="{C3380CC4-5D6E-409C-BE32-E72D297353CC}">
              <c16:uniqueId val="{0000003C-1C42-744A-B833-3452CC7B5648}"/>
            </c:ext>
          </c:extLst>
        </c:ser>
        <c:ser>
          <c:idx val="61"/>
          <c:order val="61"/>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23'!$G$63:$S$63</c:f>
            </c:numRef>
          </c:val>
          <c:smooth val="0"/>
          <c:extLst>
            <c:ext xmlns:c16="http://schemas.microsoft.com/office/drawing/2014/chart" uri="{C3380CC4-5D6E-409C-BE32-E72D297353CC}">
              <c16:uniqueId val="{0000003D-1C42-744A-B833-3452CC7B5648}"/>
            </c:ext>
          </c:extLst>
        </c:ser>
        <c:ser>
          <c:idx val="62"/>
          <c:order val="62"/>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23'!$G$64:$S$64</c:f>
            </c:numRef>
          </c:val>
          <c:smooth val="0"/>
          <c:extLst>
            <c:ext xmlns:c16="http://schemas.microsoft.com/office/drawing/2014/chart" uri="{C3380CC4-5D6E-409C-BE32-E72D297353CC}">
              <c16:uniqueId val="{0000003E-1C42-744A-B833-3452CC7B5648}"/>
            </c:ext>
          </c:extLst>
        </c:ser>
        <c:ser>
          <c:idx val="63"/>
          <c:order val="63"/>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23'!$G$65:$S$65</c:f>
            </c:numRef>
          </c:val>
          <c:smooth val="0"/>
          <c:extLst>
            <c:ext xmlns:c16="http://schemas.microsoft.com/office/drawing/2014/chart" uri="{C3380CC4-5D6E-409C-BE32-E72D297353CC}">
              <c16:uniqueId val="{0000003F-1C42-744A-B833-3452CC7B5648}"/>
            </c:ext>
          </c:extLst>
        </c:ser>
        <c:ser>
          <c:idx val="64"/>
          <c:order val="64"/>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23'!$G$66:$S$66</c:f>
            </c:numRef>
          </c:val>
          <c:smooth val="0"/>
          <c:extLst>
            <c:ext xmlns:c16="http://schemas.microsoft.com/office/drawing/2014/chart" uri="{C3380CC4-5D6E-409C-BE32-E72D297353CC}">
              <c16:uniqueId val="{00000040-1C42-744A-B833-3452CC7B5648}"/>
            </c:ext>
          </c:extLst>
        </c:ser>
        <c:ser>
          <c:idx val="65"/>
          <c:order val="65"/>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23'!$G$67:$S$67</c:f>
            </c:numRef>
          </c:val>
          <c:smooth val="0"/>
          <c:extLst>
            <c:ext xmlns:c16="http://schemas.microsoft.com/office/drawing/2014/chart" uri="{C3380CC4-5D6E-409C-BE32-E72D297353CC}">
              <c16:uniqueId val="{00000041-1C42-744A-B833-3452CC7B5648}"/>
            </c:ext>
          </c:extLst>
        </c:ser>
        <c:ser>
          <c:idx val="66"/>
          <c:order val="66"/>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23'!$G$68:$S$68</c:f>
            </c:numRef>
          </c:val>
          <c:smooth val="0"/>
          <c:extLst>
            <c:ext xmlns:c16="http://schemas.microsoft.com/office/drawing/2014/chart" uri="{C3380CC4-5D6E-409C-BE32-E72D297353CC}">
              <c16:uniqueId val="{00000042-1C42-744A-B833-3452CC7B5648}"/>
            </c:ext>
          </c:extLst>
        </c:ser>
        <c:ser>
          <c:idx val="67"/>
          <c:order val="67"/>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23'!$G$69:$S$69</c:f>
            </c:numRef>
          </c:val>
          <c:smooth val="0"/>
          <c:extLst>
            <c:ext xmlns:c16="http://schemas.microsoft.com/office/drawing/2014/chart" uri="{C3380CC4-5D6E-409C-BE32-E72D297353CC}">
              <c16:uniqueId val="{00000043-1C42-744A-B833-3452CC7B5648}"/>
            </c:ext>
          </c:extLst>
        </c:ser>
        <c:ser>
          <c:idx val="68"/>
          <c:order val="68"/>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23'!$G$70:$S$70</c:f>
            </c:numRef>
          </c:val>
          <c:smooth val="0"/>
          <c:extLst>
            <c:ext xmlns:c16="http://schemas.microsoft.com/office/drawing/2014/chart" uri="{C3380CC4-5D6E-409C-BE32-E72D297353CC}">
              <c16:uniqueId val="{00000044-1C42-744A-B833-3452CC7B5648}"/>
            </c:ext>
          </c:extLst>
        </c:ser>
        <c:ser>
          <c:idx val="69"/>
          <c:order val="69"/>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23'!$G$71:$S$71</c:f>
            </c:numRef>
          </c:val>
          <c:smooth val="0"/>
          <c:extLst>
            <c:ext xmlns:c16="http://schemas.microsoft.com/office/drawing/2014/chart" uri="{C3380CC4-5D6E-409C-BE32-E72D297353CC}">
              <c16:uniqueId val="{00000045-1C42-744A-B833-3452CC7B5648}"/>
            </c:ext>
          </c:extLst>
        </c:ser>
        <c:ser>
          <c:idx val="70"/>
          <c:order val="70"/>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23'!$G$72:$S$72</c:f>
            </c:numRef>
          </c:val>
          <c:smooth val="0"/>
          <c:extLst>
            <c:ext xmlns:c16="http://schemas.microsoft.com/office/drawing/2014/chart" uri="{C3380CC4-5D6E-409C-BE32-E72D297353CC}">
              <c16:uniqueId val="{00000046-1C42-744A-B833-3452CC7B5648}"/>
            </c:ext>
          </c:extLst>
        </c:ser>
        <c:ser>
          <c:idx val="71"/>
          <c:order val="71"/>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23'!$G$73:$S$73</c:f>
            </c:numRef>
          </c:val>
          <c:smooth val="0"/>
          <c:extLst>
            <c:ext xmlns:c16="http://schemas.microsoft.com/office/drawing/2014/chart" uri="{C3380CC4-5D6E-409C-BE32-E72D297353CC}">
              <c16:uniqueId val="{00000047-1C42-744A-B833-3452CC7B5648}"/>
            </c:ext>
          </c:extLst>
        </c:ser>
        <c:ser>
          <c:idx val="72"/>
          <c:order val="72"/>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23'!$G$74:$S$74</c:f>
            </c:numRef>
          </c:val>
          <c:smooth val="0"/>
          <c:extLst>
            <c:ext xmlns:c16="http://schemas.microsoft.com/office/drawing/2014/chart" uri="{C3380CC4-5D6E-409C-BE32-E72D297353CC}">
              <c16:uniqueId val="{00000048-1C42-744A-B833-3452CC7B5648}"/>
            </c:ext>
          </c:extLst>
        </c:ser>
        <c:ser>
          <c:idx val="73"/>
          <c:order val="73"/>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23'!$G$75:$S$75</c:f>
            </c:numRef>
          </c:val>
          <c:smooth val="0"/>
          <c:extLst>
            <c:ext xmlns:c16="http://schemas.microsoft.com/office/drawing/2014/chart" uri="{C3380CC4-5D6E-409C-BE32-E72D297353CC}">
              <c16:uniqueId val="{00000049-1C42-744A-B833-3452CC7B5648}"/>
            </c:ext>
          </c:extLst>
        </c:ser>
        <c:ser>
          <c:idx val="74"/>
          <c:order val="74"/>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23'!$G$76:$S$76</c:f>
            </c:numRef>
          </c:val>
          <c:smooth val="0"/>
          <c:extLst>
            <c:ext xmlns:c16="http://schemas.microsoft.com/office/drawing/2014/chart" uri="{C3380CC4-5D6E-409C-BE32-E72D297353CC}">
              <c16:uniqueId val="{0000004A-1C42-744A-B833-3452CC7B5648}"/>
            </c:ext>
          </c:extLst>
        </c:ser>
        <c:ser>
          <c:idx val="75"/>
          <c:order val="75"/>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23'!$G$77:$S$77</c:f>
            </c:numRef>
          </c:val>
          <c:smooth val="0"/>
          <c:extLst>
            <c:ext xmlns:c16="http://schemas.microsoft.com/office/drawing/2014/chart" uri="{C3380CC4-5D6E-409C-BE32-E72D297353CC}">
              <c16:uniqueId val="{0000004B-1C42-744A-B833-3452CC7B5648}"/>
            </c:ext>
          </c:extLst>
        </c:ser>
        <c:ser>
          <c:idx val="76"/>
          <c:order val="76"/>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23'!$G$78:$S$78</c:f>
            </c:numRef>
          </c:val>
          <c:smooth val="0"/>
          <c:extLst>
            <c:ext xmlns:c16="http://schemas.microsoft.com/office/drawing/2014/chart" uri="{C3380CC4-5D6E-409C-BE32-E72D297353CC}">
              <c16:uniqueId val="{0000004C-1C42-744A-B833-3452CC7B5648}"/>
            </c:ext>
          </c:extLst>
        </c:ser>
        <c:ser>
          <c:idx val="77"/>
          <c:order val="77"/>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23'!$G$79:$S$79</c:f>
            </c:numRef>
          </c:val>
          <c:smooth val="0"/>
          <c:extLst>
            <c:ext xmlns:c16="http://schemas.microsoft.com/office/drawing/2014/chart" uri="{C3380CC4-5D6E-409C-BE32-E72D297353CC}">
              <c16:uniqueId val="{0000004D-1C42-744A-B833-3452CC7B5648}"/>
            </c:ext>
          </c:extLst>
        </c:ser>
        <c:ser>
          <c:idx val="78"/>
          <c:order val="78"/>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23'!$G$80:$S$80</c:f>
            </c:numRef>
          </c:val>
          <c:smooth val="0"/>
          <c:extLst>
            <c:ext xmlns:c16="http://schemas.microsoft.com/office/drawing/2014/chart" uri="{C3380CC4-5D6E-409C-BE32-E72D297353CC}">
              <c16:uniqueId val="{0000004E-1C42-744A-B833-3452CC7B5648}"/>
            </c:ext>
          </c:extLst>
        </c:ser>
        <c:ser>
          <c:idx val="79"/>
          <c:order val="79"/>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23'!$G$81:$S$81</c:f>
            </c:numRef>
          </c:val>
          <c:smooth val="0"/>
          <c:extLst>
            <c:ext xmlns:c16="http://schemas.microsoft.com/office/drawing/2014/chart" uri="{C3380CC4-5D6E-409C-BE32-E72D297353CC}">
              <c16:uniqueId val="{0000004F-1C42-744A-B833-3452CC7B5648}"/>
            </c:ext>
          </c:extLst>
        </c:ser>
        <c:ser>
          <c:idx val="80"/>
          <c:order val="80"/>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23'!$G$82:$S$82</c:f>
            </c:numRef>
          </c:val>
          <c:smooth val="0"/>
          <c:extLst>
            <c:ext xmlns:c16="http://schemas.microsoft.com/office/drawing/2014/chart" uri="{C3380CC4-5D6E-409C-BE32-E72D297353CC}">
              <c16:uniqueId val="{00000050-1C42-744A-B833-3452CC7B5648}"/>
            </c:ext>
          </c:extLst>
        </c:ser>
        <c:ser>
          <c:idx val="81"/>
          <c:order val="81"/>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23'!$G$83:$S$83</c:f>
            </c:numRef>
          </c:val>
          <c:smooth val="0"/>
          <c:extLst>
            <c:ext xmlns:c16="http://schemas.microsoft.com/office/drawing/2014/chart" uri="{C3380CC4-5D6E-409C-BE32-E72D297353CC}">
              <c16:uniqueId val="{00000051-1C42-744A-B833-3452CC7B5648}"/>
            </c:ext>
          </c:extLst>
        </c:ser>
        <c:ser>
          <c:idx val="82"/>
          <c:order val="82"/>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23'!$G$84:$S$84</c:f>
            </c:numRef>
          </c:val>
          <c:smooth val="0"/>
          <c:extLst>
            <c:ext xmlns:c16="http://schemas.microsoft.com/office/drawing/2014/chart" uri="{C3380CC4-5D6E-409C-BE32-E72D297353CC}">
              <c16:uniqueId val="{00000052-1C42-744A-B833-3452CC7B5648}"/>
            </c:ext>
          </c:extLst>
        </c:ser>
        <c:ser>
          <c:idx val="83"/>
          <c:order val="83"/>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23'!$G$85:$S$85</c:f>
            </c:numRef>
          </c:val>
          <c:smooth val="0"/>
          <c:extLst>
            <c:ext xmlns:c16="http://schemas.microsoft.com/office/drawing/2014/chart" uri="{C3380CC4-5D6E-409C-BE32-E72D297353CC}">
              <c16:uniqueId val="{00000053-1C42-744A-B833-3452CC7B5648}"/>
            </c:ext>
          </c:extLst>
        </c:ser>
        <c:ser>
          <c:idx val="84"/>
          <c:order val="84"/>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23'!$G$86:$S$86</c:f>
            </c:numRef>
          </c:val>
          <c:smooth val="0"/>
          <c:extLst>
            <c:ext xmlns:c16="http://schemas.microsoft.com/office/drawing/2014/chart" uri="{C3380CC4-5D6E-409C-BE32-E72D297353CC}">
              <c16:uniqueId val="{00000054-1C42-744A-B833-3452CC7B5648}"/>
            </c:ext>
          </c:extLst>
        </c:ser>
        <c:ser>
          <c:idx val="85"/>
          <c:order val="85"/>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23'!$G$87:$S$87</c:f>
            </c:numRef>
          </c:val>
          <c:smooth val="0"/>
          <c:extLst>
            <c:ext xmlns:c16="http://schemas.microsoft.com/office/drawing/2014/chart" uri="{C3380CC4-5D6E-409C-BE32-E72D297353CC}">
              <c16:uniqueId val="{00000055-1C42-744A-B833-3452CC7B5648}"/>
            </c:ext>
          </c:extLst>
        </c:ser>
        <c:ser>
          <c:idx val="86"/>
          <c:order val="86"/>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23'!$G$88:$S$88</c:f>
            </c:numRef>
          </c:val>
          <c:smooth val="0"/>
          <c:extLst>
            <c:ext xmlns:c16="http://schemas.microsoft.com/office/drawing/2014/chart" uri="{C3380CC4-5D6E-409C-BE32-E72D297353CC}">
              <c16:uniqueId val="{00000056-1C42-744A-B833-3452CC7B5648}"/>
            </c:ext>
          </c:extLst>
        </c:ser>
        <c:ser>
          <c:idx val="87"/>
          <c:order val="87"/>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23'!$G$89:$S$89</c:f>
            </c:numRef>
          </c:val>
          <c:smooth val="0"/>
          <c:extLst>
            <c:ext xmlns:c16="http://schemas.microsoft.com/office/drawing/2014/chart" uri="{C3380CC4-5D6E-409C-BE32-E72D297353CC}">
              <c16:uniqueId val="{00000057-1C42-744A-B833-3452CC7B5648}"/>
            </c:ext>
          </c:extLst>
        </c:ser>
        <c:ser>
          <c:idx val="88"/>
          <c:order val="88"/>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23'!$G$90:$S$90</c:f>
            </c:numRef>
          </c:val>
          <c:smooth val="0"/>
          <c:extLst>
            <c:ext xmlns:c16="http://schemas.microsoft.com/office/drawing/2014/chart" uri="{C3380CC4-5D6E-409C-BE32-E72D297353CC}">
              <c16:uniqueId val="{00000058-1C42-744A-B833-3452CC7B5648}"/>
            </c:ext>
          </c:extLst>
        </c:ser>
        <c:ser>
          <c:idx val="89"/>
          <c:order val="89"/>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23'!$G$91:$S$91</c:f>
            </c:numRef>
          </c:val>
          <c:smooth val="0"/>
          <c:extLst>
            <c:ext xmlns:c16="http://schemas.microsoft.com/office/drawing/2014/chart" uri="{C3380CC4-5D6E-409C-BE32-E72D297353CC}">
              <c16:uniqueId val="{00000059-1C42-744A-B833-3452CC7B5648}"/>
            </c:ext>
          </c:extLst>
        </c:ser>
        <c:ser>
          <c:idx val="90"/>
          <c:order val="90"/>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23'!$G$92:$S$92</c:f>
            </c:numRef>
          </c:val>
          <c:smooth val="0"/>
          <c:extLst>
            <c:ext xmlns:c16="http://schemas.microsoft.com/office/drawing/2014/chart" uri="{C3380CC4-5D6E-409C-BE32-E72D297353CC}">
              <c16:uniqueId val="{0000005A-1C42-744A-B833-3452CC7B5648}"/>
            </c:ext>
          </c:extLst>
        </c:ser>
        <c:ser>
          <c:idx val="91"/>
          <c:order val="91"/>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23'!$G$93:$S$93</c:f>
            </c:numRef>
          </c:val>
          <c:smooth val="0"/>
          <c:extLst>
            <c:ext xmlns:c16="http://schemas.microsoft.com/office/drawing/2014/chart" uri="{C3380CC4-5D6E-409C-BE32-E72D297353CC}">
              <c16:uniqueId val="{0000005B-1C42-744A-B833-3452CC7B5648}"/>
            </c:ext>
          </c:extLst>
        </c:ser>
        <c:ser>
          <c:idx val="92"/>
          <c:order val="92"/>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23'!$G$94:$S$94</c:f>
            </c:numRef>
          </c:val>
          <c:smooth val="0"/>
          <c:extLst>
            <c:ext xmlns:c16="http://schemas.microsoft.com/office/drawing/2014/chart" uri="{C3380CC4-5D6E-409C-BE32-E72D297353CC}">
              <c16:uniqueId val="{0000005C-1C42-744A-B833-3452CC7B5648}"/>
            </c:ext>
          </c:extLst>
        </c:ser>
        <c:ser>
          <c:idx val="93"/>
          <c:order val="93"/>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23'!$G$95:$S$95</c:f>
            </c:numRef>
          </c:val>
          <c:smooth val="0"/>
          <c:extLst>
            <c:ext xmlns:c16="http://schemas.microsoft.com/office/drawing/2014/chart" uri="{C3380CC4-5D6E-409C-BE32-E72D297353CC}">
              <c16:uniqueId val="{0000005D-1C42-744A-B833-3452CC7B5648}"/>
            </c:ext>
          </c:extLst>
        </c:ser>
        <c:ser>
          <c:idx val="94"/>
          <c:order val="94"/>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23'!$G$96:$S$96</c:f>
            </c:numRef>
          </c:val>
          <c:smooth val="0"/>
          <c:extLst>
            <c:ext xmlns:c16="http://schemas.microsoft.com/office/drawing/2014/chart" uri="{C3380CC4-5D6E-409C-BE32-E72D297353CC}">
              <c16:uniqueId val="{0000005E-1C42-744A-B833-3452CC7B5648}"/>
            </c:ext>
          </c:extLst>
        </c:ser>
        <c:ser>
          <c:idx val="95"/>
          <c:order val="95"/>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23'!$G$97:$S$97</c:f>
            </c:numRef>
          </c:val>
          <c:smooth val="0"/>
          <c:extLst>
            <c:ext xmlns:c16="http://schemas.microsoft.com/office/drawing/2014/chart" uri="{C3380CC4-5D6E-409C-BE32-E72D297353CC}">
              <c16:uniqueId val="{0000005F-1C42-744A-B833-3452CC7B5648}"/>
            </c:ext>
          </c:extLst>
        </c:ser>
        <c:ser>
          <c:idx val="96"/>
          <c:order val="96"/>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23'!$G$98:$S$98</c:f>
            </c:numRef>
          </c:val>
          <c:smooth val="0"/>
          <c:extLst>
            <c:ext xmlns:c16="http://schemas.microsoft.com/office/drawing/2014/chart" uri="{C3380CC4-5D6E-409C-BE32-E72D297353CC}">
              <c16:uniqueId val="{00000060-1C42-744A-B833-3452CC7B5648}"/>
            </c:ext>
          </c:extLst>
        </c:ser>
        <c:ser>
          <c:idx val="97"/>
          <c:order val="97"/>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23'!$G$99:$S$99</c:f>
            </c:numRef>
          </c:val>
          <c:smooth val="0"/>
          <c:extLst>
            <c:ext xmlns:c16="http://schemas.microsoft.com/office/drawing/2014/chart" uri="{C3380CC4-5D6E-409C-BE32-E72D297353CC}">
              <c16:uniqueId val="{00000061-1C42-744A-B833-3452CC7B5648}"/>
            </c:ext>
          </c:extLst>
        </c:ser>
        <c:ser>
          <c:idx val="98"/>
          <c:order val="98"/>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23'!$G$100:$S$100</c:f>
            </c:numRef>
          </c:val>
          <c:smooth val="0"/>
          <c:extLst>
            <c:ext xmlns:c16="http://schemas.microsoft.com/office/drawing/2014/chart" uri="{C3380CC4-5D6E-409C-BE32-E72D297353CC}">
              <c16:uniqueId val="{00000062-1C42-744A-B833-3452CC7B5648}"/>
            </c:ext>
          </c:extLst>
        </c:ser>
        <c:ser>
          <c:idx val="99"/>
          <c:order val="99"/>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23'!$G$101:$S$101</c:f>
            </c:numRef>
          </c:val>
          <c:smooth val="0"/>
          <c:extLst>
            <c:ext xmlns:c16="http://schemas.microsoft.com/office/drawing/2014/chart" uri="{C3380CC4-5D6E-409C-BE32-E72D297353CC}">
              <c16:uniqueId val="{00000063-1C42-744A-B833-3452CC7B5648}"/>
            </c:ext>
          </c:extLst>
        </c:ser>
        <c:ser>
          <c:idx val="100"/>
          <c:order val="100"/>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23'!$G$102:$S$102</c:f>
            </c:numRef>
          </c:val>
          <c:smooth val="0"/>
          <c:extLst>
            <c:ext xmlns:c16="http://schemas.microsoft.com/office/drawing/2014/chart" uri="{C3380CC4-5D6E-409C-BE32-E72D297353CC}">
              <c16:uniqueId val="{00000064-1C42-744A-B833-3452CC7B5648}"/>
            </c:ext>
          </c:extLst>
        </c:ser>
        <c:ser>
          <c:idx val="101"/>
          <c:order val="101"/>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23'!$G$103:$S$103</c:f>
            </c:numRef>
          </c:val>
          <c:smooth val="0"/>
          <c:extLst>
            <c:ext xmlns:c16="http://schemas.microsoft.com/office/drawing/2014/chart" uri="{C3380CC4-5D6E-409C-BE32-E72D297353CC}">
              <c16:uniqueId val="{00000065-1C42-744A-B833-3452CC7B5648}"/>
            </c:ext>
          </c:extLst>
        </c:ser>
        <c:ser>
          <c:idx val="102"/>
          <c:order val="102"/>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23'!$G$104:$S$104</c:f>
            </c:numRef>
          </c:val>
          <c:smooth val="0"/>
          <c:extLst>
            <c:ext xmlns:c16="http://schemas.microsoft.com/office/drawing/2014/chart" uri="{C3380CC4-5D6E-409C-BE32-E72D297353CC}">
              <c16:uniqueId val="{00000066-1C42-744A-B833-3452CC7B5648}"/>
            </c:ext>
          </c:extLst>
        </c:ser>
        <c:ser>
          <c:idx val="103"/>
          <c:order val="103"/>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23'!$G$105:$S$105</c:f>
            </c:numRef>
          </c:val>
          <c:smooth val="0"/>
          <c:extLst>
            <c:ext xmlns:c16="http://schemas.microsoft.com/office/drawing/2014/chart" uri="{C3380CC4-5D6E-409C-BE32-E72D297353CC}">
              <c16:uniqueId val="{00000067-1C42-744A-B833-3452CC7B5648}"/>
            </c:ext>
          </c:extLst>
        </c:ser>
        <c:ser>
          <c:idx val="104"/>
          <c:order val="104"/>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23'!$G$106:$S$106</c:f>
            </c:numRef>
          </c:val>
          <c:smooth val="0"/>
          <c:extLst>
            <c:ext xmlns:c16="http://schemas.microsoft.com/office/drawing/2014/chart" uri="{C3380CC4-5D6E-409C-BE32-E72D297353CC}">
              <c16:uniqueId val="{00000068-1C42-744A-B833-3452CC7B5648}"/>
            </c:ext>
          </c:extLst>
        </c:ser>
        <c:ser>
          <c:idx val="105"/>
          <c:order val="105"/>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23'!$G$107:$S$107</c:f>
            </c:numRef>
          </c:val>
          <c:smooth val="0"/>
          <c:extLst>
            <c:ext xmlns:c16="http://schemas.microsoft.com/office/drawing/2014/chart" uri="{C3380CC4-5D6E-409C-BE32-E72D297353CC}">
              <c16:uniqueId val="{00000069-1C42-744A-B833-3452CC7B5648}"/>
            </c:ext>
          </c:extLst>
        </c:ser>
        <c:ser>
          <c:idx val="106"/>
          <c:order val="106"/>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23'!$G$108:$S$108</c:f>
            </c:numRef>
          </c:val>
          <c:smooth val="0"/>
          <c:extLst>
            <c:ext xmlns:c16="http://schemas.microsoft.com/office/drawing/2014/chart" uri="{C3380CC4-5D6E-409C-BE32-E72D297353CC}">
              <c16:uniqueId val="{0000006A-1C42-744A-B833-3452CC7B5648}"/>
            </c:ext>
          </c:extLst>
        </c:ser>
        <c:ser>
          <c:idx val="107"/>
          <c:order val="107"/>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23'!$G$109:$S$109</c:f>
            </c:numRef>
          </c:val>
          <c:smooth val="0"/>
          <c:extLst>
            <c:ext xmlns:c16="http://schemas.microsoft.com/office/drawing/2014/chart" uri="{C3380CC4-5D6E-409C-BE32-E72D297353CC}">
              <c16:uniqueId val="{0000006B-1C42-744A-B833-3452CC7B5648}"/>
            </c:ext>
          </c:extLst>
        </c:ser>
        <c:ser>
          <c:idx val="108"/>
          <c:order val="108"/>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23'!$G$110:$S$110</c:f>
            </c:numRef>
          </c:val>
          <c:smooth val="0"/>
          <c:extLst>
            <c:ext xmlns:c16="http://schemas.microsoft.com/office/drawing/2014/chart" uri="{C3380CC4-5D6E-409C-BE32-E72D297353CC}">
              <c16:uniqueId val="{0000006C-1C42-744A-B833-3452CC7B5648}"/>
            </c:ext>
          </c:extLst>
        </c:ser>
        <c:ser>
          <c:idx val="109"/>
          <c:order val="109"/>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23'!$G$111:$S$111</c:f>
            </c:numRef>
          </c:val>
          <c:smooth val="0"/>
          <c:extLst>
            <c:ext xmlns:c16="http://schemas.microsoft.com/office/drawing/2014/chart" uri="{C3380CC4-5D6E-409C-BE32-E72D297353CC}">
              <c16:uniqueId val="{0000006D-1C42-744A-B833-3452CC7B5648}"/>
            </c:ext>
          </c:extLst>
        </c:ser>
        <c:ser>
          <c:idx val="110"/>
          <c:order val="110"/>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23'!$G$112:$S$112</c:f>
            </c:numRef>
          </c:val>
          <c:smooth val="0"/>
          <c:extLst>
            <c:ext xmlns:c16="http://schemas.microsoft.com/office/drawing/2014/chart" uri="{C3380CC4-5D6E-409C-BE32-E72D297353CC}">
              <c16:uniqueId val="{0000006E-1C42-744A-B833-3452CC7B5648}"/>
            </c:ext>
          </c:extLst>
        </c:ser>
        <c:ser>
          <c:idx val="111"/>
          <c:order val="111"/>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23'!$G$113:$S$113</c:f>
            </c:numRef>
          </c:val>
          <c:smooth val="0"/>
          <c:extLst>
            <c:ext xmlns:c16="http://schemas.microsoft.com/office/drawing/2014/chart" uri="{C3380CC4-5D6E-409C-BE32-E72D297353CC}">
              <c16:uniqueId val="{0000006F-1C42-744A-B833-3452CC7B5648}"/>
            </c:ext>
          </c:extLst>
        </c:ser>
        <c:ser>
          <c:idx val="112"/>
          <c:order val="112"/>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23'!$G$114:$S$114</c:f>
            </c:numRef>
          </c:val>
          <c:smooth val="0"/>
          <c:extLst>
            <c:ext xmlns:c16="http://schemas.microsoft.com/office/drawing/2014/chart" uri="{C3380CC4-5D6E-409C-BE32-E72D297353CC}">
              <c16:uniqueId val="{00000070-1C42-744A-B833-3452CC7B5648}"/>
            </c:ext>
          </c:extLst>
        </c:ser>
        <c:ser>
          <c:idx val="113"/>
          <c:order val="113"/>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23'!$G$115:$S$115</c:f>
            </c:numRef>
          </c:val>
          <c:smooth val="0"/>
          <c:extLst>
            <c:ext xmlns:c16="http://schemas.microsoft.com/office/drawing/2014/chart" uri="{C3380CC4-5D6E-409C-BE32-E72D297353CC}">
              <c16:uniqueId val="{00000071-1C42-744A-B833-3452CC7B5648}"/>
            </c:ext>
          </c:extLst>
        </c:ser>
        <c:ser>
          <c:idx val="114"/>
          <c:order val="114"/>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23'!$G$116:$S$116</c:f>
            </c:numRef>
          </c:val>
          <c:smooth val="0"/>
          <c:extLst>
            <c:ext xmlns:c16="http://schemas.microsoft.com/office/drawing/2014/chart" uri="{C3380CC4-5D6E-409C-BE32-E72D297353CC}">
              <c16:uniqueId val="{00000072-1C42-744A-B833-3452CC7B5648}"/>
            </c:ext>
          </c:extLst>
        </c:ser>
        <c:ser>
          <c:idx val="115"/>
          <c:order val="115"/>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23'!$G$117:$S$117</c:f>
            </c:numRef>
          </c:val>
          <c:smooth val="0"/>
          <c:extLst>
            <c:ext xmlns:c16="http://schemas.microsoft.com/office/drawing/2014/chart" uri="{C3380CC4-5D6E-409C-BE32-E72D297353CC}">
              <c16:uniqueId val="{00000073-1C42-744A-B833-3452CC7B5648}"/>
            </c:ext>
          </c:extLst>
        </c:ser>
        <c:ser>
          <c:idx val="116"/>
          <c:order val="116"/>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23'!$G$118:$S$118</c:f>
            </c:numRef>
          </c:val>
          <c:smooth val="0"/>
          <c:extLst>
            <c:ext xmlns:c16="http://schemas.microsoft.com/office/drawing/2014/chart" uri="{C3380CC4-5D6E-409C-BE32-E72D297353CC}">
              <c16:uniqueId val="{00000074-1C42-744A-B833-3452CC7B5648}"/>
            </c:ext>
          </c:extLst>
        </c:ser>
        <c:ser>
          <c:idx val="117"/>
          <c:order val="117"/>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23'!$G$119:$S$119</c:f>
            </c:numRef>
          </c:val>
          <c:smooth val="0"/>
          <c:extLst>
            <c:ext xmlns:c16="http://schemas.microsoft.com/office/drawing/2014/chart" uri="{C3380CC4-5D6E-409C-BE32-E72D297353CC}">
              <c16:uniqueId val="{00000075-1C42-744A-B833-3452CC7B5648}"/>
            </c:ext>
          </c:extLst>
        </c:ser>
        <c:ser>
          <c:idx val="118"/>
          <c:order val="118"/>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23'!$G$120:$S$120</c:f>
            </c:numRef>
          </c:val>
          <c:smooth val="0"/>
          <c:extLst>
            <c:ext xmlns:c16="http://schemas.microsoft.com/office/drawing/2014/chart" uri="{C3380CC4-5D6E-409C-BE32-E72D297353CC}">
              <c16:uniqueId val="{00000076-1C42-744A-B833-3452CC7B5648}"/>
            </c:ext>
          </c:extLst>
        </c:ser>
        <c:ser>
          <c:idx val="119"/>
          <c:order val="119"/>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23'!$G$121:$S$121</c:f>
            </c:numRef>
          </c:val>
          <c:smooth val="0"/>
          <c:extLst>
            <c:ext xmlns:c16="http://schemas.microsoft.com/office/drawing/2014/chart" uri="{C3380CC4-5D6E-409C-BE32-E72D297353CC}">
              <c16:uniqueId val="{00000077-1C42-744A-B833-3452CC7B5648}"/>
            </c:ext>
          </c:extLst>
        </c:ser>
        <c:ser>
          <c:idx val="120"/>
          <c:order val="120"/>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23'!$G$122:$S$122</c:f>
            </c:numRef>
          </c:val>
          <c:smooth val="0"/>
          <c:extLst>
            <c:ext xmlns:c16="http://schemas.microsoft.com/office/drawing/2014/chart" uri="{C3380CC4-5D6E-409C-BE32-E72D297353CC}">
              <c16:uniqueId val="{00000078-1C42-744A-B833-3452CC7B5648}"/>
            </c:ext>
          </c:extLst>
        </c:ser>
        <c:ser>
          <c:idx val="121"/>
          <c:order val="121"/>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23'!$G$123:$S$123</c:f>
            </c:numRef>
          </c:val>
          <c:smooth val="0"/>
          <c:extLst>
            <c:ext xmlns:c16="http://schemas.microsoft.com/office/drawing/2014/chart" uri="{C3380CC4-5D6E-409C-BE32-E72D297353CC}">
              <c16:uniqueId val="{00000079-1C42-744A-B833-3452CC7B5648}"/>
            </c:ext>
          </c:extLst>
        </c:ser>
        <c:ser>
          <c:idx val="122"/>
          <c:order val="122"/>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23'!$G$124:$S$124</c:f>
            </c:numRef>
          </c:val>
          <c:smooth val="0"/>
          <c:extLst>
            <c:ext xmlns:c16="http://schemas.microsoft.com/office/drawing/2014/chart" uri="{C3380CC4-5D6E-409C-BE32-E72D297353CC}">
              <c16:uniqueId val="{0000007A-1C42-744A-B833-3452CC7B5648}"/>
            </c:ext>
          </c:extLst>
        </c:ser>
        <c:ser>
          <c:idx val="123"/>
          <c:order val="123"/>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23'!$G$125:$S$125</c:f>
            </c:numRef>
          </c:val>
          <c:smooth val="0"/>
          <c:extLst>
            <c:ext xmlns:c16="http://schemas.microsoft.com/office/drawing/2014/chart" uri="{C3380CC4-5D6E-409C-BE32-E72D297353CC}">
              <c16:uniqueId val="{0000007B-1C42-744A-B833-3452CC7B5648}"/>
            </c:ext>
          </c:extLst>
        </c:ser>
        <c:ser>
          <c:idx val="124"/>
          <c:order val="124"/>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23'!$G$126:$S$126</c:f>
            </c:numRef>
          </c:val>
          <c:smooth val="0"/>
          <c:extLst>
            <c:ext xmlns:c16="http://schemas.microsoft.com/office/drawing/2014/chart" uri="{C3380CC4-5D6E-409C-BE32-E72D297353CC}">
              <c16:uniqueId val="{0000007C-1C42-744A-B833-3452CC7B5648}"/>
            </c:ext>
          </c:extLst>
        </c:ser>
        <c:ser>
          <c:idx val="125"/>
          <c:order val="125"/>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23'!$G$127:$S$127</c:f>
            </c:numRef>
          </c:val>
          <c:smooth val="0"/>
          <c:extLst>
            <c:ext xmlns:c16="http://schemas.microsoft.com/office/drawing/2014/chart" uri="{C3380CC4-5D6E-409C-BE32-E72D297353CC}">
              <c16:uniqueId val="{0000007D-1C42-744A-B833-3452CC7B5648}"/>
            </c:ext>
          </c:extLst>
        </c:ser>
        <c:ser>
          <c:idx val="126"/>
          <c:order val="126"/>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23'!$G$128:$S$128</c:f>
            </c:numRef>
          </c:val>
          <c:smooth val="0"/>
          <c:extLst>
            <c:ext xmlns:c16="http://schemas.microsoft.com/office/drawing/2014/chart" uri="{C3380CC4-5D6E-409C-BE32-E72D297353CC}">
              <c16:uniqueId val="{0000007E-1C42-744A-B833-3452CC7B5648}"/>
            </c:ext>
          </c:extLst>
        </c:ser>
        <c:ser>
          <c:idx val="127"/>
          <c:order val="127"/>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23'!$G$129:$S$129</c:f>
            </c:numRef>
          </c:val>
          <c:smooth val="0"/>
          <c:extLst>
            <c:ext xmlns:c16="http://schemas.microsoft.com/office/drawing/2014/chart" uri="{C3380CC4-5D6E-409C-BE32-E72D297353CC}">
              <c16:uniqueId val="{0000007F-1C42-744A-B833-3452CC7B5648}"/>
            </c:ext>
          </c:extLst>
        </c:ser>
        <c:ser>
          <c:idx val="128"/>
          <c:order val="128"/>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23'!$G$130:$S$130</c:f>
            </c:numRef>
          </c:val>
          <c:smooth val="0"/>
          <c:extLst>
            <c:ext xmlns:c16="http://schemas.microsoft.com/office/drawing/2014/chart" uri="{C3380CC4-5D6E-409C-BE32-E72D297353CC}">
              <c16:uniqueId val="{00000080-1C42-744A-B833-3452CC7B5648}"/>
            </c:ext>
          </c:extLst>
        </c:ser>
        <c:ser>
          <c:idx val="129"/>
          <c:order val="129"/>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23'!$G$131:$S$131</c:f>
            </c:numRef>
          </c:val>
          <c:smooth val="0"/>
          <c:extLst>
            <c:ext xmlns:c16="http://schemas.microsoft.com/office/drawing/2014/chart" uri="{C3380CC4-5D6E-409C-BE32-E72D297353CC}">
              <c16:uniqueId val="{00000081-1C42-744A-B833-3452CC7B5648}"/>
            </c:ext>
          </c:extLst>
        </c:ser>
        <c:ser>
          <c:idx val="130"/>
          <c:order val="130"/>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23'!$G$132:$S$132</c:f>
            </c:numRef>
          </c:val>
          <c:smooth val="0"/>
          <c:extLst>
            <c:ext xmlns:c16="http://schemas.microsoft.com/office/drawing/2014/chart" uri="{C3380CC4-5D6E-409C-BE32-E72D297353CC}">
              <c16:uniqueId val="{00000082-1C42-744A-B833-3452CC7B5648}"/>
            </c:ext>
          </c:extLst>
        </c:ser>
        <c:ser>
          <c:idx val="131"/>
          <c:order val="131"/>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23'!$G$133:$S$133</c:f>
            </c:numRef>
          </c:val>
          <c:smooth val="0"/>
          <c:extLst>
            <c:ext xmlns:c16="http://schemas.microsoft.com/office/drawing/2014/chart" uri="{C3380CC4-5D6E-409C-BE32-E72D297353CC}">
              <c16:uniqueId val="{00000083-1C42-744A-B833-3452CC7B5648}"/>
            </c:ext>
          </c:extLst>
        </c:ser>
        <c:ser>
          <c:idx val="132"/>
          <c:order val="132"/>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23'!$G$134:$S$134</c:f>
            </c:numRef>
          </c:val>
          <c:smooth val="0"/>
          <c:extLst>
            <c:ext xmlns:c16="http://schemas.microsoft.com/office/drawing/2014/chart" uri="{C3380CC4-5D6E-409C-BE32-E72D297353CC}">
              <c16:uniqueId val="{00000084-1C42-744A-B833-3452CC7B5648}"/>
            </c:ext>
          </c:extLst>
        </c:ser>
        <c:ser>
          <c:idx val="133"/>
          <c:order val="133"/>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23'!$G$135:$S$135</c:f>
            </c:numRef>
          </c:val>
          <c:smooth val="0"/>
          <c:extLst>
            <c:ext xmlns:c16="http://schemas.microsoft.com/office/drawing/2014/chart" uri="{C3380CC4-5D6E-409C-BE32-E72D297353CC}">
              <c16:uniqueId val="{00000085-1C42-744A-B833-3452CC7B5648}"/>
            </c:ext>
          </c:extLst>
        </c:ser>
        <c:ser>
          <c:idx val="134"/>
          <c:order val="134"/>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23'!$G$136:$S$136</c:f>
            </c:numRef>
          </c:val>
          <c:smooth val="0"/>
          <c:extLst>
            <c:ext xmlns:c16="http://schemas.microsoft.com/office/drawing/2014/chart" uri="{C3380CC4-5D6E-409C-BE32-E72D297353CC}">
              <c16:uniqueId val="{00000086-1C42-744A-B833-3452CC7B5648}"/>
            </c:ext>
          </c:extLst>
        </c:ser>
        <c:ser>
          <c:idx val="135"/>
          <c:order val="135"/>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23'!$G$137:$S$137</c:f>
            </c:numRef>
          </c:val>
          <c:smooth val="0"/>
          <c:extLst>
            <c:ext xmlns:c16="http://schemas.microsoft.com/office/drawing/2014/chart" uri="{C3380CC4-5D6E-409C-BE32-E72D297353CC}">
              <c16:uniqueId val="{00000087-1C42-744A-B833-3452CC7B5648}"/>
            </c:ext>
          </c:extLst>
        </c:ser>
        <c:ser>
          <c:idx val="136"/>
          <c:order val="136"/>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23'!$G$138:$S$138</c:f>
            </c:numRef>
          </c:val>
          <c:smooth val="0"/>
          <c:extLst>
            <c:ext xmlns:c16="http://schemas.microsoft.com/office/drawing/2014/chart" uri="{C3380CC4-5D6E-409C-BE32-E72D297353CC}">
              <c16:uniqueId val="{00000088-1C42-744A-B833-3452CC7B5648}"/>
            </c:ext>
          </c:extLst>
        </c:ser>
        <c:ser>
          <c:idx val="137"/>
          <c:order val="137"/>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23'!$G$139:$S$139</c:f>
            </c:numRef>
          </c:val>
          <c:smooth val="0"/>
          <c:extLst>
            <c:ext xmlns:c16="http://schemas.microsoft.com/office/drawing/2014/chart" uri="{C3380CC4-5D6E-409C-BE32-E72D297353CC}">
              <c16:uniqueId val="{00000089-1C42-744A-B833-3452CC7B5648}"/>
            </c:ext>
          </c:extLst>
        </c:ser>
        <c:ser>
          <c:idx val="138"/>
          <c:order val="138"/>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23'!$G$140:$S$140</c:f>
            </c:numRef>
          </c:val>
          <c:smooth val="0"/>
          <c:extLst>
            <c:ext xmlns:c16="http://schemas.microsoft.com/office/drawing/2014/chart" uri="{C3380CC4-5D6E-409C-BE32-E72D297353CC}">
              <c16:uniqueId val="{0000008A-1C42-744A-B833-3452CC7B5648}"/>
            </c:ext>
          </c:extLst>
        </c:ser>
        <c:ser>
          <c:idx val="139"/>
          <c:order val="139"/>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23'!$G$141:$S$141</c:f>
            </c:numRef>
          </c:val>
          <c:smooth val="0"/>
          <c:extLst>
            <c:ext xmlns:c16="http://schemas.microsoft.com/office/drawing/2014/chart" uri="{C3380CC4-5D6E-409C-BE32-E72D297353CC}">
              <c16:uniqueId val="{0000008B-1C42-744A-B833-3452CC7B5648}"/>
            </c:ext>
          </c:extLst>
        </c:ser>
        <c:ser>
          <c:idx val="140"/>
          <c:order val="140"/>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23'!$G$142:$S$142</c:f>
            </c:numRef>
          </c:val>
          <c:smooth val="0"/>
          <c:extLst>
            <c:ext xmlns:c16="http://schemas.microsoft.com/office/drawing/2014/chart" uri="{C3380CC4-5D6E-409C-BE32-E72D297353CC}">
              <c16:uniqueId val="{0000008C-1C42-744A-B833-3452CC7B5648}"/>
            </c:ext>
          </c:extLst>
        </c:ser>
        <c:ser>
          <c:idx val="141"/>
          <c:order val="141"/>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23'!$G$143:$S$143</c:f>
            </c:numRef>
          </c:val>
          <c:smooth val="0"/>
          <c:extLst>
            <c:ext xmlns:c16="http://schemas.microsoft.com/office/drawing/2014/chart" uri="{C3380CC4-5D6E-409C-BE32-E72D297353CC}">
              <c16:uniqueId val="{0000008D-1C42-744A-B833-3452CC7B5648}"/>
            </c:ext>
          </c:extLst>
        </c:ser>
        <c:ser>
          <c:idx val="142"/>
          <c:order val="142"/>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23'!$G$144:$S$144</c:f>
            </c:numRef>
          </c:val>
          <c:smooth val="0"/>
          <c:extLst>
            <c:ext xmlns:c16="http://schemas.microsoft.com/office/drawing/2014/chart" uri="{C3380CC4-5D6E-409C-BE32-E72D297353CC}">
              <c16:uniqueId val="{0000008E-1C42-744A-B833-3452CC7B5648}"/>
            </c:ext>
          </c:extLst>
        </c:ser>
        <c:ser>
          <c:idx val="143"/>
          <c:order val="143"/>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23'!$G$145:$S$145</c:f>
            </c:numRef>
          </c:val>
          <c:smooth val="0"/>
          <c:extLst>
            <c:ext xmlns:c16="http://schemas.microsoft.com/office/drawing/2014/chart" uri="{C3380CC4-5D6E-409C-BE32-E72D297353CC}">
              <c16:uniqueId val="{0000008F-1C42-744A-B833-3452CC7B5648}"/>
            </c:ext>
          </c:extLst>
        </c:ser>
        <c:ser>
          <c:idx val="144"/>
          <c:order val="144"/>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23'!$G$146:$S$146</c:f>
            </c:numRef>
          </c:val>
          <c:smooth val="0"/>
          <c:extLst>
            <c:ext xmlns:c16="http://schemas.microsoft.com/office/drawing/2014/chart" uri="{C3380CC4-5D6E-409C-BE32-E72D297353CC}">
              <c16:uniqueId val="{00000090-1C42-744A-B833-3452CC7B5648}"/>
            </c:ext>
          </c:extLst>
        </c:ser>
        <c:ser>
          <c:idx val="145"/>
          <c:order val="145"/>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23'!$G$147:$S$147</c:f>
            </c:numRef>
          </c:val>
          <c:smooth val="0"/>
          <c:extLst>
            <c:ext xmlns:c16="http://schemas.microsoft.com/office/drawing/2014/chart" uri="{C3380CC4-5D6E-409C-BE32-E72D297353CC}">
              <c16:uniqueId val="{00000091-1C42-744A-B833-3452CC7B5648}"/>
            </c:ext>
          </c:extLst>
        </c:ser>
        <c:ser>
          <c:idx val="146"/>
          <c:order val="146"/>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23'!$G$148:$S$148</c:f>
            </c:numRef>
          </c:val>
          <c:smooth val="0"/>
          <c:extLst>
            <c:ext xmlns:c16="http://schemas.microsoft.com/office/drawing/2014/chart" uri="{C3380CC4-5D6E-409C-BE32-E72D297353CC}">
              <c16:uniqueId val="{00000092-1C42-744A-B833-3452CC7B5648}"/>
            </c:ext>
          </c:extLst>
        </c:ser>
        <c:ser>
          <c:idx val="147"/>
          <c:order val="147"/>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23'!$G$149:$S$149</c:f>
            </c:numRef>
          </c:val>
          <c:smooth val="0"/>
          <c:extLst>
            <c:ext xmlns:c16="http://schemas.microsoft.com/office/drawing/2014/chart" uri="{C3380CC4-5D6E-409C-BE32-E72D297353CC}">
              <c16:uniqueId val="{00000093-1C42-744A-B833-3452CC7B5648}"/>
            </c:ext>
          </c:extLst>
        </c:ser>
        <c:ser>
          <c:idx val="148"/>
          <c:order val="148"/>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23'!$G$150:$S$150</c:f>
            </c:numRef>
          </c:val>
          <c:smooth val="0"/>
          <c:extLst>
            <c:ext xmlns:c16="http://schemas.microsoft.com/office/drawing/2014/chart" uri="{C3380CC4-5D6E-409C-BE32-E72D297353CC}">
              <c16:uniqueId val="{00000094-1C42-744A-B833-3452CC7B5648}"/>
            </c:ext>
          </c:extLst>
        </c:ser>
        <c:ser>
          <c:idx val="149"/>
          <c:order val="149"/>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23'!$G$151:$S$151</c:f>
            </c:numRef>
          </c:val>
          <c:smooth val="0"/>
          <c:extLst>
            <c:ext xmlns:c16="http://schemas.microsoft.com/office/drawing/2014/chart" uri="{C3380CC4-5D6E-409C-BE32-E72D297353CC}">
              <c16:uniqueId val="{00000095-1C42-744A-B833-3452CC7B5648}"/>
            </c:ext>
          </c:extLst>
        </c:ser>
        <c:ser>
          <c:idx val="150"/>
          <c:order val="150"/>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23'!$G$152:$S$152</c:f>
            </c:numRef>
          </c:val>
          <c:smooth val="0"/>
          <c:extLst>
            <c:ext xmlns:c16="http://schemas.microsoft.com/office/drawing/2014/chart" uri="{C3380CC4-5D6E-409C-BE32-E72D297353CC}">
              <c16:uniqueId val="{00000096-1C42-744A-B833-3452CC7B5648}"/>
            </c:ext>
          </c:extLst>
        </c:ser>
        <c:ser>
          <c:idx val="151"/>
          <c:order val="151"/>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23'!$G$153:$S$153</c:f>
            </c:numRef>
          </c:val>
          <c:smooth val="0"/>
          <c:extLst>
            <c:ext xmlns:c16="http://schemas.microsoft.com/office/drawing/2014/chart" uri="{C3380CC4-5D6E-409C-BE32-E72D297353CC}">
              <c16:uniqueId val="{00000097-1C42-744A-B833-3452CC7B5648}"/>
            </c:ext>
          </c:extLst>
        </c:ser>
        <c:ser>
          <c:idx val="152"/>
          <c:order val="152"/>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23'!$G$154:$S$154</c:f>
            </c:numRef>
          </c:val>
          <c:smooth val="0"/>
          <c:extLst>
            <c:ext xmlns:c16="http://schemas.microsoft.com/office/drawing/2014/chart" uri="{C3380CC4-5D6E-409C-BE32-E72D297353CC}">
              <c16:uniqueId val="{00000098-1C42-744A-B833-3452CC7B5648}"/>
            </c:ext>
          </c:extLst>
        </c:ser>
        <c:ser>
          <c:idx val="153"/>
          <c:order val="153"/>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23'!$G$155:$S$155</c:f>
            </c:numRef>
          </c:val>
          <c:smooth val="0"/>
          <c:extLst>
            <c:ext xmlns:c16="http://schemas.microsoft.com/office/drawing/2014/chart" uri="{C3380CC4-5D6E-409C-BE32-E72D297353CC}">
              <c16:uniqueId val="{00000099-1C42-744A-B833-3452CC7B5648}"/>
            </c:ext>
          </c:extLst>
        </c:ser>
        <c:ser>
          <c:idx val="154"/>
          <c:order val="154"/>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23'!$G$156:$S$156</c:f>
            </c:numRef>
          </c:val>
          <c:smooth val="0"/>
          <c:extLst>
            <c:ext xmlns:c16="http://schemas.microsoft.com/office/drawing/2014/chart" uri="{C3380CC4-5D6E-409C-BE32-E72D297353CC}">
              <c16:uniqueId val="{0000009A-1C42-744A-B833-3452CC7B5648}"/>
            </c:ext>
          </c:extLst>
        </c:ser>
        <c:ser>
          <c:idx val="155"/>
          <c:order val="155"/>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23'!$G$157:$S$157</c:f>
            </c:numRef>
          </c:val>
          <c:smooth val="0"/>
          <c:extLst>
            <c:ext xmlns:c16="http://schemas.microsoft.com/office/drawing/2014/chart" uri="{C3380CC4-5D6E-409C-BE32-E72D297353CC}">
              <c16:uniqueId val="{0000009B-1C42-744A-B833-3452CC7B5648}"/>
            </c:ext>
          </c:extLst>
        </c:ser>
        <c:ser>
          <c:idx val="156"/>
          <c:order val="156"/>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23'!$G$158:$S$158</c:f>
            </c:numRef>
          </c:val>
          <c:smooth val="0"/>
          <c:extLst>
            <c:ext xmlns:c16="http://schemas.microsoft.com/office/drawing/2014/chart" uri="{C3380CC4-5D6E-409C-BE32-E72D297353CC}">
              <c16:uniqueId val="{0000009C-1C42-744A-B833-3452CC7B5648}"/>
            </c:ext>
          </c:extLst>
        </c:ser>
        <c:ser>
          <c:idx val="157"/>
          <c:order val="157"/>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23'!$G$159:$S$159</c:f>
            </c:numRef>
          </c:val>
          <c:smooth val="0"/>
          <c:extLst>
            <c:ext xmlns:c16="http://schemas.microsoft.com/office/drawing/2014/chart" uri="{C3380CC4-5D6E-409C-BE32-E72D297353CC}">
              <c16:uniqueId val="{0000009D-1C42-744A-B833-3452CC7B5648}"/>
            </c:ext>
          </c:extLst>
        </c:ser>
        <c:ser>
          <c:idx val="158"/>
          <c:order val="158"/>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23'!$G$160:$S$160</c:f>
            </c:numRef>
          </c:val>
          <c:smooth val="0"/>
          <c:extLst>
            <c:ext xmlns:c16="http://schemas.microsoft.com/office/drawing/2014/chart" uri="{C3380CC4-5D6E-409C-BE32-E72D297353CC}">
              <c16:uniqueId val="{0000009E-1C42-744A-B833-3452CC7B5648}"/>
            </c:ext>
          </c:extLst>
        </c:ser>
        <c:ser>
          <c:idx val="159"/>
          <c:order val="159"/>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23'!$G$161:$S$161</c:f>
            </c:numRef>
          </c:val>
          <c:smooth val="0"/>
          <c:extLst>
            <c:ext xmlns:c16="http://schemas.microsoft.com/office/drawing/2014/chart" uri="{C3380CC4-5D6E-409C-BE32-E72D297353CC}">
              <c16:uniqueId val="{0000009F-1C42-744A-B833-3452CC7B5648}"/>
            </c:ext>
          </c:extLst>
        </c:ser>
        <c:ser>
          <c:idx val="160"/>
          <c:order val="160"/>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23'!$G$162:$S$162</c:f>
            </c:numRef>
          </c:val>
          <c:smooth val="0"/>
          <c:extLst>
            <c:ext xmlns:c16="http://schemas.microsoft.com/office/drawing/2014/chart" uri="{C3380CC4-5D6E-409C-BE32-E72D297353CC}">
              <c16:uniqueId val="{000000A0-1C42-744A-B833-3452CC7B5648}"/>
            </c:ext>
          </c:extLst>
        </c:ser>
        <c:ser>
          <c:idx val="161"/>
          <c:order val="161"/>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23'!$G$163:$S$163</c:f>
            </c:numRef>
          </c:val>
          <c:smooth val="0"/>
          <c:extLst>
            <c:ext xmlns:c16="http://schemas.microsoft.com/office/drawing/2014/chart" uri="{C3380CC4-5D6E-409C-BE32-E72D297353CC}">
              <c16:uniqueId val="{000000A1-1C42-744A-B833-3452CC7B5648}"/>
            </c:ext>
          </c:extLst>
        </c:ser>
        <c:ser>
          <c:idx val="162"/>
          <c:order val="162"/>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23'!$G$164:$S$164</c:f>
            </c:numRef>
          </c:val>
          <c:smooth val="0"/>
          <c:extLst>
            <c:ext xmlns:c16="http://schemas.microsoft.com/office/drawing/2014/chart" uri="{C3380CC4-5D6E-409C-BE32-E72D297353CC}">
              <c16:uniqueId val="{000000A2-1C42-744A-B833-3452CC7B5648}"/>
            </c:ext>
          </c:extLst>
        </c:ser>
        <c:ser>
          <c:idx val="163"/>
          <c:order val="163"/>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23'!$G$165:$S$165</c:f>
            </c:numRef>
          </c:val>
          <c:smooth val="0"/>
          <c:extLst>
            <c:ext xmlns:c16="http://schemas.microsoft.com/office/drawing/2014/chart" uri="{C3380CC4-5D6E-409C-BE32-E72D297353CC}">
              <c16:uniqueId val="{000000A3-1C42-744A-B833-3452CC7B5648}"/>
            </c:ext>
          </c:extLst>
        </c:ser>
        <c:ser>
          <c:idx val="164"/>
          <c:order val="164"/>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23'!$G$166:$S$166</c:f>
            </c:numRef>
          </c:val>
          <c:smooth val="0"/>
          <c:extLst>
            <c:ext xmlns:c16="http://schemas.microsoft.com/office/drawing/2014/chart" uri="{C3380CC4-5D6E-409C-BE32-E72D297353CC}">
              <c16:uniqueId val="{000000A4-1C42-744A-B833-3452CC7B5648}"/>
            </c:ext>
          </c:extLst>
        </c:ser>
        <c:ser>
          <c:idx val="165"/>
          <c:order val="165"/>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23'!$G$167:$S$167</c:f>
            </c:numRef>
          </c:val>
          <c:smooth val="0"/>
          <c:extLst>
            <c:ext xmlns:c16="http://schemas.microsoft.com/office/drawing/2014/chart" uri="{C3380CC4-5D6E-409C-BE32-E72D297353CC}">
              <c16:uniqueId val="{000000A5-1C42-744A-B833-3452CC7B5648}"/>
            </c:ext>
          </c:extLst>
        </c:ser>
        <c:ser>
          <c:idx val="166"/>
          <c:order val="166"/>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23'!$G$168:$S$168</c:f>
            </c:numRef>
          </c:val>
          <c:smooth val="0"/>
          <c:extLst>
            <c:ext xmlns:c16="http://schemas.microsoft.com/office/drawing/2014/chart" uri="{C3380CC4-5D6E-409C-BE32-E72D297353CC}">
              <c16:uniqueId val="{000000A6-1C42-744A-B833-3452CC7B5648}"/>
            </c:ext>
          </c:extLst>
        </c:ser>
        <c:ser>
          <c:idx val="167"/>
          <c:order val="167"/>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23'!$G$169:$S$169</c:f>
            </c:numRef>
          </c:val>
          <c:smooth val="0"/>
          <c:extLst>
            <c:ext xmlns:c16="http://schemas.microsoft.com/office/drawing/2014/chart" uri="{C3380CC4-5D6E-409C-BE32-E72D297353CC}">
              <c16:uniqueId val="{000000A7-1C42-744A-B833-3452CC7B5648}"/>
            </c:ext>
          </c:extLst>
        </c:ser>
        <c:ser>
          <c:idx val="168"/>
          <c:order val="168"/>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23'!$G$170:$S$170</c:f>
            </c:numRef>
          </c:val>
          <c:smooth val="0"/>
          <c:extLst>
            <c:ext xmlns:c16="http://schemas.microsoft.com/office/drawing/2014/chart" uri="{C3380CC4-5D6E-409C-BE32-E72D297353CC}">
              <c16:uniqueId val="{000000A8-1C42-744A-B833-3452CC7B5648}"/>
            </c:ext>
          </c:extLst>
        </c:ser>
        <c:ser>
          <c:idx val="169"/>
          <c:order val="169"/>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23'!$G$171:$S$171</c:f>
            </c:numRef>
          </c:val>
          <c:smooth val="0"/>
          <c:extLst>
            <c:ext xmlns:c16="http://schemas.microsoft.com/office/drawing/2014/chart" uri="{C3380CC4-5D6E-409C-BE32-E72D297353CC}">
              <c16:uniqueId val="{000000A9-1C42-744A-B833-3452CC7B5648}"/>
            </c:ext>
          </c:extLst>
        </c:ser>
        <c:ser>
          <c:idx val="170"/>
          <c:order val="170"/>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23'!$G$172:$S$172</c:f>
            </c:numRef>
          </c:val>
          <c:smooth val="0"/>
          <c:extLst>
            <c:ext xmlns:c16="http://schemas.microsoft.com/office/drawing/2014/chart" uri="{C3380CC4-5D6E-409C-BE32-E72D297353CC}">
              <c16:uniqueId val="{000000AA-1C42-744A-B833-3452CC7B5648}"/>
            </c:ext>
          </c:extLst>
        </c:ser>
        <c:ser>
          <c:idx val="171"/>
          <c:order val="171"/>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23'!$G$173:$S$173</c:f>
            </c:numRef>
          </c:val>
          <c:smooth val="0"/>
          <c:extLst>
            <c:ext xmlns:c16="http://schemas.microsoft.com/office/drawing/2014/chart" uri="{C3380CC4-5D6E-409C-BE32-E72D297353CC}">
              <c16:uniqueId val="{000000AB-1C42-744A-B833-3452CC7B5648}"/>
            </c:ext>
          </c:extLst>
        </c:ser>
        <c:ser>
          <c:idx val="172"/>
          <c:order val="172"/>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23'!$G$174:$S$174</c:f>
            </c:numRef>
          </c:val>
          <c:smooth val="0"/>
          <c:extLst>
            <c:ext xmlns:c16="http://schemas.microsoft.com/office/drawing/2014/chart" uri="{C3380CC4-5D6E-409C-BE32-E72D297353CC}">
              <c16:uniqueId val="{000000AC-1C42-744A-B833-3452CC7B5648}"/>
            </c:ext>
          </c:extLst>
        </c:ser>
        <c:ser>
          <c:idx val="173"/>
          <c:order val="173"/>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23'!$G$175:$S$175</c:f>
            </c:numRef>
          </c:val>
          <c:smooth val="0"/>
          <c:extLst>
            <c:ext xmlns:c16="http://schemas.microsoft.com/office/drawing/2014/chart" uri="{C3380CC4-5D6E-409C-BE32-E72D297353CC}">
              <c16:uniqueId val="{000000AD-1C42-744A-B833-3452CC7B5648}"/>
            </c:ext>
          </c:extLst>
        </c:ser>
        <c:ser>
          <c:idx val="174"/>
          <c:order val="174"/>
          <c:spPr>
            <a:ln w="28575" cap="rnd">
              <a:solidFill>
                <a:schemeClr val="accent1">
                  <a:lumMod val="80000"/>
                  <a:lumOff val="20000"/>
                </a:schemeClr>
              </a:solidFill>
              <a:round/>
            </a:ln>
            <a:effectLst/>
          </c:spPr>
          <c:marker>
            <c:symbol val="none"/>
          </c:marker>
          <c:cat>
            <c:strRef>
              <c:f>'K Utrecht new_ready_Oct 23'!$G$1:$S$1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cat>
          <c:val>
            <c:numRef>
              <c:f>'K Utrecht new_ready_Oct 23'!$G$176:$S$176</c:f>
              <c:numCache>
                <c:formatCode>0</c:formatCode>
                <c:ptCount val="13"/>
                <c:pt idx="0">
                  <c:v>24</c:v>
                </c:pt>
                <c:pt idx="1">
                  <c:v>41</c:v>
                </c:pt>
                <c:pt idx="2">
                  <c:v>32</c:v>
                </c:pt>
                <c:pt idx="3">
                  <c:v>1</c:v>
                </c:pt>
                <c:pt idx="4">
                  <c:v>6</c:v>
                </c:pt>
                <c:pt idx="5">
                  <c:v>19</c:v>
                </c:pt>
                <c:pt idx="6">
                  <c:v>9</c:v>
                </c:pt>
                <c:pt idx="7">
                  <c:v>29</c:v>
                </c:pt>
                <c:pt idx="8">
                  <c:v>6</c:v>
                </c:pt>
                <c:pt idx="9">
                  <c:v>0</c:v>
                </c:pt>
                <c:pt idx="10">
                  <c:v>7</c:v>
                </c:pt>
                <c:pt idx="11">
                  <c:v>0</c:v>
                </c:pt>
                <c:pt idx="12">
                  <c:v>0</c:v>
                </c:pt>
              </c:numCache>
            </c:numRef>
          </c:val>
          <c:smooth val="0"/>
          <c:extLst>
            <c:ext xmlns:c16="http://schemas.microsoft.com/office/drawing/2014/chart" uri="{C3380CC4-5D6E-409C-BE32-E72D297353CC}">
              <c16:uniqueId val="{000000AE-1C42-744A-B833-3452CC7B5648}"/>
            </c:ext>
          </c:extLst>
        </c:ser>
        <c:dLbls>
          <c:showLegendKey val="0"/>
          <c:showVal val="0"/>
          <c:showCatName val="0"/>
          <c:showSerName val="0"/>
          <c:showPercent val="0"/>
          <c:showBubbleSize val="0"/>
        </c:dLbls>
        <c:smooth val="0"/>
        <c:axId val="213833520"/>
        <c:axId val="213835232"/>
      </c:lineChart>
      <c:catAx>
        <c:axId val="21383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L"/>
          </a:p>
        </c:txPr>
        <c:crossAx val="213835232"/>
        <c:crosses val="autoZero"/>
        <c:auto val="1"/>
        <c:lblAlgn val="ctr"/>
        <c:lblOffset val="100"/>
        <c:noMultiLvlLbl val="0"/>
      </c:catAx>
      <c:valAx>
        <c:axId val="2138352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213833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'[PROJECTS_ALL CASE STUDY CITIES_5 December.xlsx]Charts_cases'!$B$8:$N$8</c:f>
              <c:numCache>
                <c:formatCode>General</c:formatCode>
                <c:ptCount val="13"/>
                <c:pt idx="0">
                  <c:v>23</c:v>
                </c:pt>
                <c:pt idx="1">
                  <c:v>34</c:v>
                </c:pt>
                <c:pt idx="2">
                  <c:v>30</c:v>
                </c:pt>
                <c:pt idx="3">
                  <c:v>1</c:v>
                </c:pt>
                <c:pt idx="4">
                  <c:v>1</c:v>
                </c:pt>
                <c:pt idx="5">
                  <c:v>19</c:v>
                </c:pt>
                <c:pt idx="6">
                  <c:v>7</c:v>
                </c:pt>
                <c:pt idx="7">
                  <c:v>29</c:v>
                </c:pt>
                <c:pt idx="8">
                  <c:v>6</c:v>
                </c:pt>
                <c:pt idx="9">
                  <c:v>0</c:v>
                </c:pt>
                <c:pt idx="10">
                  <c:v>6</c:v>
                </c:pt>
                <c:pt idx="11">
                  <c:v>0</c:v>
                </c:pt>
                <c:pt idx="12">
                  <c:v>0</c:v>
                </c:pt>
              </c:numCache>
            </c:numRef>
          </c:val>
          <c:smooth val="1"/>
          <c:extLst>
            <c:ext xmlns:c15="http://schemas.microsoft.com/office/drawing/2012/chart" uri="{02D57815-91ED-43cb-92C2-25804820EDAC}">
              <c15:filteredCategoryTitle>
                <c15:cat>
                  <c:strRef>
                    <c:extLst>
                      <c:ext uri="{02D57815-91ED-43cb-92C2-25804820EDAC}">
                        <c15:formulaRef>
                          <c15:sqref>'[PROJECTS_ALL CASE STUDY CITIES_5 December.xlsx]Charts_cases'!$B$1:$N$1</c15:sqref>
                        </c15:formulaRef>
                      </c:ext>
                    </c:extLst>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 </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0-3FBC-3E49-9D82-9E9BD24DAAAF}"/>
            </c:ext>
          </c:extLst>
        </c:ser>
        <c:dLbls>
          <c:showLegendKey val="0"/>
          <c:showVal val="0"/>
          <c:showCatName val="0"/>
          <c:showSerName val="0"/>
          <c:showPercent val="0"/>
          <c:showBubbleSize val="0"/>
        </c:dLbls>
        <c:smooth val="0"/>
        <c:axId val="494375551"/>
        <c:axId val="526235520"/>
      </c:lineChart>
      <c:catAx>
        <c:axId val="49437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NL"/>
          </a:p>
        </c:txPr>
        <c:crossAx val="526235520"/>
        <c:crosses val="autoZero"/>
        <c:auto val="1"/>
        <c:lblAlgn val="ctr"/>
        <c:lblOffset val="100"/>
        <c:noMultiLvlLbl val="0"/>
      </c:catAx>
      <c:valAx>
        <c:axId val="526235520"/>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943755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N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'Netherlands_New cats'!$K$236:$W$236</c:f>
              <c:numCache>
                <c:formatCode>0</c:formatCode>
                <c:ptCount val="13"/>
                <c:pt idx="0">
                  <c:v>1</c:v>
                </c:pt>
                <c:pt idx="1">
                  <c:v>100</c:v>
                </c:pt>
                <c:pt idx="2">
                  <c:v>29</c:v>
                </c:pt>
                <c:pt idx="3">
                  <c:v>6</c:v>
                </c:pt>
                <c:pt idx="4">
                  <c:v>22</c:v>
                </c:pt>
                <c:pt idx="5">
                  <c:v>12</c:v>
                </c:pt>
                <c:pt idx="6">
                  <c:v>38</c:v>
                </c:pt>
                <c:pt idx="7">
                  <c:v>3</c:v>
                </c:pt>
                <c:pt idx="8">
                  <c:v>1</c:v>
                </c:pt>
                <c:pt idx="9">
                  <c:v>2</c:v>
                </c:pt>
                <c:pt idx="10">
                  <c:v>9</c:v>
                </c:pt>
                <c:pt idx="11">
                  <c:v>0</c:v>
                </c:pt>
                <c:pt idx="12">
                  <c:v>7</c:v>
                </c:pt>
              </c:numCache>
            </c:numRef>
          </c:val>
          <c:smooth val="0"/>
          <c:extLst>
            <c:ext xmlns:c16="http://schemas.microsoft.com/office/drawing/2014/chart" uri="{C3380CC4-5D6E-409C-BE32-E72D297353CC}">
              <c16:uniqueId val="{00000000-9431-E44F-BA35-2F75F7FA9C73}"/>
            </c:ext>
          </c:extLst>
        </c:ser>
        <c:dLbls>
          <c:showLegendKey val="0"/>
          <c:showVal val="0"/>
          <c:showCatName val="0"/>
          <c:showSerName val="0"/>
          <c:showPercent val="0"/>
          <c:showBubbleSize val="0"/>
        </c:dLbls>
        <c:smooth val="0"/>
        <c:axId val="1441666752"/>
        <c:axId val="1441689136"/>
      </c:lineChart>
      <c:catAx>
        <c:axId val="144166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441689136"/>
        <c:crosses val="autoZero"/>
        <c:auto val="1"/>
        <c:lblAlgn val="ctr"/>
        <c:lblOffset val="100"/>
        <c:noMultiLvlLbl val="0"/>
      </c:catAx>
      <c:valAx>
        <c:axId val="144168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44166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n-lt"/>
                <a:ea typeface="+mn-ea"/>
                <a:cs typeface="+mn-cs"/>
              </a:defRPr>
            </a:pPr>
            <a:r>
              <a:rPr lang="en-GB" sz="1600" cap="none" spc="0" dirty="0">
                <a:solidFill>
                  <a:schemeClr val="tx1"/>
                </a:solidFill>
                <a:latin typeface="+mn-lt"/>
              </a:rPr>
              <a:t>US</a:t>
            </a:r>
            <a:r>
              <a:rPr lang="en-GB" sz="1600" cap="none" spc="0" baseline="0" dirty="0">
                <a:solidFill>
                  <a:schemeClr val="tx1"/>
                </a:solidFill>
                <a:latin typeface="+mn-lt"/>
              </a:rPr>
              <a:t> &amp; CAN (624 projects)</a:t>
            </a:r>
            <a:endParaRPr lang="en-GB" sz="1600" cap="none" spc="0" dirty="0">
              <a:solidFill>
                <a:schemeClr val="tx1"/>
              </a:solidFill>
              <a:latin typeface="+mn-lt"/>
            </a:endParaRPr>
          </a:p>
        </c:rich>
      </c:tx>
      <c:layout>
        <c:manualLayout>
          <c:xMode val="edge"/>
          <c:yMode val="edge"/>
          <c:x val="0.23818117233183875"/>
          <c:y val="0.19638881139631859"/>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n-lt"/>
              <a:ea typeface="+mn-ea"/>
              <a:cs typeface="+mn-cs"/>
            </a:defRPr>
          </a:pPr>
          <a:endParaRPr lang="en-NL"/>
        </a:p>
      </c:txPr>
    </c:title>
    <c:autoTitleDeleted val="0"/>
    <c:plotArea>
      <c:layout/>
      <c:lineChart>
        <c:grouping val="standard"/>
        <c:varyColors val="0"/>
        <c:ser>
          <c:idx val="0"/>
          <c:order val="0"/>
          <c:tx>
            <c:strRef>
              <c:f>Charts!$A$2</c:f>
              <c:strCache>
                <c:ptCount val="1"/>
                <c:pt idx="0">
                  <c:v>Canada </c:v>
                </c:pt>
              </c:strCache>
            </c:strRef>
          </c:tx>
          <c:spPr>
            <a:ln w="22225" cap="rnd">
              <a:solidFill>
                <a:schemeClr val="accent1"/>
              </a:solidFill>
              <a:round/>
            </a:ln>
            <a:effectLst/>
          </c:spPr>
          <c:marker>
            <c:symbol val="none"/>
          </c:marker>
          <c:cat>
            <c:strRef>
              <c:f>Charts!$B$1:$N$1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Charts!$B$2:$N$2</c:f>
              <c:numCache>
                <c:formatCode>General</c:formatCode>
                <c:ptCount val="13"/>
                <c:pt idx="0">
                  <c:v>8</c:v>
                </c:pt>
                <c:pt idx="1">
                  <c:v>74</c:v>
                </c:pt>
                <c:pt idx="2">
                  <c:v>37</c:v>
                </c:pt>
                <c:pt idx="3">
                  <c:v>9</c:v>
                </c:pt>
                <c:pt idx="4">
                  <c:v>7</c:v>
                </c:pt>
                <c:pt idx="5">
                  <c:v>6</c:v>
                </c:pt>
                <c:pt idx="6">
                  <c:v>40</c:v>
                </c:pt>
                <c:pt idx="7">
                  <c:v>12</c:v>
                </c:pt>
                <c:pt idx="8">
                  <c:v>5</c:v>
                </c:pt>
                <c:pt idx="9">
                  <c:v>4</c:v>
                </c:pt>
                <c:pt idx="10">
                  <c:v>31</c:v>
                </c:pt>
                <c:pt idx="11">
                  <c:v>0</c:v>
                </c:pt>
                <c:pt idx="12">
                  <c:v>10</c:v>
                </c:pt>
              </c:numCache>
            </c:numRef>
          </c:val>
          <c:smooth val="1"/>
          <c:extLst>
            <c:ext xmlns:c16="http://schemas.microsoft.com/office/drawing/2014/chart" uri="{C3380CC4-5D6E-409C-BE32-E72D297353CC}">
              <c16:uniqueId val="{00000000-95A2-FE42-89EB-15D3CEA012E4}"/>
            </c:ext>
          </c:extLst>
        </c:ser>
        <c:ser>
          <c:idx val="1"/>
          <c:order val="1"/>
          <c:tx>
            <c:strRef>
              <c:f>Charts!$A$3</c:f>
              <c:strCache>
                <c:ptCount val="1"/>
                <c:pt idx="0">
                  <c:v>USA </c:v>
                </c:pt>
              </c:strCache>
            </c:strRef>
          </c:tx>
          <c:spPr>
            <a:ln w="22225" cap="rnd">
              <a:solidFill>
                <a:schemeClr val="accent2"/>
              </a:solidFill>
              <a:round/>
            </a:ln>
            <a:effectLst/>
          </c:spPr>
          <c:marker>
            <c:symbol val="none"/>
          </c:marker>
          <c:cat>
            <c:strRef>
              <c:f>Charts!$B$1:$N$1</c:f>
              <c:strCache>
                <c:ptCount val="13"/>
                <c:pt idx="0">
                  <c:v>Housing</c:v>
                </c:pt>
                <c:pt idx="1">
                  <c:v>Work &amp; Economic Value</c:v>
                </c:pt>
                <c:pt idx="2">
                  <c:v>Transportation &amp; Mobility</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Charts!$B$3:$N$3</c:f>
              <c:numCache>
                <c:formatCode>General</c:formatCode>
                <c:ptCount val="13"/>
                <c:pt idx="0">
                  <c:v>9</c:v>
                </c:pt>
                <c:pt idx="1">
                  <c:v>113</c:v>
                </c:pt>
                <c:pt idx="2">
                  <c:v>93</c:v>
                </c:pt>
                <c:pt idx="3">
                  <c:v>7</c:v>
                </c:pt>
                <c:pt idx="4">
                  <c:v>22</c:v>
                </c:pt>
                <c:pt idx="5">
                  <c:v>23</c:v>
                </c:pt>
                <c:pt idx="6">
                  <c:v>44</c:v>
                </c:pt>
                <c:pt idx="7">
                  <c:v>37</c:v>
                </c:pt>
                <c:pt idx="8">
                  <c:v>12</c:v>
                </c:pt>
                <c:pt idx="9">
                  <c:v>1</c:v>
                </c:pt>
                <c:pt idx="10">
                  <c:v>7</c:v>
                </c:pt>
                <c:pt idx="11">
                  <c:v>0</c:v>
                </c:pt>
                <c:pt idx="12">
                  <c:v>9</c:v>
                </c:pt>
              </c:numCache>
            </c:numRef>
          </c:val>
          <c:smooth val="1"/>
          <c:extLst>
            <c:ext xmlns:c16="http://schemas.microsoft.com/office/drawing/2014/chart" uri="{C3380CC4-5D6E-409C-BE32-E72D297353CC}">
              <c16:uniqueId val="{00000001-95A2-FE42-89EB-15D3CEA012E4}"/>
            </c:ext>
          </c:extLst>
        </c:ser>
        <c:dLbls>
          <c:showLegendKey val="0"/>
          <c:showVal val="0"/>
          <c:showCatName val="0"/>
          <c:showSerName val="0"/>
          <c:showPercent val="0"/>
          <c:showBubbleSize val="0"/>
        </c:dLbls>
        <c:smooth val="0"/>
        <c:axId val="390616368"/>
        <c:axId val="390618016"/>
      </c:lineChart>
      <c:catAx>
        <c:axId val="39061636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500" b="0" i="0" u="none" strike="noStrike" kern="1200" cap="all" spc="0" normalizeH="0" baseline="0">
                <a:solidFill>
                  <a:schemeClr val="tx1">
                    <a:lumMod val="65000"/>
                    <a:lumOff val="35000"/>
                  </a:schemeClr>
                </a:solidFill>
                <a:latin typeface="+mn-lt"/>
                <a:ea typeface="+mn-ea"/>
                <a:cs typeface="+mn-cs"/>
              </a:defRPr>
            </a:pPr>
            <a:endParaRPr lang="en-NL"/>
          </a:p>
        </c:txPr>
        <c:crossAx val="390618016"/>
        <c:crosses val="autoZero"/>
        <c:auto val="1"/>
        <c:lblAlgn val="ctr"/>
        <c:lblOffset val="100"/>
        <c:noMultiLvlLbl val="0"/>
      </c:catAx>
      <c:valAx>
        <c:axId val="390618016"/>
        <c:scaling>
          <c:orientation val="minMax"/>
        </c:scaling>
        <c:delete val="1"/>
        <c:axPos val="l"/>
        <c:numFmt formatCode="General" sourceLinked="1"/>
        <c:majorTickMark val="none"/>
        <c:minorTickMark val="none"/>
        <c:tickLblPos val="nextTo"/>
        <c:crossAx val="39061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sz="1600" dirty="0" err="1"/>
              <a:t>Aus</a:t>
            </a:r>
            <a:r>
              <a:rPr lang="en-GB" sz="1600" dirty="0"/>
              <a:t> &amp; NZ (420 projects)</a:t>
            </a:r>
          </a:p>
        </c:rich>
      </c:tx>
      <c:layout>
        <c:manualLayout>
          <c:xMode val="edge"/>
          <c:yMode val="edge"/>
          <c:x val="0.31836022601604547"/>
          <c:y val="0.1872044040172018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NL"/>
        </a:p>
      </c:txPr>
    </c:title>
    <c:autoTitleDeleted val="0"/>
    <c:plotArea>
      <c:layout>
        <c:manualLayout>
          <c:layoutTarget val="inner"/>
          <c:xMode val="edge"/>
          <c:yMode val="edge"/>
          <c:x val="6.190542951600151E-2"/>
          <c:y val="0.15554256582152293"/>
          <c:w val="0.89013504179374614"/>
          <c:h val="0.77451145419572631"/>
        </c:manualLayout>
      </c:layout>
      <c:lineChart>
        <c:grouping val="standard"/>
        <c:varyColors val="0"/>
        <c:ser>
          <c:idx val="0"/>
          <c:order val="0"/>
          <c:tx>
            <c:strRef>
              <c:f>Charts!$A$2</c:f>
              <c:strCache>
                <c:ptCount val="1"/>
                <c:pt idx="0">
                  <c:v>Australia - Old</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cat>
            <c:strRef>
              <c:f>Charts!$B$1:$N$1</c:f>
              <c:strCache>
                <c:ptCount val="13"/>
                <c:pt idx="0">
                  <c:v>Housing</c:v>
                </c:pt>
                <c:pt idx="1">
                  <c:v>Work &amp; Economic Value</c:v>
                </c:pt>
                <c:pt idx="2">
                  <c:v>Transportation &amp; travel</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Charts!$B$2:$N$2</c:f>
            </c:numRef>
          </c:val>
          <c:smooth val="0"/>
          <c:extLst>
            <c:ext xmlns:c16="http://schemas.microsoft.com/office/drawing/2014/chart" uri="{C3380CC4-5D6E-409C-BE32-E72D297353CC}">
              <c16:uniqueId val="{00000000-B29F-7D4F-83E5-94D74A9DC119}"/>
            </c:ext>
          </c:extLst>
        </c:ser>
        <c:ser>
          <c:idx val="1"/>
          <c:order val="1"/>
          <c:tx>
            <c:strRef>
              <c:f>Charts!$A$3</c:f>
              <c:strCache>
                <c:ptCount val="1"/>
                <c:pt idx="0">
                  <c:v>Australia</c:v>
                </c:pt>
              </c:strCache>
            </c:strRef>
          </c:tx>
          <c:spPr>
            <a:ln w="31750" cap="rnd">
              <a:solidFill>
                <a:schemeClr val="accent2"/>
              </a:solidFill>
              <a:round/>
            </a:ln>
            <a:effectLst/>
          </c:spPr>
          <c:marker>
            <c:symbol val="none"/>
          </c:marker>
          <c:cat>
            <c:strRef>
              <c:f>Charts!$B$1:$N$1</c:f>
              <c:strCache>
                <c:ptCount val="13"/>
                <c:pt idx="0">
                  <c:v>Housing</c:v>
                </c:pt>
                <c:pt idx="1">
                  <c:v>Work &amp; Economic Value</c:v>
                </c:pt>
                <c:pt idx="2">
                  <c:v>Transportation &amp; travel</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Charts!$B$3:$N$3</c:f>
              <c:numCache>
                <c:formatCode>General</c:formatCode>
                <c:ptCount val="13"/>
                <c:pt idx="0">
                  <c:v>4</c:v>
                </c:pt>
                <c:pt idx="1">
                  <c:v>69</c:v>
                </c:pt>
                <c:pt idx="2">
                  <c:v>108</c:v>
                </c:pt>
                <c:pt idx="3">
                  <c:v>0</c:v>
                </c:pt>
                <c:pt idx="4">
                  <c:v>5</c:v>
                </c:pt>
                <c:pt idx="5">
                  <c:v>24</c:v>
                </c:pt>
                <c:pt idx="6">
                  <c:v>36</c:v>
                </c:pt>
                <c:pt idx="7">
                  <c:v>101</c:v>
                </c:pt>
                <c:pt idx="8">
                  <c:v>28</c:v>
                </c:pt>
                <c:pt idx="9">
                  <c:v>8</c:v>
                </c:pt>
                <c:pt idx="10">
                  <c:v>3</c:v>
                </c:pt>
                <c:pt idx="11">
                  <c:v>2</c:v>
                </c:pt>
                <c:pt idx="12">
                  <c:v>7</c:v>
                </c:pt>
              </c:numCache>
            </c:numRef>
          </c:val>
          <c:smooth val="1"/>
          <c:extLst>
            <c:ext xmlns:c16="http://schemas.microsoft.com/office/drawing/2014/chart" uri="{C3380CC4-5D6E-409C-BE32-E72D297353CC}">
              <c16:uniqueId val="{00000001-B29F-7D4F-83E5-94D74A9DC119}"/>
            </c:ext>
          </c:extLst>
        </c:ser>
        <c:ser>
          <c:idx val="2"/>
          <c:order val="2"/>
          <c:tx>
            <c:strRef>
              <c:f>Charts!$A$4</c:f>
              <c:strCache>
                <c:ptCount val="1"/>
                <c:pt idx="0">
                  <c:v>New Zealand - old</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cat>
            <c:strRef>
              <c:f>Charts!$B$1:$N$1</c:f>
              <c:strCache>
                <c:ptCount val="13"/>
                <c:pt idx="0">
                  <c:v>Housing</c:v>
                </c:pt>
                <c:pt idx="1">
                  <c:v>Work &amp; Economic Value</c:v>
                </c:pt>
                <c:pt idx="2">
                  <c:v>Transportation &amp; travel</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Charts!$B$4:$N$4</c:f>
            </c:numRef>
          </c:val>
          <c:smooth val="0"/>
          <c:extLst>
            <c:ext xmlns:c16="http://schemas.microsoft.com/office/drawing/2014/chart" uri="{C3380CC4-5D6E-409C-BE32-E72D297353CC}">
              <c16:uniqueId val="{00000002-B29F-7D4F-83E5-94D74A9DC119}"/>
            </c:ext>
          </c:extLst>
        </c:ser>
        <c:ser>
          <c:idx val="3"/>
          <c:order val="3"/>
          <c:tx>
            <c:strRef>
              <c:f>Charts!$A$5</c:f>
              <c:strCache>
                <c:ptCount val="1"/>
                <c:pt idx="0">
                  <c:v>New Zealand</c:v>
                </c:pt>
              </c:strCache>
            </c:strRef>
          </c:tx>
          <c:spPr>
            <a:ln w="31750" cap="rnd">
              <a:solidFill>
                <a:schemeClr val="accent1"/>
              </a:solidFill>
              <a:round/>
            </a:ln>
            <a:effectLst/>
          </c:spPr>
          <c:marker>
            <c:symbol val="none"/>
          </c:marker>
          <c:cat>
            <c:strRef>
              <c:f>Charts!$B$1:$N$1</c:f>
              <c:strCache>
                <c:ptCount val="13"/>
                <c:pt idx="0">
                  <c:v>Housing</c:v>
                </c:pt>
                <c:pt idx="1">
                  <c:v>Work &amp; Economic Value</c:v>
                </c:pt>
                <c:pt idx="2">
                  <c:v>Transportation &amp; travel</c:v>
                </c:pt>
                <c:pt idx="3">
                  <c:v>Health</c:v>
                </c:pt>
                <c:pt idx="4">
                  <c:v>Education &amp; Learning</c:v>
                </c:pt>
                <c:pt idx="5">
                  <c:v>Safety</c:v>
                </c:pt>
                <c:pt idx="6">
                  <c:v>Environment</c:v>
                </c:pt>
                <c:pt idx="7">
                  <c:v>Leisure</c:v>
                </c:pt>
                <c:pt idx="8">
                  <c:v>Beauty</c:v>
                </c:pt>
                <c:pt idx="9">
                  <c:v>Culture</c:v>
                </c:pt>
                <c:pt idx="10">
                  <c:v>Social Justice</c:v>
                </c:pt>
                <c:pt idx="11">
                  <c:v>Spirituality</c:v>
                </c:pt>
                <c:pt idx="12">
                  <c:v>Civic Engagement</c:v>
                </c:pt>
              </c:strCache>
            </c:strRef>
          </c:cat>
          <c:val>
            <c:numRef>
              <c:f>Charts!$B$5:$N$5</c:f>
              <c:numCache>
                <c:formatCode>General</c:formatCode>
                <c:ptCount val="13"/>
                <c:pt idx="0">
                  <c:v>5</c:v>
                </c:pt>
                <c:pt idx="1">
                  <c:v>14</c:v>
                </c:pt>
                <c:pt idx="2">
                  <c:v>14</c:v>
                </c:pt>
                <c:pt idx="3">
                  <c:v>1</c:v>
                </c:pt>
                <c:pt idx="4">
                  <c:v>2</c:v>
                </c:pt>
                <c:pt idx="5">
                  <c:v>11</c:v>
                </c:pt>
                <c:pt idx="6">
                  <c:v>5</c:v>
                </c:pt>
                <c:pt idx="7">
                  <c:v>21</c:v>
                </c:pt>
                <c:pt idx="8">
                  <c:v>3</c:v>
                </c:pt>
                <c:pt idx="9">
                  <c:v>0</c:v>
                </c:pt>
                <c:pt idx="10">
                  <c:v>2</c:v>
                </c:pt>
                <c:pt idx="11">
                  <c:v>1</c:v>
                </c:pt>
                <c:pt idx="12">
                  <c:v>1</c:v>
                </c:pt>
              </c:numCache>
            </c:numRef>
          </c:val>
          <c:smooth val="1"/>
          <c:extLst>
            <c:ext xmlns:c16="http://schemas.microsoft.com/office/drawing/2014/chart" uri="{C3380CC4-5D6E-409C-BE32-E72D297353CC}">
              <c16:uniqueId val="{00000003-B29F-7D4F-83E5-94D74A9DC119}"/>
            </c:ext>
          </c:extLst>
        </c:ser>
        <c:dLbls>
          <c:showLegendKey val="0"/>
          <c:showVal val="0"/>
          <c:showCatName val="0"/>
          <c:showSerName val="0"/>
          <c:showPercent val="0"/>
          <c:showBubbleSize val="0"/>
        </c:dLbls>
        <c:smooth val="0"/>
        <c:axId val="523656351"/>
        <c:axId val="523657999"/>
      </c:lineChart>
      <c:catAx>
        <c:axId val="523656351"/>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500" b="0" i="0" u="none" strike="noStrike" kern="1200" baseline="0">
                <a:solidFill>
                  <a:schemeClr val="tx2"/>
                </a:solidFill>
                <a:latin typeface="+mn-lt"/>
                <a:ea typeface="+mn-ea"/>
                <a:cs typeface="+mn-cs"/>
              </a:defRPr>
            </a:pPr>
            <a:endParaRPr lang="en-NL"/>
          </a:p>
        </c:txPr>
        <c:crossAx val="523657999"/>
        <c:crosses val="autoZero"/>
        <c:auto val="1"/>
        <c:lblAlgn val="ctr"/>
        <c:lblOffset val="100"/>
        <c:noMultiLvlLbl val="0"/>
      </c:catAx>
      <c:valAx>
        <c:axId val="523657999"/>
        <c:scaling>
          <c:orientation val="minMax"/>
        </c:scaling>
        <c:delete val="1"/>
        <c:axPos val="l"/>
        <c:numFmt formatCode="General" sourceLinked="1"/>
        <c:majorTickMark val="none"/>
        <c:minorTickMark val="none"/>
        <c:tickLblPos val="nextTo"/>
        <c:crossAx val="52365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solidFill>
                  <a:schemeClr val="tx1"/>
                </a:solidFill>
              </a:rPr>
              <a:t>Europe (1030 projects)</a:t>
            </a:r>
          </a:p>
        </c:rich>
      </c:tx>
      <c:layout>
        <c:manualLayout>
          <c:xMode val="edge"/>
          <c:yMode val="edge"/>
          <c:x val="0.25016288342758852"/>
          <c:y val="0.10481523826168855"/>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NL"/>
        </a:p>
      </c:txPr>
    </c:title>
    <c:autoTitleDeleted val="0"/>
    <c:plotArea>
      <c:layout/>
      <c:lineChart>
        <c:grouping val="standard"/>
        <c:varyColors val="0"/>
        <c:ser>
          <c:idx val="0"/>
          <c:order val="0"/>
          <c:tx>
            <c:strRef>
              <c:f>Charts!$A$2</c:f>
              <c:strCache>
                <c:ptCount val="1"/>
                <c:pt idx="0">
                  <c:v>Belgium</c:v>
                </c:pt>
              </c:strCache>
            </c:strRef>
          </c:tx>
          <c:spPr>
            <a:ln w="28575" cap="rnd">
              <a:solidFill>
                <a:schemeClr val="accent1"/>
              </a:solidFill>
              <a:round/>
            </a:ln>
            <a:effectLst/>
          </c:spPr>
          <c:marker>
            <c:symbol val="none"/>
          </c:marker>
          <c:val>
            <c:numRef>
              <c:f>Charts!$B$2:$N$2</c:f>
              <c:numCache>
                <c:formatCode>General</c:formatCode>
                <c:ptCount val="13"/>
                <c:pt idx="0">
                  <c:v>0</c:v>
                </c:pt>
                <c:pt idx="1">
                  <c:v>2</c:v>
                </c:pt>
                <c:pt idx="2">
                  <c:v>0</c:v>
                </c:pt>
                <c:pt idx="3">
                  <c:v>0</c:v>
                </c:pt>
                <c:pt idx="4">
                  <c:v>3</c:v>
                </c:pt>
                <c:pt idx="5">
                  <c:v>3</c:v>
                </c:pt>
                <c:pt idx="6">
                  <c:v>5</c:v>
                </c:pt>
                <c:pt idx="7">
                  <c:v>2</c:v>
                </c:pt>
                <c:pt idx="8">
                  <c:v>2</c:v>
                </c:pt>
                <c:pt idx="9">
                  <c:v>0</c:v>
                </c:pt>
                <c:pt idx="10">
                  <c:v>0</c:v>
                </c:pt>
                <c:pt idx="11">
                  <c:v>0</c:v>
                </c:pt>
                <c:pt idx="12">
                  <c:v>4</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0-D696-8747-A44D-5AE34F580765}"/>
            </c:ext>
          </c:extLst>
        </c:ser>
        <c:ser>
          <c:idx val="1"/>
          <c:order val="1"/>
          <c:tx>
            <c:strRef>
              <c:f>Charts!$A$3</c:f>
              <c:strCache>
                <c:ptCount val="1"/>
                <c:pt idx="0">
                  <c:v>Denmark</c:v>
                </c:pt>
              </c:strCache>
            </c:strRef>
          </c:tx>
          <c:spPr>
            <a:ln w="28575" cap="rnd">
              <a:solidFill>
                <a:schemeClr val="accent2"/>
              </a:solidFill>
              <a:round/>
            </a:ln>
            <a:effectLst/>
          </c:spPr>
          <c:marker>
            <c:symbol val="none"/>
          </c:marker>
          <c:val>
            <c:numRef>
              <c:f>Charts!$B$3:$N$3</c:f>
              <c:numCache>
                <c:formatCode>General</c:formatCode>
                <c:ptCount val="13"/>
                <c:pt idx="0">
                  <c:v>1</c:v>
                </c:pt>
                <c:pt idx="1">
                  <c:v>22</c:v>
                </c:pt>
                <c:pt idx="2">
                  <c:v>6</c:v>
                </c:pt>
                <c:pt idx="3">
                  <c:v>3</c:v>
                </c:pt>
                <c:pt idx="4">
                  <c:v>1</c:v>
                </c:pt>
                <c:pt idx="5">
                  <c:v>1</c:v>
                </c:pt>
                <c:pt idx="6">
                  <c:v>5</c:v>
                </c:pt>
                <c:pt idx="7">
                  <c:v>1</c:v>
                </c:pt>
                <c:pt idx="8">
                  <c:v>1</c:v>
                </c:pt>
                <c:pt idx="9">
                  <c:v>0</c:v>
                </c:pt>
                <c:pt idx="10">
                  <c:v>0</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1-D696-8747-A44D-5AE34F580765}"/>
            </c:ext>
          </c:extLst>
        </c:ser>
        <c:ser>
          <c:idx val="2"/>
          <c:order val="2"/>
          <c:tx>
            <c:strRef>
              <c:f>Charts!$A$4</c:f>
              <c:strCache>
                <c:ptCount val="1"/>
                <c:pt idx="0">
                  <c:v>Finland</c:v>
                </c:pt>
              </c:strCache>
            </c:strRef>
          </c:tx>
          <c:spPr>
            <a:ln w="28575" cap="rnd">
              <a:solidFill>
                <a:schemeClr val="accent3"/>
              </a:solidFill>
              <a:round/>
            </a:ln>
            <a:effectLst/>
          </c:spPr>
          <c:marker>
            <c:symbol val="none"/>
          </c:marker>
          <c:val>
            <c:numRef>
              <c:f>Charts!$B$4:$N$4</c:f>
              <c:numCache>
                <c:formatCode>General</c:formatCode>
                <c:ptCount val="13"/>
                <c:pt idx="0">
                  <c:v>9</c:v>
                </c:pt>
                <c:pt idx="1">
                  <c:v>45</c:v>
                </c:pt>
                <c:pt idx="2">
                  <c:v>9</c:v>
                </c:pt>
                <c:pt idx="3">
                  <c:v>7</c:v>
                </c:pt>
                <c:pt idx="4">
                  <c:v>13</c:v>
                </c:pt>
                <c:pt idx="5">
                  <c:v>5</c:v>
                </c:pt>
                <c:pt idx="6">
                  <c:v>22</c:v>
                </c:pt>
                <c:pt idx="7">
                  <c:v>9</c:v>
                </c:pt>
                <c:pt idx="8">
                  <c:v>1</c:v>
                </c:pt>
                <c:pt idx="9">
                  <c:v>1</c:v>
                </c:pt>
                <c:pt idx="10">
                  <c:v>2</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2-D696-8747-A44D-5AE34F580765}"/>
            </c:ext>
          </c:extLst>
        </c:ser>
        <c:ser>
          <c:idx val="3"/>
          <c:order val="3"/>
          <c:tx>
            <c:strRef>
              <c:f>Charts!$A$5</c:f>
              <c:strCache>
                <c:ptCount val="1"/>
                <c:pt idx="0">
                  <c:v>France</c:v>
                </c:pt>
              </c:strCache>
            </c:strRef>
          </c:tx>
          <c:spPr>
            <a:ln w="28575" cap="rnd">
              <a:solidFill>
                <a:schemeClr val="accent4"/>
              </a:solidFill>
              <a:round/>
            </a:ln>
            <a:effectLst/>
          </c:spPr>
          <c:marker>
            <c:symbol val="none"/>
          </c:marker>
          <c:val>
            <c:numRef>
              <c:f>Charts!$B$5:$N$5</c:f>
              <c:numCache>
                <c:formatCode>General</c:formatCode>
                <c:ptCount val="13"/>
                <c:pt idx="0">
                  <c:v>3</c:v>
                </c:pt>
                <c:pt idx="1">
                  <c:v>62</c:v>
                </c:pt>
                <c:pt idx="2">
                  <c:v>18</c:v>
                </c:pt>
                <c:pt idx="3">
                  <c:v>3</c:v>
                </c:pt>
                <c:pt idx="4">
                  <c:v>16</c:v>
                </c:pt>
                <c:pt idx="5">
                  <c:v>2</c:v>
                </c:pt>
                <c:pt idx="6">
                  <c:v>27</c:v>
                </c:pt>
                <c:pt idx="7">
                  <c:v>17</c:v>
                </c:pt>
                <c:pt idx="8">
                  <c:v>2</c:v>
                </c:pt>
                <c:pt idx="9">
                  <c:v>1</c:v>
                </c:pt>
                <c:pt idx="10">
                  <c:v>2</c:v>
                </c:pt>
                <c:pt idx="11">
                  <c:v>0</c:v>
                </c:pt>
                <c:pt idx="12">
                  <c:v>12</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3-D696-8747-A44D-5AE34F580765}"/>
            </c:ext>
          </c:extLst>
        </c:ser>
        <c:ser>
          <c:idx val="4"/>
          <c:order val="4"/>
          <c:tx>
            <c:strRef>
              <c:f>Charts!$A$6</c:f>
              <c:strCache>
                <c:ptCount val="1"/>
                <c:pt idx="0">
                  <c:v>Germany</c:v>
                </c:pt>
              </c:strCache>
            </c:strRef>
          </c:tx>
          <c:spPr>
            <a:ln w="28575" cap="rnd">
              <a:solidFill>
                <a:schemeClr val="accent5"/>
              </a:solidFill>
              <a:round/>
            </a:ln>
            <a:effectLst/>
          </c:spPr>
          <c:marker>
            <c:symbol val="none"/>
          </c:marker>
          <c:val>
            <c:numRef>
              <c:f>Charts!$B$6:$N$6</c:f>
              <c:numCache>
                <c:formatCode>General</c:formatCode>
                <c:ptCount val="13"/>
                <c:pt idx="0">
                  <c:v>9</c:v>
                </c:pt>
                <c:pt idx="1">
                  <c:v>33</c:v>
                </c:pt>
                <c:pt idx="2">
                  <c:v>33</c:v>
                </c:pt>
                <c:pt idx="3">
                  <c:v>1</c:v>
                </c:pt>
                <c:pt idx="4">
                  <c:v>10</c:v>
                </c:pt>
                <c:pt idx="5">
                  <c:v>9</c:v>
                </c:pt>
                <c:pt idx="6">
                  <c:v>35</c:v>
                </c:pt>
                <c:pt idx="7">
                  <c:v>3</c:v>
                </c:pt>
                <c:pt idx="8">
                  <c:v>2</c:v>
                </c:pt>
                <c:pt idx="9">
                  <c:v>0</c:v>
                </c:pt>
                <c:pt idx="10">
                  <c:v>1</c:v>
                </c:pt>
                <c:pt idx="11">
                  <c:v>0</c:v>
                </c:pt>
                <c:pt idx="12">
                  <c:v>3</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4-D696-8747-A44D-5AE34F580765}"/>
            </c:ext>
          </c:extLst>
        </c:ser>
        <c:ser>
          <c:idx val="5"/>
          <c:order val="5"/>
          <c:tx>
            <c:strRef>
              <c:f>Charts!$A$7</c:f>
              <c:strCache>
                <c:ptCount val="1"/>
                <c:pt idx="0">
                  <c:v>Ireland</c:v>
                </c:pt>
              </c:strCache>
            </c:strRef>
          </c:tx>
          <c:spPr>
            <a:ln w="28575" cap="rnd">
              <a:solidFill>
                <a:schemeClr val="accent6"/>
              </a:solidFill>
              <a:round/>
            </a:ln>
            <a:effectLst/>
          </c:spPr>
          <c:marker>
            <c:symbol val="none"/>
          </c:marker>
          <c:val>
            <c:numRef>
              <c:f>Charts!$B$7:$N$7</c:f>
              <c:numCache>
                <c:formatCode>General</c:formatCode>
                <c:ptCount val="13"/>
                <c:pt idx="0">
                  <c:v>1</c:v>
                </c:pt>
                <c:pt idx="1">
                  <c:v>21</c:v>
                </c:pt>
                <c:pt idx="2">
                  <c:v>15</c:v>
                </c:pt>
                <c:pt idx="3">
                  <c:v>1</c:v>
                </c:pt>
                <c:pt idx="4">
                  <c:v>2</c:v>
                </c:pt>
                <c:pt idx="5">
                  <c:v>8</c:v>
                </c:pt>
                <c:pt idx="6">
                  <c:v>5</c:v>
                </c:pt>
                <c:pt idx="7">
                  <c:v>7</c:v>
                </c:pt>
                <c:pt idx="8">
                  <c:v>0</c:v>
                </c:pt>
                <c:pt idx="9">
                  <c:v>3</c:v>
                </c:pt>
                <c:pt idx="10">
                  <c:v>3</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5-D696-8747-A44D-5AE34F580765}"/>
            </c:ext>
          </c:extLst>
        </c:ser>
        <c:ser>
          <c:idx val="6"/>
          <c:order val="6"/>
          <c:tx>
            <c:strRef>
              <c:f>Charts!$A$8</c:f>
              <c:strCache>
                <c:ptCount val="1"/>
                <c:pt idx="0">
                  <c:v>Lithuania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val>
            <c:numRef>
              <c:f>Charts!$B$8:$N$8</c:f>
            </c:numRef>
          </c:val>
          <c:smooth val="0"/>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6-D696-8747-A44D-5AE34F580765}"/>
            </c:ext>
          </c:extLst>
        </c:ser>
        <c:ser>
          <c:idx val="7"/>
          <c:order val="7"/>
          <c:tx>
            <c:strRef>
              <c:f>Charts!$A$9</c:f>
              <c:strCache>
                <c:ptCount val="1"/>
                <c:pt idx="0">
                  <c:v>Luxembourg</c:v>
                </c:pt>
              </c:strCache>
            </c:strRef>
          </c:tx>
          <c:spPr>
            <a:ln w="28575" cap="rnd">
              <a:solidFill>
                <a:schemeClr val="accent2">
                  <a:lumMod val="60000"/>
                </a:schemeClr>
              </a:solidFill>
              <a:round/>
            </a:ln>
            <a:effectLst/>
          </c:spPr>
          <c:marker>
            <c:symbol val="none"/>
          </c:marker>
          <c:val>
            <c:numRef>
              <c:f>Charts!$B$9:$N$9</c:f>
              <c:numCache>
                <c:formatCode>General</c:formatCode>
                <c:ptCount val="13"/>
                <c:pt idx="0">
                  <c:v>0</c:v>
                </c:pt>
                <c:pt idx="1">
                  <c:v>2</c:v>
                </c:pt>
                <c:pt idx="2">
                  <c:v>2</c:v>
                </c:pt>
                <c:pt idx="3">
                  <c:v>0</c:v>
                </c:pt>
                <c:pt idx="4">
                  <c:v>1</c:v>
                </c:pt>
                <c:pt idx="5">
                  <c:v>0</c:v>
                </c:pt>
                <c:pt idx="6">
                  <c:v>1</c:v>
                </c:pt>
                <c:pt idx="7">
                  <c:v>0</c:v>
                </c:pt>
                <c:pt idx="8">
                  <c:v>0</c:v>
                </c:pt>
                <c:pt idx="9">
                  <c:v>1</c:v>
                </c:pt>
                <c:pt idx="10">
                  <c:v>0</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7-D696-8747-A44D-5AE34F580765}"/>
            </c:ext>
          </c:extLst>
        </c:ser>
        <c:ser>
          <c:idx val="8"/>
          <c:order val="8"/>
          <c:tx>
            <c:strRef>
              <c:f>Charts!$A$10</c:f>
              <c:strCache>
                <c:ptCount val="1"/>
                <c:pt idx="0">
                  <c:v>Netherlands</c:v>
                </c:pt>
              </c:strCache>
            </c:strRef>
          </c:tx>
          <c:spPr>
            <a:ln w="28575" cap="rnd">
              <a:solidFill>
                <a:schemeClr val="accent3">
                  <a:lumMod val="60000"/>
                </a:schemeClr>
              </a:solidFill>
              <a:round/>
            </a:ln>
            <a:effectLst/>
          </c:spPr>
          <c:marker>
            <c:symbol val="none"/>
          </c:marker>
          <c:val>
            <c:numRef>
              <c:f>Charts!$B$10:$N$10</c:f>
              <c:numCache>
                <c:formatCode>General</c:formatCode>
                <c:ptCount val="13"/>
                <c:pt idx="0">
                  <c:v>1</c:v>
                </c:pt>
                <c:pt idx="1">
                  <c:v>76</c:v>
                </c:pt>
                <c:pt idx="2">
                  <c:v>19</c:v>
                </c:pt>
                <c:pt idx="3">
                  <c:v>6</c:v>
                </c:pt>
                <c:pt idx="4">
                  <c:v>10</c:v>
                </c:pt>
                <c:pt idx="5">
                  <c:v>11</c:v>
                </c:pt>
                <c:pt idx="6">
                  <c:v>22</c:v>
                </c:pt>
                <c:pt idx="7">
                  <c:v>2</c:v>
                </c:pt>
                <c:pt idx="8">
                  <c:v>0</c:v>
                </c:pt>
                <c:pt idx="9">
                  <c:v>2</c:v>
                </c:pt>
                <c:pt idx="10">
                  <c:v>7</c:v>
                </c:pt>
                <c:pt idx="11">
                  <c:v>0</c:v>
                </c:pt>
                <c:pt idx="12">
                  <c:v>0</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8-D696-8747-A44D-5AE34F580765}"/>
            </c:ext>
          </c:extLst>
        </c:ser>
        <c:ser>
          <c:idx val="9"/>
          <c:order val="9"/>
          <c:tx>
            <c:strRef>
              <c:f>Charts!$A$11</c:f>
              <c:strCache>
                <c:ptCount val="1"/>
                <c:pt idx="0">
                  <c:v>Norway</c:v>
                </c:pt>
              </c:strCache>
            </c:strRef>
          </c:tx>
          <c:spPr>
            <a:ln w="28575" cap="rnd">
              <a:solidFill>
                <a:schemeClr val="accent4">
                  <a:lumMod val="60000"/>
                </a:schemeClr>
              </a:solidFill>
              <a:round/>
            </a:ln>
            <a:effectLst/>
          </c:spPr>
          <c:marker>
            <c:symbol val="none"/>
          </c:marker>
          <c:val>
            <c:numRef>
              <c:f>Charts!$B$11:$N$11</c:f>
              <c:numCache>
                <c:formatCode>General</c:formatCode>
                <c:ptCount val="13"/>
                <c:pt idx="0">
                  <c:v>4</c:v>
                </c:pt>
                <c:pt idx="1">
                  <c:v>17</c:v>
                </c:pt>
                <c:pt idx="2">
                  <c:v>4</c:v>
                </c:pt>
                <c:pt idx="3">
                  <c:v>2</c:v>
                </c:pt>
                <c:pt idx="4">
                  <c:v>11</c:v>
                </c:pt>
                <c:pt idx="5">
                  <c:v>3</c:v>
                </c:pt>
                <c:pt idx="6">
                  <c:v>7</c:v>
                </c:pt>
                <c:pt idx="7">
                  <c:v>5</c:v>
                </c:pt>
                <c:pt idx="8">
                  <c:v>1</c:v>
                </c:pt>
                <c:pt idx="9">
                  <c:v>1</c:v>
                </c:pt>
                <c:pt idx="10">
                  <c:v>2</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9-D696-8747-A44D-5AE34F580765}"/>
            </c:ext>
          </c:extLst>
        </c:ser>
        <c:ser>
          <c:idx val="10"/>
          <c:order val="10"/>
          <c:tx>
            <c:strRef>
              <c:f>Charts!$A$12</c:f>
              <c:strCache>
                <c:ptCount val="1"/>
                <c:pt idx="0">
                  <c:v>Scotland</c:v>
                </c:pt>
              </c:strCache>
            </c:strRef>
          </c:tx>
          <c:spPr>
            <a:ln w="28575" cap="rnd">
              <a:solidFill>
                <a:schemeClr val="accent5">
                  <a:lumMod val="60000"/>
                </a:schemeClr>
              </a:solidFill>
              <a:round/>
            </a:ln>
            <a:effectLst/>
          </c:spPr>
          <c:marker>
            <c:symbol val="none"/>
          </c:marker>
          <c:val>
            <c:numRef>
              <c:f>Charts!$B$12:$N$12</c:f>
              <c:numCache>
                <c:formatCode>General</c:formatCode>
                <c:ptCount val="13"/>
                <c:pt idx="0">
                  <c:v>3</c:v>
                </c:pt>
                <c:pt idx="1">
                  <c:v>10</c:v>
                </c:pt>
                <c:pt idx="2">
                  <c:v>6</c:v>
                </c:pt>
                <c:pt idx="3">
                  <c:v>0</c:v>
                </c:pt>
                <c:pt idx="4">
                  <c:v>1</c:v>
                </c:pt>
                <c:pt idx="5">
                  <c:v>4</c:v>
                </c:pt>
                <c:pt idx="6">
                  <c:v>5</c:v>
                </c:pt>
                <c:pt idx="7">
                  <c:v>1</c:v>
                </c:pt>
                <c:pt idx="8">
                  <c:v>1</c:v>
                </c:pt>
                <c:pt idx="9">
                  <c:v>0</c:v>
                </c:pt>
                <c:pt idx="10">
                  <c:v>1</c:v>
                </c:pt>
                <c:pt idx="11">
                  <c:v>0</c:v>
                </c:pt>
                <c:pt idx="12">
                  <c:v>1</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A-D696-8747-A44D-5AE34F580765}"/>
            </c:ext>
          </c:extLst>
        </c:ser>
        <c:ser>
          <c:idx val="11"/>
          <c:order val="11"/>
          <c:tx>
            <c:strRef>
              <c:f>Charts!$A$13</c:f>
              <c:strCache>
                <c:ptCount val="1"/>
                <c:pt idx="0">
                  <c:v>Spain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Charts!$B$13:$N$13</c:f>
            </c:numRef>
          </c:val>
          <c:smooth val="0"/>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B-D696-8747-A44D-5AE34F580765}"/>
            </c:ext>
          </c:extLst>
        </c:ser>
        <c:ser>
          <c:idx val="12"/>
          <c:order val="12"/>
          <c:tx>
            <c:strRef>
              <c:f>Charts!$A$14</c:f>
              <c:strCache>
                <c:ptCount val="1"/>
                <c:pt idx="0">
                  <c:v>Sweden</c:v>
                </c:pt>
              </c:strCache>
            </c:strRef>
          </c:tx>
          <c:spPr>
            <a:ln w="28575" cap="rnd">
              <a:solidFill>
                <a:schemeClr val="accent1">
                  <a:lumMod val="80000"/>
                  <a:lumOff val="20000"/>
                </a:schemeClr>
              </a:solidFill>
              <a:round/>
            </a:ln>
            <a:effectLst/>
          </c:spPr>
          <c:marker>
            <c:symbol val="none"/>
          </c:marker>
          <c:val>
            <c:numRef>
              <c:f>Charts!$B$14:$N$14</c:f>
              <c:numCache>
                <c:formatCode>General</c:formatCode>
                <c:ptCount val="13"/>
                <c:pt idx="0">
                  <c:v>0</c:v>
                </c:pt>
                <c:pt idx="1">
                  <c:v>17</c:v>
                </c:pt>
                <c:pt idx="2">
                  <c:v>2</c:v>
                </c:pt>
                <c:pt idx="3">
                  <c:v>0</c:v>
                </c:pt>
                <c:pt idx="4">
                  <c:v>0</c:v>
                </c:pt>
                <c:pt idx="5">
                  <c:v>1</c:v>
                </c:pt>
                <c:pt idx="6">
                  <c:v>10</c:v>
                </c:pt>
                <c:pt idx="7">
                  <c:v>0</c:v>
                </c:pt>
                <c:pt idx="8">
                  <c:v>1</c:v>
                </c:pt>
                <c:pt idx="9">
                  <c:v>0</c:v>
                </c:pt>
                <c:pt idx="10">
                  <c:v>0</c:v>
                </c:pt>
                <c:pt idx="11">
                  <c:v>0</c:v>
                </c:pt>
                <c:pt idx="12">
                  <c:v>0</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C-D696-8747-A44D-5AE34F580765}"/>
            </c:ext>
          </c:extLst>
        </c:ser>
        <c:ser>
          <c:idx val="13"/>
          <c:order val="13"/>
          <c:tx>
            <c:strRef>
              <c:f>Charts!$A$15</c:f>
              <c:strCache>
                <c:ptCount val="1"/>
                <c:pt idx="0">
                  <c:v>Switzerland</c:v>
                </c:pt>
              </c:strCache>
            </c:strRef>
          </c:tx>
          <c:spPr>
            <a:ln w="28575" cap="rnd">
              <a:solidFill>
                <a:schemeClr val="accent2">
                  <a:lumMod val="80000"/>
                  <a:lumOff val="20000"/>
                </a:schemeClr>
              </a:solidFill>
              <a:round/>
            </a:ln>
            <a:effectLst/>
          </c:spPr>
          <c:marker>
            <c:symbol val="none"/>
          </c:marker>
          <c:val>
            <c:numRef>
              <c:f>Charts!$B$15:$N$15</c:f>
              <c:numCache>
                <c:formatCode>General</c:formatCode>
                <c:ptCount val="13"/>
                <c:pt idx="0">
                  <c:v>2</c:v>
                </c:pt>
                <c:pt idx="1">
                  <c:v>12</c:v>
                </c:pt>
                <c:pt idx="2">
                  <c:v>19</c:v>
                </c:pt>
                <c:pt idx="3">
                  <c:v>3</c:v>
                </c:pt>
                <c:pt idx="4">
                  <c:v>1</c:v>
                </c:pt>
                <c:pt idx="5">
                  <c:v>5</c:v>
                </c:pt>
                <c:pt idx="6">
                  <c:v>11</c:v>
                </c:pt>
                <c:pt idx="7">
                  <c:v>4</c:v>
                </c:pt>
                <c:pt idx="8">
                  <c:v>0</c:v>
                </c:pt>
                <c:pt idx="9">
                  <c:v>0</c:v>
                </c:pt>
                <c:pt idx="10">
                  <c:v>0</c:v>
                </c:pt>
                <c:pt idx="11">
                  <c:v>0</c:v>
                </c:pt>
                <c:pt idx="12">
                  <c:v>10</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D-D696-8747-A44D-5AE34F580765}"/>
            </c:ext>
          </c:extLst>
        </c:ser>
        <c:ser>
          <c:idx val="14"/>
          <c:order val="14"/>
          <c:tx>
            <c:strRef>
              <c:f>Charts!$A$16</c:f>
              <c:strCache>
                <c:ptCount val="1"/>
                <c:pt idx="0">
                  <c:v>UK</c:v>
                </c:pt>
              </c:strCache>
            </c:strRef>
          </c:tx>
          <c:spPr>
            <a:ln w="28575" cap="rnd">
              <a:solidFill>
                <a:schemeClr val="accent3">
                  <a:lumMod val="80000"/>
                  <a:lumOff val="20000"/>
                </a:schemeClr>
              </a:solidFill>
              <a:round/>
            </a:ln>
            <a:effectLst/>
          </c:spPr>
          <c:marker>
            <c:symbol val="none"/>
          </c:marker>
          <c:val>
            <c:numRef>
              <c:f>Charts!$B$16:$N$16</c:f>
              <c:numCache>
                <c:formatCode>General</c:formatCode>
                <c:ptCount val="13"/>
                <c:pt idx="0">
                  <c:v>5</c:v>
                </c:pt>
                <c:pt idx="1">
                  <c:v>34</c:v>
                </c:pt>
                <c:pt idx="2">
                  <c:v>21</c:v>
                </c:pt>
                <c:pt idx="3">
                  <c:v>8</c:v>
                </c:pt>
                <c:pt idx="4">
                  <c:v>7</c:v>
                </c:pt>
                <c:pt idx="5">
                  <c:v>7</c:v>
                </c:pt>
                <c:pt idx="6">
                  <c:v>16</c:v>
                </c:pt>
                <c:pt idx="7">
                  <c:v>1</c:v>
                </c:pt>
                <c:pt idx="8">
                  <c:v>2</c:v>
                </c:pt>
                <c:pt idx="9">
                  <c:v>1</c:v>
                </c:pt>
                <c:pt idx="10">
                  <c:v>8</c:v>
                </c:pt>
                <c:pt idx="11">
                  <c:v>0</c:v>
                </c:pt>
                <c:pt idx="12">
                  <c:v>5</c:v>
                </c:pt>
              </c:numCache>
            </c:numRef>
          </c:val>
          <c:smooth val="1"/>
          <c:extLst>
            <c:ext xmlns:c15="http://schemas.microsoft.com/office/drawing/2012/chart" uri="{02D57815-91ED-43cb-92C2-25804820EDAC}">
              <c15:filteredCategoryTitle>
                <c15:cat>
                  <c:strRef>
                    <c:extLst>
                      <c:ext uri="{02D57815-91ED-43cb-92C2-25804820EDAC}">
                        <c15:formulaRef>
                          <c15:sqref>Charts!$B$1:$N$1</c15:sqref>
                        </c15:formulaRef>
                      </c:ext>
                    </c:extLst>
                    <c:strCache>
                      <c:ptCount val="13"/>
                      <c:pt idx="0">
                        <c:v>Housing</c:v>
                      </c:pt>
                      <c:pt idx="1">
                        <c:v>Work &amp; Economic Value</c:v>
                      </c:pt>
                      <c:pt idx="2">
                        <c:v>Transportation &amp; travel</c:v>
                      </c:pt>
                      <c:pt idx="3">
                        <c:v>Health</c:v>
                      </c:pt>
                      <c:pt idx="4">
                        <c:v>Education Learning</c:v>
                      </c:pt>
                      <c:pt idx="5">
                        <c:v>Safety</c:v>
                      </c:pt>
                      <c:pt idx="6">
                        <c:v>Environment</c:v>
                      </c:pt>
                      <c:pt idx="7">
                        <c:v>Leisure</c:v>
                      </c:pt>
                      <c:pt idx="8">
                        <c:v>Beauty</c:v>
                      </c:pt>
                      <c:pt idx="9">
                        <c:v>Culture</c:v>
                      </c:pt>
                      <c:pt idx="10">
                        <c:v>Social Justice</c:v>
                      </c:pt>
                      <c:pt idx="11">
                        <c:v>Spirituality</c:v>
                      </c:pt>
                      <c:pt idx="12">
                        <c:v>Civic engagement</c:v>
                      </c:pt>
                    </c:strCache>
                  </c:strRef>
                </c15:cat>
              </c15:filteredCategoryTitle>
            </c:ext>
            <c:ext xmlns:c16="http://schemas.microsoft.com/office/drawing/2014/chart" uri="{C3380CC4-5D6E-409C-BE32-E72D297353CC}">
              <c16:uniqueId val="{0000000E-D696-8747-A44D-5AE34F580765}"/>
            </c:ext>
          </c:extLst>
        </c:ser>
        <c:dLbls>
          <c:showLegendKey val="0"/>
          <c:showVal val="0"/>
          <c:showCatName val="0"/>
          <c:showSerName val="0"/>
          <c:showPercent val="0"/>
          <c:showBubbleSize val="0"/>
        </c:dLbls>
        <c:smooth val="0"/>
        <c:axId val="287523792"/>
        <c:axId val="287408400"/>
      </c:lineChart>
      <c:catAx>
        <c:axId val="28752379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NL"/>
          </a:p>
        </c:txPr>
        <c:crossAx val="287408400"/>
        <c:crosses val="autoZero"/>
        <c:auto val="1"/>
        <c:lblAlgn val="ctr"/>
        <c:lblOffset val="100"/>
        <c:noMultiLvlLbl val="0"/>
      </c:catAx>
      <c:valAx>
        <c:axId val="287408400"/>
        <c:scaling>
          <c:orientation val="minMax"/>
        </c:scaling>
        <c:delete val="1"/>
        <c:axPos val="l"/>
        <c:numFmt formatCode="General" sourceLinked="1"/>
        <c:majorTickMark val="none"/>
        <c:minorTickMark val="none"/>
        <c:tickLblPos val="nextTo"/>
        <c:crossAx val="28752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6">
  <a:schemeClr val="accent6"/>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1B2C8-F800-8448-BB0B-DE08607E653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A792704D-30FD-A047-9FE5-70A4E4B1EF99}">
      <dgm:prSet phldrT="[Text]"/>
      <dgm:spPr/>
      <dgm:t>
        <a:bodyPr/>
        <a:lstStyle/>
        <a:p>
          <a:r>
            <a:rPr lang="en-GB" dirty="0"/>
            <a:t>Durable</a:t>
          </a:r>
        </a:p>
      </dgm:t>
    </dgm:pt>
    <dgm:pt modelId="{4506293B-F838-8E4B-9BE7-0587EA80B3D1}" type="parTrans" cxnId="{CB44E7CB-15E2-6442-924C-99FE3063938C}">
      <dgm:prSet/>
      <dgm:spPr/>
      <dgm:t>
        <a:bodyPr/>
        <a:lstStyle/>
        <a:p>
          <a:endParaRPr lang="en-GB"/>
        </a:p>
      </dgm:t>
    </dgm:pt>
    <dgm:pt modelId="{A81CAA49-A9B2-024A-B5B8-C1241A48DEF6}" type="sibTrans" cxnId="{CB44E7CB-15E2-6442-924C-99FE3063938C}">
      <dgm:prSet/>
      <dgm:spPr/>
      <dgm:t>
        <a:bodyPr/>
        <a:lstStyle/>
        <a:p>
          <a:endParaRPr lang="en-GB"/>
        </a:p>
      </dgm:t>
    </dgm:pt>
    <dgm:pt modelId="{87B67D13-E8C2-6942-BA80-7DB8D7F1A9FB}">
      <dgm:prSet phldrT="[Text]"/>
      <dgm:spPr/>
      <dgm:t>
        <a:bodyPr/>
        <a:lstStyle/>
        <a:p>
          <a:r>
            <a:rPr lang="en-GB" dirty="0"/>
            <a:t>Healthy</a:t>
          </a:r>
        </a:p>
      </dgm:t>
    </dgm:pt>
    <dgm:pt modelId="{BCB55003-1063-704A-9231-0DF44B8889DF}" type="parTrans" cxnId="{DFC0EC80-3D5E-B34F-93D7-A4CE611AA475}">
      <dgm:prSet/>
      <dgm:spPr/>
      <dgm:t>
        <a:bodyPr/>
        <a:lstStyle/>
        <a:p>
          <a:endParaRPr lang="en-GB"/>
        </a:p>
      </dgm:t>
    </dgm:pt>
    <dgm:pt modelId="{21276A07-6970-E643-BDB9-D9ADCD07263E}" type="sibTrans" cxnId="{DFC0EC80-3D5E-B34F-93D7-A4CE611AA475}">
      <dgm:prSet/>
      <dgm:spPr/>
      <dgm:t>
        <a:bodyPr/>
        <a:lstStyle/>
        <a:p>
          <a:endParaRPr lang="en-GB"/>
        </a:p>
      </dgm:t>
    </dgm:pt>
    <dgm:pt modelId="{4A840822-D161-DE4F-9004-888C0B7842BC}">
      <dgm:prSet phldrT="[Text]"/>
      <dgm:spPr/>
      <dgm:t>
        <a:bodyPr/>
        <a:lstStyle/>
        <a:p>
          <a:r>
            <a:rPr lang="en-GB" dirty="0"/>
            <a:t>Learning</a:t>
          </a:r>
        </a:p>
      </dgm:t>
    </dgm:pt>
    <dgm:pt modelId="{106C330D-E237-004D-8522-887C48E6CD60}" type="parTrans" cxnId="{5A8EDDD9-2435-E54C-A9D2-F45CCFCE293E}">
      <dgm:prSet/>
      <dgm:spPr/>
      <dgm:t>
        <a:bodyPr/>
        <a:lstStyle/>
        <a:p>
          <a:endParaRPr lang="en-GB"/>
        </a:p>
      </dgm:t>
    </dgm:pt>
    <dgm:pt modelId="{78EE3F93-77AE-C849-8497-26C48B5D2AC9}" type="sibTrans" cxnId="{5A8EDDD9-2435-E54C-A9D2-F45CCFCE293E}">
      <dgm:prSet/>
      <dgm:spPr/>
      <dgm:t>
        <a:bodyPr/>
        <a:lstStyle/>
        <a:p>
          <a:endParaRPr lang="en-GB"/>
        </a:p>
      </dgm:t>
    </dgm:pt>
    <dgm:pt modelId="{52A7E4EF-5F99-634F-8749-324EFA6B0E83}">
      <dgm:prSet phldrT="[Text]"/>
      <dgm:spPr/>
      <dgm:t>
        <a:bodyPr/>
        <a:lstStyle/>
        <a:p>
          <a:r>
            <a:rPr lang="en-GB" dirty="0"/>
            <a:t>Digital</a:t>
          </a:r>
        </a:p>
      </dgm:t>
    </dgm:pt>
    <dgm:pt modelId="{F66E7649-717F-8B4B-A4C0-542CBA468F71}" type="parTrans" cxnId="{387697B3-48F7-CD42-81DC-2CBF3B283CC0}">
      <dgm:prSet/>
      <dgm:spPr/>
      <dgm:t>
        <a:bodyPr/>
        <a:lstStyle/>
        <a:p>
          <a:endParaRPr lang="en-GB"/>
        </a:p>
      </dgm:t>
    </dgm:pt>
    <dgm:pt modelId="{C205BB10-B7E4-EF48-A56D-428F34FFA1EB}" type="sibTrans" cxnId="{387697B3-48F7-CD42-81DC-2CBF3B283CC0}">
      <dgm:prSet/>
      <dgm:spPr/>
      <dgm:t>
        <a:bodyPr/>
        <a:lstStyle/>
        <a:p>
          <a:endParaRPr lang="en-GB"/>
        </a:p>
      </dgm:t>
    </dgm:pt>
    <dgm:pt modelId="{4A5A2CB3-CE53-6E49-8B7C-AD8B8C909427}" type="pres">
      <dgm:prSet presAssocID="{96B1B2C8-F800-8448-BB0B-DE08607E6536}" presName="linear" presStyleCnt="0">
        <dgm:presLayoutVars>
          <dgm:dir/>
          <dgm:animLvl val="lvl"/>
          <dgm:resizeHandles val="exact"/>
        </dgm:presLayoutVars>
      </dgm:prSet>
      <dgm:spPr/>
    </dgm:pt>
    <dgm:pt modelId="{51F9E13F-7ACF-B742-90C8-877D5C5BDE44}" type="pres">
      <dgm:prSet presAssocID="{A792704D-30FD-A047-9FE5-70A4E4B1EF99}" presName="parentLin" presStyleCnt="0"/>
      <dgm:spPr/>
    </dgm:pt>
    <dgm:pt modelId="{5A694AA8-84CF-244F-B918-C4C3B99D5CA3}" type="pres">
      <dgm:prSet presAssocID="{A792704D-30FD-A047-9FE5-70A4E4B1EF99}" presName="parentLeftMargin" presStyleLbl="node1" presStyleIdx="0" presStyleCnt="4"/>
      <dgm:spPr/>
    </dgm:pt>
    <dgm:pt modelId="{94644E59-6548-6D4D-A289-2437FCA66DBE}" type="pres">
      <dgm:prSet presAssocID="{A792704D-30FD-A047-9FE5-70A4E4B1EF99}" presName="parentText" presStyleLbl="node1" presStyleIdx="0" presStyleCnt="4">
        <dgm:presLayoutVars>
          <dgm:chMax val="0"/>
          <dgm:bulletEnabled val="1"/>
        </dgm:presLayoutVars>
      </dgm:prSet>
      <dgm:spPr/>
    </dgm:pt>
    <dgm:pt modelId="{B73BE438-486F-EE4F-9A0E-E2DF05B52386}" type="pres">
      <dgm:prSet presAssocID="{A792704D-30FD-A047-9FE5-70A4E4B1EF99}" presName="negativeSpace" presStyleCnt="0"/>
      <dgm:spPr/>
    </dgm:pt>
    <dgm:pt modelId="{075370CF-3734-A441-8E5F-B349C415CA8B}" type="pres">
      <dgm:prSet presAssocID="{A792704D-30FD-A047-9FE5-70A4E4B1EF99}" presName="childText" presStyleLbl="conFgAcc1" presStyleIdx="0" presStyleCnt="4">
        <dgm:presLayoutVars>
          <dgm:bulletEnabled val="1"/>
        </dgm:presLayoutVars>
      </dgm:prSet>
      <dgm:spPr/>
    </dgm:pt>
    <dgm:pt modelId="{575219B8-290B-2A45-ABAB-D992106A60B5}" type="pres">
      <dgm:prSet presAssocID="{A81CAA49-A9B2-024A-B5B8-C1241A48DEF6}" presName="spaceBetweenRectangles" presStyleCnt="0"/>
      <dgm:spPr/>
    </dgm:pt>
    <dgm:pt modelId="{35BDB4EA-3758-A34B-B2F5-1D5439FD0362}" type="pres">
      <dgm:prSet presAssocID="{87B67D13-E8C2-6942-BA80-7DB8D7F1A9FB}" presName="parentLin" presStyleCnt="0"/>
      <dgm:spPr/>
    </dgm:pt>
    <dgm:pt modelId="{EEB884A3-12C6-6A47-BF2D-6CEABC41DBBE}" type="pres">
      <dgm:prSet presAssocID="{87B67D13-E8C2-6942-BA80-7DB8D7F1A9FB}" presName="parentLeftMargin" presStyleLbl="node1" presStyleIdx="0" presStyleCnt="4"/>
      <dgm:spPr/>
    </dgm:pt>
    <dgm:pt modelId="{7655BA01-2258-F447-B592-DBBAB8C102CC}" type="pres">
      <dgm:prSet presAssocID="{87B67D13-E8C2-6942-BA80-7DB8D7F1A9FB}" presName="parentText" presStyleLbl="node1" presStyleIdx="1" presStyleCnt="4">
        <dgm:presLayoutVars>
          <dgm:chMax val="0"/>
          <dgm:bulletEnabled val="1"/>
        </dgm:presLayoutVars>
      </dgm:prSet>
      <dgm:spPr/>
    </dgm:pt>
    <dgm:pt modelId="{2FFAD7E4-BC43-2F46-A235-5D1BC02A898E}" type="pres">
      <dgm:prSet presAssocID="{87B67D13-E8C2-6942-BA80-7DB8D7F1A9FB}" presName="negativeSpace" presStyleCnt="0"/>
      <dgm:spPr/>
    </dgm:pt>
    <dgm:pt modelId="{36CC1716-39EC-FE40-BB32-4207518CFD7A}" type="pres">
      <dgm:prSet presAssocID="{87B67D13-E8C2-6942-BA80-7DB8D7F1A9FB}" presName="childText" presStyleLbl="conFgAcc1" presStyleIdx="1" presStyleCnt="4">
        <dgm:presLayoutVars>
          <dgm:bulletEnabled val="1"/>
        </dgm:presLayoutVars>
      </dgm:prSet>
      <dgm:spPr/>
    </dgm:pt>
    <dgm:pt modelId="{558463FE-B4FA-DF45-8CA9-4995BCE5841F}" type="pres">
      <dgm:prSet presAssocID="{21276A07-6970-E643-BDB9-D9ADCD07263E}" presName="spaceBetweenRectangles" presStyleCnt="0"/>
      <dgm:spPr/>
    </dgm:pt>
    <dgm:pt modelId="{9FAACBDB-3D9B-6341-B2C3-316427941E3C}" type="pres">
      <dgm:prSet presAssocID="{4A840822-D161-DE4F-9004-888C0B7842BC}" presName="parentLin" presStyleCnt="0"/>
      <dgm:spPr/>
    </dgm:pt>
    <dgm:pt modelId="{5FE62230-9325-7D4B-800B-B9B20C9147B8}" type="pres">
      <dgm:prSet presAssocID="{4A840822-D161-DE4F-9004-888C0B7842BC}" presName="parentLeftMargin" presStyleLbl="node1" presStyleIdx="1" presStyleCnt="4"/>
      <dgm:spPr/>
    </dgm:pt>
    <dgm:pt modelId="{D31F54DA-3D15-AF48-8703-09ED67A91E8A}" type="pres">
      <dgm:prSet presAssocID="{4A840822-D161-DE4F-9004-888C0B7842BC}" presName="parentText" presStyleLbl="node1" presStyleIdx="2" presStyleCnt="4">
        <dgm:presLayoutVars>
          <dgm:chMax val="0"/>
          <dgm:bulletEnabled val="1"/>
        </dgm:presLayoutVars>
      </dgm:prSet>
      <dgm:spPr/>
    </dgm:pt>
    <dgm:pt modelId="{9AC47B9B-ECFF-474D-820D-9282CBFFD0EE}" type="pres">
      <dgm:prSet presAssocID="{4A840822-D161-DE4F-9004-888C0B7842BC}" presName="negativeSpace" presStyleCnt="0"/>
      <dgm:spPr/>
    </dgm:pt>
    <dgm:pt modelId="{8672F2AD-03E1-F144-A201-E66C588EEAE2}" type="pres">
      <dgm:prSet presAssocID="{4A840822-D161-DE4F-9004-888C0B7842BC}" presName="childText" presStyleLbl="conFgAcc1" presStyleIdx="2" presStyleCnt="4">
        <dgm:presLayoutVars>
          <dgm:bulletEnabled val="1"/>
        </dgm:presLayoutVars>
      </dgm:prSet>
      <dgm:spPr/>
    </dgm:pt>
    <dgm:pt modelId="{64D28EC0-8D66-1C40-A070-BA1EA8E0C652}" type="pres">
      <dgm:prSet presAssocID="{78EE3F93-77AE-C849-8497-26C48B5D2AC9}" presName="spaceBetweenRectangles" presStyleCnt="0"/>
      <dgm:spPr/>
    </dgm:pt>
    <dgm:pt modelId="{BAD39FE8-44F2-7843-AC77-D2E2D8D0AC3E}" type="pres">
      <dgm:prSet presAssocID="{52A7E4EF-5F99-634F-8749-324EFA6B0E83}" presName="parentLin" presStyleCnt="0"/>
      <dgm:spPr/>
    </dgm:pt>
    <dgm:pt modelId="{DFC8BD9C-B0F5-8B40-AD9B-A8425ED1994F}" type="pres">
      <dgm:prSet presAssocID="{52A7E4EF-5F99-634F-8749-324EFA6B0E83}" presName="parentLeftMargin" presStyleLbl="node1" presStyleIdx="2" presStyleCnt="4"/>
      <dgm:spPr/>
    </dgm:pt>
    <dgm:pt modelId="{79B2B5D3-8B27-A342-B71E-F2D9CF734B53}" type="pres">
      <dgm:prSet presAssocID="{52A7E4EF-5F99-634F-8749-324EFA6B0E83}" presName="parentText" presStyleLbl="node1" presStyleIdx="3" presStyleCnt="4">
        <dgm:presLayoutVars>
          <dgm:chMax val="0"/>
          <dgm:bulletEnabled val="1"/>
        </dgm:presLayoutVars>
      </dgm:prSet>
      <dgm:spPr/>
    </dgm:pt>
    <dgm:pt modelId="{251F4E16-CEE5-B247-BDCA-2173D7A92B84}" type="pres">
      <dgm:prSet presAssocID="{52A7E4EF-5F99-634F-8749-324EFA6B0E83}" presName="negativeSpace" presStyleCnt="0"/>
      <dgm:spPr/>
    </dgm:pt>
    <dgm:pt modelId="{273ACC63-94B8-4342-9FD6-E642288F9C8E}" type="pres">
      <dgm:prSet presAssocID="{52A7E4EF-5F99-634F-8749-324EFA6B0E83}" presName="childText" presStyleLbl="conFgAcc1" presStyleIdx="3" presStyleCnt="4">
        <dgm:presLayoutVars>
          <dgm:bulletEnabled val="1"/>
        </dgm:presLayoutVars>
      </dgm:prSet>
      <dgm:spPr/>
    </dgm:pt>
  </dgm:ptLst>
  <dgm:cxnLst>
    <dgm:cxn modelId="{21E3D002-3374-F942-A424-75EC1A82E3ED}" type="presOf" srcId="{A792704D-30FD-A047-9FE5-70A4E4B1EF99}" destId="{94644E59-6548-6D4D-A289-2437FCA66DBE}" srcOrd="1" destOrd="0" presId="urn:microsoft.com/office/officeart/2005/8/layout/list1"/>
    <dgm:cxn modelId="{E2B52412-588E-3F40-B14A-492BD368A6C5}" type="presOf" srcId="{87B67D13-E8C2-6942-BA80-7DB8D7F1A9FB}" destId="{EEB884A3-12C6-6A47-BF2D-6CEABC41DBBE}" srcOrd="0" destOrd="0" presId="urn:microsoft.com/office/officeart/2005/8/layout/list1"/>
    <dgm:cxn modelId="{600E2319-B215-A243-B672-554A958BD7FF}" type="presOf" srcId="{52A7E4EF-5F99-634F-8749-324EFA6B0E83}" destId="{79B2B5D3-8B27-A342-B71E-F2D9CF734B53}" srcOrd="1" destOrd="0" presId="urn:microsoft.com/office/officeart/2005/8/layout/list1"/>
    <dgm:cxn modelId="{80259343-A2AC-5744-8722-33163BC5A0D4}" type="presOf" srcId="{4A840822-D161-DE4F-9004-888C0B7842BC}" destId="{5FE62230-9325-7D4B-800B-B9B20C9147B8}" srcOrd="0" destOrd="0" presId="urn:microsoft.com/office/officeart/2005/8/layout/list1"/>
    <dgm:cxn modelId="{552C7B46-AD46-B74F-B564-CE60EC24D75C}" type="presOf" srcId="{52A7E4EF-5F99-634F-8749-324EFA6B0E83}" destId="{DFC8BD9C-B0F5-8B40-AD9B-A8425ED1994F}" srcOrd="0" destOrd="0" presId="urn:microsoft.com/office/officeart/2005/8/layout/list1"/>
    <dgm:cxn modelId="{F93FF470-B7E4-8248-9839-0D467700656F}" type="presOf" srcId="{96B1B2C8-F800-8448-BB0B-DE08607E6536}" destId="{4A5A2CB3-CE53-6E49-8B7C-AD8B8C909427}" srcOrd="0" destOrd="0" presId="urn:microsoft.com/office/officeart/2005/8/layout/list1"/>
    <dgm:cxn modelId="{DFC0EC80-3D5E-B34F-93D7-A4CE611AA475}" srcId="{96B1B2C8-F800-8448-BB0B-DE08607E6536}" destId="{87B67D13-E8C2-6942-BA80-7DB8D7F1A9FB}" srcOrd="1" destOrd="0" parTransId="{BCB55003-1063-704A-9231-0DF44B8889DF}" sibTransId="{21276A07-6970-E643-BDB9-D9ADCD07263E}"/>
    <dgm:cxn modelId="{387697B3-48F7-CD42-81DC-2CBF3B283CC0}" srcId="{96B1B2C8-F800-8448-BB0B-DE08607E6536}" destId="{52A7E4EF-5F99-634F-8749-324EFA6B0E83}" srcOrd="3" destOrd="0" parTransId="{F66E7649-717F-8B4B-A4C0-542CBA468F71}" sibTransId="{C205BB10-B7E4-EF48-A56D-428F34FFA1EB}"/>
    <dgm:cxn modelId="{13B2B9BC-B6F1-8243-B52B-33F4B9FA56BE}" type="presOf" srcId="{4A840822-D161-DE4F-9004-888C0B7842BC}" destId="{D31F54DA-3D15-AF48-8703-09ED67A91E8A}" srcOrd="1" destOrd="0" presId="urn:microsoft.com/office/officeart/2005/8/layout/list1"/>
    <dgm:cxn modelId="{CB44E7CB-15E2-6442-924C-99FE3063938C}" srcId="{96B1B2C8-F800-8448-BB0B-DE08607E6536}" destId="{A792704D-30FD-A047-9FE5-70A4E4B1EF99}" srcOrd="0" destOrd="0" parTransId="{4506293B-F838-8E4B-9BE7-0587EA80B3D1}" sibTransId="{A81CAA49-A9B2-024A-B5B8-C1241A48DEF6}"/>
    <dgm:cxn modelId="{5A8EDDD9-2435-E54C-A9D2-F45CCFCE293E}" srcId="{96B1B2C8-F800-8448-BB0B-DE08607E6536}" destId="{4A840822-D161-DE4F-9004-888C0B7842BC}" srcOrd="2" destOrd="0" parTransId="{106C330D-E237-004D-8522-887C48E6CD60}" sibTransId="{78EE3F93-77AE-C849-8497-26C48B5D2AC9}"/>
    <dgm:cxn modelId="{3168C0E7-9CC9-6449-8A0C-77B880C674E2}" type="presOf" srcId="{A792704D-30FD-A047-9FE5-70A4E4B1EF99}" destId="{5A694AA8-84CF-244F-B918-C4C3B99D5CA3}" srcOrd="0" destOrd="0" presId="urn:microsoft.com/office/officeart/2005/8/layout/list1"/>
    <dgm:cxn modelId="{1852A6F6-2264-A64C-AE49-30C537E75439}" type="presOf" srcId="{87B67D13-E8C2-6942-BA80-7DB8D7F1A9FB}" destId="{7655BA01-2258-F447-B592-DBBAB8C102CC}" srcOrd="1" destOrd="0" presId="urn:microsoft.com/office/officeart/2005/8/layout/list1"/>
    <dgm:cxn modelId="{CDF1C805-4C9B-344F-AC33-5F78693D341F}" type="presParOf" srcId="{4A5A2CB3-CE53-6E49-8B7C-AD8B8C909427}" destId="{51F9E13F-7ACF-B742-90C8-877D5C5BDE44}" srcOrd="0" destOrd="0" presId="urn:microsoft.com/office/officeart/2005/8/layout/list1"/>
    <dgm:cxn modelId="{A965FEA8-A19C-CD41-A38C-B427996114AC}" type="presParOf" srcId="{51F9E13F-7ACF-B742-90C8-877D5C5BDE44}" destId="{5A694AA8-84CF-244F-B918-C4C3B99D5CA3}" srcOrd="0" destOrd="0" presId="urn:microsoft.com/office/officeart/2005/8/layout/list1"/>
    <dgm:cxn modelId="{4B958451-8C76-D24A-A1F1-096702B1FB3C}" type="presParOf" srcId="{51F9E13F-7ACF-B742-90C8-877D5C5BDE44}" destId="{94644E59-6548-6D4D-A289-2437FCA66DBE}" srcOrd="1" destOrd="0" presId="urn:microsoft.com/office/officeart/2005/8/layout/list1"/>
    <dgm:cxn modelId="{EF29A620-A820-AF48-8130-7D11A6B47633}" type="presParOf" srcId="{4A5A2CB3-CE53-6E49-8B7C-AD8B8C909427}" destId="{B73BE438-486F-EE4F-9A0E-E2DF05B52386}" srcOrd="1" destOrd="0" presId="urn:microsoft.com/office/officeart/2005/8/layout/list1"/>
    <dgm:cxn modelId="{A6D79D4F-3E49-7F44-9526-C77D39707FFD}" type="presParOf" srcId="{4A5A2CB3-CE53-6E49-8B7C-AD8B8C909427}" destId="{075370CF-3734-A441-8E5F-B349C415CA8B}" srcOrd="2" destOrd="0" presId="urn:microsoft.com/office/officeart/2005/8/layout/list1"/>
    <dgm:cxn modelId="{6FF474A7-D5A5-4741-A86C-88B4381ABDED}" type="presParOf" srcId="{4A5A2CB3-CE53-6E49-8B7C-AD8B8C909427}" destId="{575219B8-290B-2A45-ABAB-D992106A60B5}" srcOrd="3" destOrd="0" presId="urn:microsoft.com/office/officeart/2005/8/layout/list1"/>
    <dgm:cxn modelId="{15BB1927-3CFB-8F47-BCD9-47A4EDC7E5BD}" type="presParOf" srcId="{4A5A2CB3-CE53-6E49-8B7C-AD8B8C909427}" destId="{35BDB4EA-3758-A34B-B2F5-1D5439FD0362}" srcOrd="4" destOrd="0" presId="urn:microsoft.com/office/officeart/2005/8/layout/list1"/>
    <dgm:cxn modelId="{61F3055C-4A42-8D46-ACEF-75411DB5CB35}" type="presParOf" srcId="{35BDB4EA-3758-A34B-B2F5-1D5439FD0362}" destId="{EEB884A3-12C6-6A47-BF2D-6CEABC41DBBE}" srcOrd="0" destOrd="0" presId="urn:microsoft.com/office/officeart/2005/8/layout/list1"/>
    <dgm:cxn modelId="{FCDBD774-413F-5545-9FC2-BA4A1BD2D601}" type="presParOf" srcId="{35BDB4EA-3758-A34B-B2F5-1D5439FD0362}" destId="{7655BA01-2258-F447-B592-DBBAB8C102CC}" srcOrd="1" destOrd="0" presId="urn:microsoft.com/office/officeart/2005/8/layout/list1"/>
    <dgm:cxn modelId="{37EC798A-EF5E-8E4A-BB2B-E0F54E724384}" type="presParOf" srcId="{4A5A2CB3-CE53-6E49-8B7C-AD8B8C909427}" destId="{2FFAD7E4-BC43-2F46-A235-5D1BC02A898E}" srcOrd="5" destOrd="0" presId="urn:microsoft.com/office/officeart/2005/8/layout/list1"/>
    <dgm:cxn modelId="{6E50D6E2-18D9-0F48-BD48-8113F37F8306}" type="presParOf" srcId="{4A5A2CB3-CE53-6E49-8B7C-AD8B8C909427}" destId="{36CC1716-39EC-FE40-BB32-4207518CFD7A}" srcOrd="6" destOrd="0" presId="urn:microsoft.com/office/officeart/2005/8/layout/list1"/>
    <dgm:cxn modelId="{72877F41-A3F1-4D4B-8636-02A8FE33862B}" type="presParOf" srcId="{4A5A2CB3-CE53-6E49-8B7C-AD8B8C909427}" destId="{558463FE-B4FA-DF45-8CA9-4995BCE5841F}" srcOrd="7" destOrd="0" presId="urn:microsoft.com/office/officeart/2005/8/layout/list1"/>
    <dgm:cxn modelId="{B77E5D70-1EDE-7C45-8854-F7950597CC22}" type="presParOf" srcId="{4A5A2CB3-CE53-6E49-8B7C-AD8B8C909427}" destId="{9FAACBDB-3D9B-6341-B2C3-316427941E3C}" srcOrd="8" destOrd="0" presId="urn:microsoft.com/office/officeart/2005/8/layout/list1"/>
    <dgm:cxn modelId="{4EBEEFF4-0618-6144-9328-02BECB09E6B5}" type="presParOf" srcId="{9FAACBDB-3D9B-6341-B2C3-316427941E3C}" destId="{5FE62230-9325-7D4B-800B-B9B20C9147B8}" srcOrd="0" destOrd="0" presId="urn:microsoft.com/office/officeart/2005/8/layout/list1"/>
    <dgm:cxn modelId="{272D673C-CB63-1545-A1AB-5457354BC417}" type="presParOf" srcId="{9FAACBDB-3D9B-6341-B2C3-316427941E3C}" destId="{D31F54DA-3D15-AF48-8703-09ED67A91E8A}" srcOrd="1" destOrd="0" presId="urn:microsoft.com/office/officeart/2005/8/layout/list1"/>
    <dgm:cxn modelId="{A321CE1E-5CDF-8242-9E2B-F554684EAF44}" type="presParOf" srcId="{4A5A2CB3-CE53-6E49-8B7C-AD8B8C909427}" destId="{9AC47B9B-ECFF-474D-820D-9282CBFFD0EE}" srcOrd="9" destOrd="0" presId="urn:microsoft.com/office/officeart/2005/8/layout/list1"/>
    <dgm:cxn modelId="{AA52EE97-3CD0-F143-8BE0-F30E43E3CB4E}" type="presParOf" srcId="{4A5A2CB3-CE53-6E49-8B7C-AD8B8C909427}" destId="{8672F2AD-03E1-F144-A201-E66C588EEAE2}" srcOrd="10" destOrd="0" presId="urn:microsoft.com/office/officeart/2005/8/layout/list1"/>
    <dgm:cxn modelId="{C604CFAF-D099-074F-A5F7-47B38539F6FD}" type="presParOf" srcId="{4A5A2CB3-CE53-6E49-8B7C-AD8B8C909427}" destId="{64D28EC0-8D66-1C40-A070-BA1EA8E0C652}" srcOrd="11" destOrd="0" presId="urn:microsoft.com/office/officeart/2005/8/layout/list1"/>
    <dgm:cxn modelId="{3C4E7383-F08B-394C-824A-1D23DE3BFAC3}" type="presParOf" srcId="{4A5A2CB3-CE53-6E49-8B7C-AD8B8C909427}" destId="{BAD39FE8-44F2-7843-AC77-D2E2D8D0AC3E}" srcOrd="12" destOrd="0" presId="urn:microsoft.com/office/officeart/2005/8/layout/list1"/>
    <dgm:cxn modelId="{3FA05E2D-897B-B849-8B5F-83837726A795}" type="presParOf" srcId="{BAD39FE8-44F2-7843-AC77-D2E2D8D0AC3E}" destId="{DFC8BD9C-B0F5-8B40-AD9B-A8425ED1994F}" srcOrd="0" destOrd="0" presId="urn:microsoft.com/office/officeart/2005/8/layout/list1"/>
    <dgm:cxn modelId="{D22319E9-DB56-DB4C-BB61-933AF58B9739}" type="presParOf" srcId="{BAD39FE8-44F2-7843-AC77-D2E2D8D0AC3E}" destId="{79B2B5D3-8B27-A342-B71E-F2D9CF734B53}" srcOrd="1" destOrd="0" presId="urn:microsoft.com/office/officeart/2005/8/layout/list1"/>
    <dgm:cxn modelId="{019B8C67-21BB-8147-A2C2-188AC425F4C7}" type="presParOf" srcId="{4A5A2CB3-CE53-6E49-8B7C-AD8B8C909427}" destId="{251F4E16-CEE5-B247-BDCA-2173D7A92B84}" srcOrd="13" destOrd="0" presId="urn:microsoft.com/office/officeart/2005/8/layout/list1"/>
    <dgm:cxn modelId="{BF123273-7A35-B549-8499-288BEBE3CEC3}" type="presParOf" srcId="{4A5A2CB3-CE53-6E49-8B7C-AD8B8C909427}" destId="{273ACC63-94B8-4342-9FD6-E642288F9C8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70CF-3734-A441-8E5F-B349C415CA8B}">
      <dsp:nvSpPr>
        <dsp:cNvPr id="0" name=""/>
        <dsp:cNvSpPr/>
      </dsp:nvSpPr>
      <dsp:spPr>
        <a:xfrm>
          <a:off x="0" y="497010"/>
          <a:ext cx="6900512" cy="781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644E59-6548-6D4D-A289-2437FCA66DBE}">
      <dsp:nvSpPr>
        <dsp:cNvPr id="0" name=""/>
        <dsp:cNvSpPr/>
      </dsp:nvSpPr>
      <dsp:spPr>
        <a:xfrm>
          <a:off x="345025" y="39450"/>
          <a:ext cx="4830358" cy="915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Durable</a:t>
          </a:r>
        </a:p>
      </dsp:txBody>
      <dsp:txXfrm>
        <a:off x="389697" y="84122"/>
        <a:ext cx="4741014" cy="825776"/>
      </dsp:txXfrm>
    </dsp:sp>
    <dsp:sp modelId="{36CC1716-39EC-FE40-BB32-4207518CFD7A}">
      <dsp:nvSpPr>
        <dsp:cNvPr id="0" name=""/>
        <dsp:cNvSpPr/>
      </dsp:nvSpPr>
      <dsp:spPr>
        <a:xfrm>
          <a:off x="0" y="1903170"/>
          <a:ext cx="6900512" cy="781200"/>
        </a:xfrm>
        <a:prstGeom prst="rect">
          <a:avLst/>
        </a:prstGeom>
        <a:solidFill>
          <a:schemeClr val="lt1">
            <a:alpha val="90000"/>
            <a:hueOff val="0"/>
            <a:satOff val="0"/>
            <a:lumOff val="0"/>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5BA01-2258-F447-B592-DBBAB8C102CC}">
      <dsp:nvSpPr>
        <dsp:cNvPr id="0" name=""/>
        <dsp:cNvSpPr/>
      </dsp:nvSpPr>
      <dsp:spPr>
        <a:xfrm>
          <a:off x="345025" y="1445610"/>
          <a:ext cx="4830358" cy="91512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Healthy</a:t>
          </a:r>
        </a:p>
      </dsp:txBody>
      <dsp:txXfrm>
        <a:off x="389697" y="1490282"/>
        <a:ext cx="4741014" cy="825776"/>
      </dsp:txXfrm>
    </dsp:sp>
    <dsp:sp modelId="{8672F2AD-03E1-F144-A201-E66C588EEAE2}">
      <dsp:nvSpPr>
        <dsp:cNvPr id="0" name=""/>
        <dsp:cNvSpPr/>
      </dsp:nvSpPr>
      <dsp:spPr>
        <a:xfrm>
          <a:off x="0" y="3309330"/>
          <a:ext cx="6900512" cy="781200"/>
        </a:xfrm>
        <a:prstGeom prst="rect">
          <a:avLst/>
        </a:prstGeom>
        <a:solidFill>
          <a:schemeClr val="lt1">
            <a:alpha val="90000"/>
            <a:hueOff val="0"/>
            <a:satOff val="0"/>
            <a:lumOff val="0"/>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F54DA-3D15-AF48-8703-09ED67A91E8A}">
      <dsp:nvSpPr>
        <dsp:cNvPr id="0" name=""/>
        <dsp:cNvSpPr/>
      </dsp:nvSpPr>
      <dsp:spPr>
        <a:xfrm>
          <a:off x="345025" y="2851770"/>
          <a:ext cx="4830358" cy="91512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Learning</a:t>
          </a:r>
        </a:p>
      </dsp:txBody>
      <dsp:txXfrm>
        <a:off x="389697" y="2896442"/>
        <a:ext cx="4741014" cy="825776"/>
      </dsp:txXfrm>
    </dsp:sp>
    <dsp:sp modelId="{273ACC63-94B8-4342-9FD6-E642288F9C8E}">
      <dsp:nvSpPr>
        <dsp:cNvPr id="0" name=""/>
        <dsp:cNvSpPr/>
      </dsp:nvSpPr>
      <dsp:spPr>
        <a:xfrm>
          <a:off x="0" y="4715490"/>
          <a:ext cx="6900512" cy="78120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2B5D3-8B27-A342-B71E-F2D9CF734B53}">
      <dsp:nvSpPr>
        <dsp:cNvPr id="0" name=""/>
        <dsp:cNvSpPr/>
      </dsp:nvSpPr>
      <dsp:spPr>
        <a:xfrm>
          <a:off x="345025" y="4257930"/>
          <a:ext cx="4830358" cy="9151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Digital</a:t>
          </a:r>
        </a:p>
      </dsp:txBody>
      <dsp:txXfrm>
        <a:off x="389697" y="4302602"/>
        <a:ext cx="4741014"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0.50721</cdr:x>
      <cdr:y>0.03884</cdr:y>
    </cdr:from>
    <cdr:to>
      <cdr:x>0.75717</cdr:x>
      <cdr:y>0.59338</cdr:y>
    </cdr:to>
    <cdr:sp macro="" textlink="">
      <cdr:nvSpPr>
        <cdr:cNvPr id="2" name="Right Arrow Callout 1">
          <a:extLst xmlns:a="http://schemas.openxmlformats.org/drawingml/2006/main">
            <a:ext uri="{FF2B5EF4-FFF2-40B4-BE49-F238E27FC236}">
              <a16:creationId xmlns:a16="http://schemas.microsoft.com/office/drawing/2014/main" id="{19965966-9F7A-EB7A-71CE-A1E96CE0E161}"/>
            </a:ext>
          </a:extLst>
        </cdr:cNvPr>
        <cdr:cNvSpPr/>
      </cdr:nvSpPr>
      <cdr:spPr>
        <a:xfrm xmlns:a="http://schemas.openxmlformats.org/drawingml/2006/main">
          <a:off x="4941048" y="199987"/>
          <a:ext cx="2435022" cy="2855032"/>
        </a:xfrm>
        <a:prstGeom xmlns:a="http://schemas.openxmlformats.org/drawingml/2006/main" prst="rightArrowCallout">
          <a:avLst>
            <a:gd name="adj1" fmla="val 21639"/>
            <a:gd name="adj2" fmla="val 10714"/>
            <a:gd name="adj3" fmla="val 90546"/>
            <a:gd name="adj4" fmla="val 9202"/>
          </a:avLst>
        </a:prstGeom>
        <a:solidFill xmlns:a="http://schemas.openxmlformats.org/drawingml/2006/main">
          <a:schemeClr val="tx1">
            <a:lumMod val="75000"/>
            <a:lumOff val="25000"/>
          </a:schemeClr>
        </a:solidFill>
        <a:ln xmlns:a="http://schemas.openxmlformats.org/drawingml/2006/mai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N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BBA06-358E-49CF-8CCF-11001DF6A8B1}" type="datetimeFigureOut">
              <a:rPr lang="en-US" smtClean="0"/>
              <a:t>4/23/24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35DBF-C1CE-4C60-9E3B-936407DFB96B}" type="slidenum">
              <a:rPr lang="en-US" smtClean="0"/>
              <a:t>‹#›</a:t>
            </a:fld>
            <a:endParaRPr lang="en-US"/>
          </a:p>
        </p:txBody>
      </p:sp>
    </p:spTree>
    <p:extLst>
      <p:ext uri="{BB962C8B-B14F-4D97-AF65-F5344CB8AC3E}">
        <p14:creationId xmlns:p14="http://schemas.microsoft.com/office/powerpoint/2010/main" val="192755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a:t>
            </a:fld>
            <a:endParaRPr lang="zh-CN" altLang="en-US"/>
          </a:p>
        </p:txBody>
      </p:sp>
    </p:spTree>
    <p:extLst>
      <p:ext uri="{BB962C8B-B14F-4D97-AF65-F5344CB8AC3E}">
        <p14:creationId xmlns:p14="http://schemas.microsoft.com/office/powerpoint/2010/main" val="286173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12</a:t>
            </a:fld>
            <a:endParaRPr lang="en-NL"/>
          </a:p>
        </p:txBody>
      </p:sp>
    </p:spTree>
    <p:extLst>
      <p:ext uri="{BB962C8B-B14F-4D97-AF65-F5344CB8AC3E}">
        <p14:creationId xmlns:p14="http://schemas.microsoft.com/office/powerpoint/2010/main" val="213793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13</a:t>
            </a:fld>
            <a:endParaRPr lang="en-NL"/>
          </a:p>
        </p:txBody>
      </p:sp>
    </p:spTree>
    <p:extLst>
      <p:ext uri="{BB962C8B-B14F-4D97-AF65-F5344CB8AC3E}">
        <p14:creationId xmlns:p14="http://schemas.microsoft.com/office/powerpoint/2010/main" val="9239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r>
              <a:rPr lang="en-NL" dirty="0"/>
              <a:t>sing the same dimensions </a:t>
            </a:r>
            <a:r>
              <a:rPr lang="en-GB" dirty="0"/>
              <a:t>I</a:t>
            </a:r>
            <a:r>
              <a:rPr lang="en-NL" dirty="0"/>
              <a:t> analyzed my cities</a:t>
            </a:r>
          </a:p>
        </p:txBody>
      </p:sp>
      <p:sp>
        <p:nvSpPr>
          <p:cNvPr id="4" name="Slide Number Placeholder 3"/>
          <p:cNvSpPr>
            <a:spLocks noGrp="1"/>
          </p:cNvSpPr>
          <p:nvPr>
            <p:ph type="sldNum" sz="quarter" idx="5"/>
          </p:nvPr>
        </p:nvSpPr>
        <p:spPr/>
        <p:txBody>
          <a:bodyPr/>
          <a:lstStyle/>
          <a:p>
            <a:fld id="{DB272AB2-D9BC-6A48-843B-5A7D3A259ADA}" type="slidenum">
              <a:rPr lang="en-NL" smtClean="0"/>
              <a:t>16</a:t>
            </a:fld>
            <a:endParaRPr lang="en-NL"/>
          </a:p>
        </p:txBody>
      </p:sp>
    </p:spTree>
    <p:extLst>
      <p:ext uri="{BB962C8B-B14F-4D97-AF65-F5344CB8AC3E}">
        <p14:creationId xmlns:p14="http://schemas.microsoft.com/office/powerpoint/2010/main" val="274212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17</a:t>
            </a:fld>
            <a:endParaRPr lang="en-NL"/>
          </a:p>
        </p:txBody>
      </p:sp>
    </p:spTree>
    <p:extLst>
      <p:ext uri="{BB962C8B-B14F-4D97-AF65-F5344CB8AC3E}">
        <p14:creationId xmlns:p14="http://schemas.microsoft.com/office/powerpoint/2010/main" val="164349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18</a:t>
            </a:fld>
            <a:endParaRPr lang="en-NL"/>
          </a:p>
        </p:txBody>
      </p:sp>
    </p:spTree>
    <p:extLst>
      <p:ext uri="{BB962C8B-B14F-4D97-AF65-F5344CB8AC3E}">
        <p14:creationId xmlns:p14="http://schemas.microsoft.com/office/powerpoint/2010/main" val="19105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20</a:t>
            </a:fld>
            <a:endParaRPr lang="en-NL"/>
          </a:p>
        </p:txBody>
      </p:sp>
    </p:spTree>
    <p:extLst>
      <p:ext uri="{BB962C8B-B14F-4D97-AF65-F5344CB8AC3E}">
        <p14:creationId xmlns:p14="http://schemas.microsoft.com/office/powerpoint/2010/main" val="23590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21</a:t>
            </a:fld>
            <a:endParaRPr lang="en-NL"/>
          </a:p>
        </p:txBody>
      </p:sp>
    </p:spTree>
    <p:extLst>
      <p:ext uri="{BB962C8B-B14F-4D97-AF65-F5344CB8AC3E}">
        <p14:creationId xmlns:p14="http://schemas.microsoft.com/office/powerpoint/2010/main" val="8831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www.technologyreview.com</a:t>
            </a:r>
            <a:r>
              <a:rPr lang="en-GB" dirty="0"/>
              <a:t>/2022/06/29/1054005/</a:t>
            </a:r>
            <a:r>
              <a:rPr lang="en-GB" dirty="0" err="1"/>
              <a:t>toronto</a:t>
            </a:r>
            <a:r>
              <a:rPr lang="en-GB"/>
              <a:t>-kill-the-smart-city/</a:t>
            </a:r>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22</a:t>
            </a:fld>
            <a:endParaRPr lang="en-NL"/>
          </a:p>
        </p:txBody>
      </p:sp>
    </p:spTree>
    <p:extLst>
      <p:ext uri="{BB962C8B-B14F-4D97-AF65-F5344CB8AC3E}">
        <p14:creationId xmlns:p14="http://schemas.microsoft.com/office/powerpoint/2010/main" val="109449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23</a:t>
            </a:fld>
            <a:endParaRPr lang="en-NL"/>
          </a:p>
        </p:txBody>
      </p:sp>
    </p:spTree>
    <p:extLst>
      <p:ext uri="{BB962C8B-B14F-4D97-AF65-F5344CB8AC3E}">
        <p14:creationId xmlns:p14="http://schemas.microsoft.com/office/powerpoint/2010/main" val="155490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24</a:t>
            </a:fld>
            <a:endParaRPr lang="en-NL"/>
          </a:p>
        </p:txBody>
      </p:sp>
    </p:spTree>
    <p:extLst>
      <p:ext uri="{BB962C8B-B14F-4D97-AF65-F5344CB8AC3E}">
        <p14:creationId xmlns:p14="http://schemas.microsoft.com/office/powerpoint/2010/main" val="190307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8F335DBF-C1CE-4C60-9E3B-936407DFB96B}" type="slidenum">
              <a:rPr lang="en-US" smtClean="0"/>
              <a:t>2</a:t>
            </a:fld>
            <a:endParaRPr lang="en-US"/>
          </a:p>
        </p:txBody>
      </p:sp>
    </p:spTree>
    <p:extLst>
      <p:ext uri="{BB962C8B-B14F-4D97-AF65-F5344CB8AC3E}">
        <p14:creationId xmlns:p14="http://schemas.microsoft.com/office/powerpoint/2010/main" val="45481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NL" dirty="0"/>
              <a:t>rive / preceed / support</a:t>
            </a:r>
          </a:p>
        </p:txBody>
      </p:sp>
      <p:sp>
        <p:nvSpPr>
          <p:cNvPr id="4" name="Slide Number Placeholder 3"/>
          <p:cNvSpPr>
            <a:spLocks noGrp="1"/>
          </p:cNvSpPr>
          <p:nvPr>
            <p:ph type="sldNum" sz="quarter" idx="5"/>
          </p:nvPr>
        </p:nvSpPr>
        <p:spPr/>
        <p:txBody>
          <a:bodyPr/>
          <a:lstStyle/>
          <a:p>
            <a:fld id="{DB272AB2-D9BC-6A48-843B-5A7D3A259ADA}" type="slidenum">
              <a:rPr lang="en-NL" smtClean="0"/>
              <a:t>25</a:t>
            </a:fld>
            <a:endParaRPr lang="en-NL"/>
          </a:p>
        </p:txBody>
      </p:sp>
    </p:spTree>
    <p:extLst>
      <p:ext uri="{BB962C8B-B14F-4D97-AF65-F5344CB8AC3E}">
        <p14:creationId xmlns:p14="http://schemas.microsoft.com/office/powerpoint/2010/main" val="204001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26</a:t>
            </a:fld>
            <a:endParaRPr lang="en-NL"/>
          </a:p>
        </p:txBody>
      </p:sp>
    </p:spTree>
    <p:extLst>
      <p:ext uri="{BB962C8B-B14F-4D97-AF65-F5344CB8AC3E}">
        <p14:creationId xmlns:p14="http://schemas.microsoft.com/office/powerpoint/2010/main" val="22159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29</a:t>
            </a:fld>
            <a:endParaRPr lang="en-NL"/>
          </a:p>
        </p:txBody>
      </p:sp>
    </p:spTree>
    <p:extLst>
      <p:ext uri="{BB962C8B-B14F-4D97-AF65-F5344CB8AC3E}">
        <p14:creationId xmlns:p14="http://schemas.microsoft.com/office/powerpoint/2010/main" val="7682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asked cities and expert interviewees</a:t>
            </a:r>
          </a:p>
          <a:p>
            <a:endParaRPr lang="en-GB" dirty="0"/>
          </a:p>
        </p:txBody>
      </p:sp>
      <p:sp>
        <p:nvSpPr>
          <p:cNvPr id="4" name="Slide Number Placeholder 3"/>
          <p:cNvSpPr>
            <a:spLocks noGrp="1"/>
          </p:cNvSpPr>
          <p:nvPr>
            <p:ph type="sldNum" sz="quarter" idx="5"/>
          </p:nvPr>
        </p:nvSpPr>
        <p:spPr/>
        <p:txBody>
          <a:bodyPr/>
          <a:lstStyle/>
          <a:p>
            <a:fld id="{DB272AB2-D9BC-6A48-843B-5A7D3A259ADA}" type="slidenum">
              <a:rPr lang="en-NL" smtClean="0"/>
              <a:t>30</a:t>
            </a:fld>
            <a:endParaRPr lang="en-NL"/>
          </a:p>
        </p:txBody>
      </p:sp>
    </p:spTree>
    <p:extLst>
      <p:ext uri="{BB962C8B-B14F-4D97-AF65-F5344CB8AC3E}">
        <p14:creationId xmlns:p14="http://schemas.microsoft.com/office/powerpoint/2010/main" val="132865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31</a:t>
            </a:fld>
            <a:endParaRPr lang="en-NL"/>
          </a:p>
        </p:txBody>
      </p:sp>
    </p:spTree>
    <p:extLst>
      <p:ext uri="{BB962C8B-B14F-4D97-AF65-F5344CB8AC3E}">
        <p14:creationId xmlns:p14="http://schemas.microsoft.com/office/powerpoint/2010/main" val="46564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NL" dirty="0"/>
              <a:t>ork and eco value is always dominant</a:t>
            </a:r>
          </a:p>
          <a:p>
            <a:r>
              <a:rPr lang="en-GB" dirty="0"/>
              <a:t>T</a:t>
            </a:r>
            <a:r>
              <a:rPr lang="en-NL" dirty="0"/>
              <a:t>ransportation &amp; mobility and the environment compete for second</a:t>
            </a:r>
          </a:p>
          <a:p>
            <a:r>
              <a:rPr lang="en-GB" dirty="0"/>
              <a:t>S</a:t>
            </a:r>
            <a:r>
              <a:rPr lang="en-NL" dirty="0"/>
              <a:t>afety has an unexpected but logical presence</a:t>
            </a:r>
          </a:p>
          <a:p>
            <a:r>
              <a:rPr lang="en-GB" dirty="0"/>
              <a:t>Minimal presence of housing and health</a:t>
            </a:r>
          </a:p>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33</a:t>
            </a:fld>
            <a:endParaRPr lang="en-NL"/>
          </a:p>
        </p:txBody>
      </p:sp>
    </p:spTree>
    <p:extLst>
      <p:ext uri="{BB962C8B-B14F-4D97-AF65-F5344CB8AC3E}">
        <p14:creationId xmlns:p14="http://schemas.microsoft.com/office/powerpoint/2010/main" val="652506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34</a:t>
            </a:fld>
            <a:endParaRPr lang="en-NL"/>
          </a:p>
        </p:txBody>
      </p:sp>
    </p:spTree>
    <p:extLst>
      <p:ext uri="{BB962C8B-B14F-4D97-AF65-F5344CB8AC3E}">
        <p14:creationId xmlns:p14="http://schemas.microsoft.com/office/powerpoint/2010/main" val="235018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35</a:t>
            </a:fld>
            <a:endParaRPr lang="en-NL"/>
          </a:p>
        </p:txBody>
      </p:sp>
    </p:spTree>
    <p:extLst>
      <p:ext uri="{BB962C8B-B14F-4D97-AF65-F5344CB8AC3E}">
        <p14:creationId xmlns:p14="http://schemas.microsoft.com/office/powerpoint/2010/main" val="149334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8F335DBF-C1CE-4C60-9E3B-936407DFB96B}" type="slidenum">
              <a:rPr lang="en-US" smtClean="0"/>
              <a:t>3</a:t>
            </a:fld>
            <a:endParaRPr lang="en-US"/>
          </a:p>
        </p:txBody>
      </p:sp>
    </p:spTree>
    <p:extLst>
      <p:ext uri="{BB962C8B-B14F-4D97-AF65-F5344CB8AC3E}">
        <p14:creationId xmlns:p14="http://schemas.microsoft.com/office/powerpoint/2010/main" val="300959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B272AB2-D9BC-6A48-843B-5A7D3A259ADA}" type="slidenum">
              <a:rPr lang="en-NL" smtClean="0"/>
              <a:t>4</a:t>
            </a:fld>
            <a:endParaRPr lang="en-NL"/>
          </a:p>
        </p:txBody>
      </p:sp>
    </p:spTree>
    <p:extLst>
      <p:ext uri="{BB962C8B-B14F-4D97-AF65-F5344CB8AC3E}">
        <p14:creationId xmlns:p14="http://schemas.microsoft.com/office/powerpoint/2010/main" val="215399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5</a:t>
            </a:fld>
            <a:endParaRPr lang="en-NL"/>
          </a:p>
        </p:txBody>
      </p:sp>
    </p:spTree>
    <p:extLst>
      <p:ext uri="{BB962C8B-B14F-4D97-AF65-F5344CB8AC3E}">
        <p14:creationId xmlns:p14="http://schemas.microsoft.com/office/powerpoint/2010/main" val="193135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cities focus on technology – I wanted to look @ humanity</a:t>
            </a:r>
          </a:p>
          <a:p>
            <a:endParaRPr lang="en-US" dirty="0"/>
          </a:p>
          <a:p>
            <a:r>
              <a:rPr lang="en-US" dirty="0"/>
              <a:t>The tech focus is wrong. </a:t>
            </a:r>
          </a:p>
          <a:p>
            <a:endParaRPr lang="en-US" dirty="0"/>
          </a:p>
          <a:p>
            <a:r>
              <a:rPr lang="en-US" dirty="0"/>
              <a:t>With this in mind, I started a new search for QoL in smart city discussions. This is my vision.</a:t>
            </a:r>
          </a:p>
          <a:p>
            <a:endParaRPr lang="en-US" dirty="0"/>
          </a:p>
          <a:p>
            <a:r>
              <a:rPr lang="en-US" dirty="0"/>
              <a:t>advantages</a:t>
            </a:r>
          </a:p>
        </p:txBody>
      </p:sp>
      <p:sp>
        <p:nvSpPr>
          <p:cNvPr id="4" name="Slide Number Placeholder 3"/>
          <p:cNvSpPr>
            <a:spLocks noGrp="1"/>
          </p:cNvSpPr>
          <p:nvPr>
            <p:ph type="sldNum" sz="quarter" idx="5"/>
          </p:nvPr>
        </p:nvSpPr>
        <p:spPr/>
        <p:txBody>
          <a:bodyPr/>
          <a:lstStyle/>
          <a:p>
            <a:fld id="{1498CD03-C1E1-E84B-B272-C338F64C846D}" type="slidenum">
              <a:rPr lang="en-US" smtClean="0"/>
              <a:t>8</a:t>
            </a:fld>
            <a:endParaRPr lang="en-US"/>
          </a:p>
        </p:txBody>
      </p:sp>
    </p:spTree>
    <p:extLst>
      <p:ext uri="{BB962C8B-B14F-4D97-AF65-F5344CB8AC3E}">
        <p14:creationId xmlns:p14="http://schemas.microsoft.com/office/powerpoint/2010/main" val="28232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To begin, I needed a collection of themes that reflect key dimensions of a life of high quality in an urban setting. I did this by identifying cities that were ranked highly by various publications known for their city ranking schemes. In the absence of any clear identification or explanation of how projects were used to develop highly smart or a liveable city, I chose to start by understanding how others came to their conclusions. Several credible ranking schemes have been published over the last few years. </a:t>
            </a:r>
          </a:p>
          <a:p>
            <a:endParaRPr lang="en-GB" sz="1800" dirty="0">
              <a:effectLst/>
              <a:latin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The individual criteria associated with these broad themes added up to 323 elements.</a:t>
            </a:r>
          </a:p>
          <a:p>
            <a:endParaRPr lang="en-CA" sz="1800" dirty="0">
              <a:effectLst/>
              <a:latin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Consolidating them was necessary to create a workable set of dimensions. And while I had a smart city definition, a specific view of quality-of-life view came from Mulligan et al. (2005) who considered quality-of-life in an urban setting as… </a:t>
            </a:r>
            <a:r>
              <a:rPr lang="en-GB" sz="1800" i="1" dirty="0">
                <a:effectLst/>
                <a:latin typeface="Times New Roman" panose="02020603050405020304" pitchFamily="18" charset="0"/>
                <a:ea typeface="Times New Roman" panose="02020603050405020304" pitchFamily="18" charset="0"/>
              </a:rPr>
              <a:t>The satisfaction that a person receives from surrounding human and physical conditions, conditions that are scale dependent and can affect the behaviour of individual people, groups (such as households) and economic units (such as firms)</a:t>
            </a:r>
            <a:r>
              <a:rPr lang="en-GB" sz="1800" dirty="0">
                <a:effectLst/>
                <a:latin typeface="Times New Roman" panose="02020603050405020304" pitchFamily="18" charset="0"/>
                <a:ea typeface="Times New Roman" panose="02020603050405020304" pitchFamily="18" charset="0"/>
              </a:rPr>
              <a:t>. With this view guiding my analysis, I took the first step to remove any overlap, redundancy, or common ground amongst the elements. This reduced the total list of 323 to 207 unique elements (or 67.7% commonality).</a:t>
            </a:r>
            <a:r>
              <a:rPr lang="en-NL" dirty="0">
                <a:effectLst/>
              </a:rPr>
              <a:t> </a:t>
            </a:r>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9</a:t>
            </a:fld>
            <a:endParaRPr lang="en-NL"/>
          </a:p>
        </p:txBody>
      </p:sp>
    </p:spTree>
    <p:extLst>
      <p:ext uri="{BB962C8B-B14F-4D97-AF65-F5344CB8AC3E}">
        <p14:creationId xmlns:p14="http://schemas.microsoft.com/office/powerpoint/2010/main" val="284772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these themes I plotted projects and came up with the following…</a:t>
            </a:r>
            <a:endParaRPr lang="en-NL" dirty="0"/>
          </a:p>
        </p:txBody>
      </p:sp>
      <p:sp>
        <p:nvSpPr>
          <p:cNvPr id="4" name="Slide Number Placeholder 3"/>
          <p:cNvSpPr>
            <a:spLocks noGrp="1"/>
          </p:cNvSpPr>
          <p:nvPr>
            <p:ph type="sldNum" sz="quarter" idx="5"/>
          </p:nvPr>
        </p:nvSpPr>
        <p:spPr/>
        <p:txBody>
          <a:bodyPr/>
          <a:lstStyle/>
          <a:p>
            <a:fld id="{DB272AB2-D9BC-6A48-843B-5A7D3A259ADA}" type="slidenum">
              <a:rPr lang="en-NL" smtClean="0"/>
              <a:t>10</a:t>
            </a:fld>
            <a:endParaRPr lang="en-NL"/>
          </a:p>
        </p:txBody>
      </p:sp>
    </p:spTree>
    <p:extLst>
      <p:ext uri="{BB962C8B-B14F-4D97-AF65-F5344CB8AC3E}">
        <p14:creationId xmlns:p14="http://schemas.microsoft.com/office/powerpoint/2010/main" val="94763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Amsterdam Smart City</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74</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Australia Smart Cities Collaboration Platform</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dirty="0">
                <a:solidFill>
                  <a:srgbClr val="000000"/>
                </a:solidFill>
                <a:effectLst/>
                <a:latin typeface="Calibri" panose="020F0502020204030204" pitchFamily="34" charset="0"/>
              </a:rPr>
              <a:t>64</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Canada: Infrastructure Canada Smart City Challenge</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dirty="0">
                <a:solidFill>
                  <a:srgbClr val="000000"/>
                </a:solidFill>
                <a:effectLst/>
                <a:latin typeface="Calibri" panose="020F0502020204030204" pitchFamily="34" charset="0"/>
              </a:rPr>
              <a:t>218</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Paris: Smart &amp; Sustainable: Looking Ahead to 2020 and Beyond</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dirty="0">
                <a:solidFill>
                  <a:srgbClr val="000000"/>
                </a:solidFill>
                <a:effectLst/>
                <a:latin typeface="Calibri" panose="020F0502020204030204" pitchFamily="34" charset="0"/>
              </a:rPr>
              <a:t>113</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Smart Nation Singapore</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dirty="0">
                <a:solidFill>
                  <a:srgbClr val="000000"/>
                </a:solidFill>
                <a:effectLst/>
                <a:latin typeface="Calibri" panose="020F0502020204030204" pitchFamily="34" charset="0"/>
              </a:rPr>
              <a:t>35</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JPI Urban Europe</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spc="30" dirty="0">
                <a:solidFill>
                  <a:srgbClr val="000000"/>
                </a:solidFill>
                <a:effectLst/>
                <a:latin typeface="Calibri" panose="020F0502020204030204" pitchFamily="34" charset="0"/>
              </a:rPr>
              <a:t>93</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Young Londoners</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spc="30" dirty="0">
                <a:solidFill>
                  <a:srgbClr val="000000"/>
                </a:solidFill>
                <a:effectLst/>
                <a:latin typeface="Calibri" panose="020F0502020204030204" pitchFamily="34" charset="0"/>
              </a:rPr>
              <a:t>165</a:t>
            </a:r>
            <a:endParaRPr lang="en-NL" sz="1800" b="0" i="0" u="none" strike="noStrike" dirty="0">
              <a:effectLst/>
              <a:latin typeface="Arial" panose="020B0604020202020204" pitchFamily="34" charset="0"/>
            </a:endParaRPr>
          </a:p>
          <a:p>
            <a:pPr marL="0" indent="457200" algn="l" rtl="0" eaLnBrk="1" fontAlgn="ctr" latinLnBrk="0" hangingPunct="1">
              <a:lnSpc>
                <a:spcPct val="115000"/>
              </a:lnSpc>
              <a:spcBef>
                <a:spcPts val="0"/>
              </a:spcBef>
              <a:spcAft>
                <a:spcPts val="0"/>
              </a:spcAft>
            </a:pPr>
            <a:r>
              <a:rPr lang="en-US" sz="1800" b="1" i="0" u="none" strike="noStrike" kern="1200" dirty="0">
                <a:solidFill>
                  <a:srgbClr val="FFFFFF"/>
                </a:solidFill>
                <a:effectLst/>
                <a:latin typeface="Calibri" panose="020F0502020204030204" pitchFamily="34" charset="0"/>
              </a:rPr>
              <a:t>Research journals</a:t>
            </a:r>
            <a:endParaRPr lang="en-NL" sz="1800" b="0" i="0" u="none" strike="noStrike" dirty="0">
              <a:effectLst/>
              <a:latin typeface="Arial" panose="020B0604020202020204" pitchFamily="34" charset="0"/>
            </a:endParaRPr>
          </a:p>
          <a:p>
            <a:pPr marL="0" indent="457200" algn="ctr" rtl="0" eaLnBrk="1" fontAlgn="ctr" latinLnBrk="0" hangingPunct="1">
              <a:lnSpc>
                <a:spcPct val="115000"/>
              </a:lnSpc>
              <a:spcBef>
                <a:spcPts val="0"/>
              </a:spcBef>
              <a:spcAft>
                <a:spcPts val="0"/>
              </a:spcAft>
            </a:pPr>
            <a:r>
              <a:rPr lang="en-US" sz="1800" b="0" i="0" u="none" strike="noStrike" kern="1200" spc="30" dirty="0">
                <a:solidFill>
                  <a:srgbClr val="000000"/>
                </a:solidFill>
                <a:effectLst/>
                <a:latin typeface="Calibri" panose="020F0502020204030204" pitchFamily="34" charset="0"/>
              </a:rPr>
              <a:t>43</a:t>
            </a:r>
            <a:endParaRPr lang="en-NL" sz="1800" b="0" i="0" u="none" strike="noStrike" dirty="0">
              <a:effectLst/>
              <a:latin typeface="Arial" panose="020B0604020202020204" pitchFamily="34" charset="0"/>
            </a:endParaRPr>
          </a:p>
          <a:p>
            <a:endParaRPr lang="en-NL" dirty="0"/>
          </a:p>
          <a:p>
            <a:r>
              <a:rPr lang="en-NL" dirty="0"/>
              <a:t>Various reasons for changing</a:t>
            </a:r>
          </a:p>
        </p:txBody>
      </p:sp>
      <p:sp>
        <p:nvSpPr>
          <p:cNvPr id="4" name="Slide Number Placeholder 3"/>
          <p:cNvSpPr>
            <a:spLocks noGrp="1"/>
          </p:cNvSpPr>
          <p:nvPr>
            <p:ph type="sldNum" sz="quarter" idx="5"/>
          </p:nvPr>
        </p:nvSpPr>
        <p:spPr/>
        <p:txBody>
          <a:bodyPr/>
          <a:lstStyle/>
          <a:p>
            <a:fld id="{DB272AB2-D9BC-6A48-843B-5A7D3A259ADA}" type="slidenum">
              <a:rPr lang="en-NL" smtClean="0"/>
              <a:t>11</a:t>
            </a:fld>
            <a:endParaRPr lang="en-NL"/>
          </a:p>
        </p:txBody>
      </p:sp>
    </p:spTree>
    <p:extLst>
      <p:ext uri="{BB962C8B-B14F-4D97-AF65-F5344CB8AC3E}">
        <p14:creationId xmlns:p14="http://schemas.microsoft.com/office/powerpoint/2010/main" val="2816664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F482-20C2-1A68-8D13-4302D537549B}"/>
              </a:ext>
            </a:extLst>
          </p:cNvPr>
          <p:cNvSpPr>
            <a:spLocks noGrp="1"/>
          </p:cNvSpPr>
          <p:nvPr>
            <p:ph type="ctrTitle"/>
          </p:nvPr>
        </p:nvSpPr>
        <p:spPr>
          <a:xfrm>
            <a:off x="1524000" y="397451"/>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213DB212-0410-CE4F-90F0-4C8907118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5" name="Footer Placeholder 4">
            <a:extLst>
              <a:ext uri="{FF2B5EF4-FFF2-40B4-BE49-F238E27FC236}">
                <a16:creationId xmlns:a16="http://schemas.microsoft.com/office/drawing/2014/main" id="{AA5BCA94-7147-BDAE-8DAF-8096DBD70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3A900-569A-4DFA-B0D8-396B078B5E04}"/>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7" name="Picture 6" descr="A black and red logo&#10;&#10;Description automatically generated">
            <a:extLst>
              <a:ext uri="{FF2B5EF4-FFF2-40B4-BE49-F238E27FC236}">
                <a16:creationId xmlns:a16="http://schemas.microsoft.com/office/drawing/2014/main" id="{64FFECF8-4B2B-BF40-9002-CC5C7264544E}"/>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267861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8C30-9FC4-FCA6-2FEA-B8F98540BC01}"/>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F613276A-2AA5-BF0D-A628-FF4F71F6A51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FE76055A-81C6-8AA1-6168-274E2DEE5EE5}"/>
              </a:ext>
            </a:extLst>
          </p:cNvPr>
          <p:cNvSpPr>
            <a:spLocks noGrp="1"/>
          </p:cNvSpPr>
          <p:nvPr>
            <p:ph type="dt" sz="half" idx="10"/>
          </p:nvPr>
        </p:nvSpPr>
        <p:spPr/>
        <p:txBody>
          <a:bodyPr/>
          <a:lstStyle/>
          <a:p>
            <a:fld id="{3BEC7834-0C51-47BC-B391-9EA5D6C0A713}" type="datetimeFigureOut">
              <a:rPr lang="en-US" smtClean="0"/>
              <a:t>4/23/24</a:t>
            </a:fld>
            <a:endParaRPr lang="en-US"/>
          </a:p>
        </p:txBody>
      </p:sp>
      <p:sp>
        <p:nvSpPr>
          <p:cNvPr id="5" name="Footer Placeholder 4">
            <a:extLst>
              <a:ext uri="{FF2B5EF4-FFF2-40B4-BE49-F238E27FC236}">
                <a16:creationId xmlns:a16="http://schemas.microsoft.com/office/drawing/2014/main" id="{574DE9CC-EA91-3B21-8A6F-4D24CFAA7B82}"/>
              </a:ext>
            </a:extLst>
          </p:cNvPr>
          <p:cNvSpPr>
            <a:spLocks noGrp="1"/>
          </p:cNvSpPr>
          <p:nvPr>
            <p:ph type="ftr" sz="quarter" idx="11"/>
          </p:nvPr>
        </p:nvSpPr>
        <p:spPr/>
        <p:txBody>
          <a:bodyPr/>
          <a:lstStyle/>
          <a:p>
            <a:endParaRPr lang="en-US"/>
          </a:p>
        </p:txBody>
      </p:sp>
      <p:pic>
        <p:nvPicPr>
          <p:cNvPr id="7" name="Picture 6" descr="A black and red logo&#10;&#10;Description automatically generated">
            <a:extLst>
              <a:ext uri="{FF2B5EF4-FFF2-40B4-BE49-F238E27FC236}">
                <a16:creationId xmlns:a16="http://schemas.microsoft.com/office/drawing/2014/main" id="{F7B08D3B-ED97-0BED-8141-B195AA848E26}"/>
              </a:ext>
            </a:extLst>
          </p:cNvPr>
          <p:cNvPicPr>
            <a:picLocks noChangeAspect="1"/>
          </p:cNvPicPr>
          <p:nvPr userDrawn="1"/>
        </p:nvPicPr>
        <p:blipFill>
          <a:blip r:embed="rId2"/>
          <a:stretch>
            <a:fillRect/>
          </a:stretch>
        </p:blipFill>
        <p:spPr>
          <a:xfrm>
            <a:off x="8426166" y="6130770"/>
            <a:ext cx="3384834" cy="590705"/>
          </a:xfrm>
          <a:prstGeom prst="rect">
            <a:avLst/>
          </a:prstGeom>
        </p:spPr>
      </p:pic>
    </p:spTree>
    <p:extLst>
      <p:ext uri="{BB962C8B-B14F-4D97-AF65-F5344CB8AC3E}">
        <p14:creationId xmlns:p14="http://schemas.microsoft.com/office/powerpoint/2010/main" val="89312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3BF13-2F03-544F-EA89-A2E5BC0E02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677D529F-9AAD-7C47-4B97-838F1E0AC7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0AFFB15-F4E4-E47A-4F60-6FC112A98824}"/>
              </a:ext>
            </a:extLst>
          </p:cNvPr>
          <p:cNvSpPr>
            <a:spLocks noGrp="1"/>
          </p:cNvSpPr>
          <p:nvPr>
            <p:ph type="dt" sz="half" idx="10"/>
          </p:nvPr>
        </p:nvSpPr>
        <p:spPr/>
        <p:txBody>
          <a:bodyPr/>
          <a:lstStyle/>
          <a:p>
            <a:fld id="{3BEC7834-0C51-47BC-B391-9EA5D6C0A713}" type="datetimeFigureOut">
              <a:rPr lang="en-US" smtClean="0"/>
              <a:t>4/23/24</a:t>
            </a:fld>
            <a:endParaRPr lang="en-US"/>
          </a:p>
        </p:txBody>
      </p:sp>
      <p:sp>
        <p:nvSpPr>
          <p:cNvPr id="5" name="Footer Placeholder 4">
            <a:extLst>
              <a:ext uri="{FF2B5EF4-FFF2-40B4-BE49-F238E27FC236}">
                <a16:creationId xmlns:a16="http://schemas.microsoft.com/office/drawing/2014/main" id="{F6769DDC-3BF3-AB72-6B5C-455758721B96}"/>
              </a:ext>
            </a:extLst>
          </p:cNvPr>
          <p:cNvSpPr>
            <a:spLocks noGrp="1"/>
          </p:cNvSpPr>
          <p:nvPr>
            <p:ph type="ftr" sz="quarter" idx="11"/>
          </p:nvPr>
        </p:nvSpPr>
        <p:spPr/>
        <p:txBody>
          <a:bodyPr/>
          <a:lstStyle/>
          <a:p>
            <a:endParaRPr lang="en-US"/>
          </a:p>
        </p:txBody>
      </p:sp>
      <p:pic>
        <p:nvPicPr>
          <p:cNvPr id="7" name="Picture 6" descr="A black and red logo&#10;&#10;Description automatically generated">
            <a:extLst>
              <a:ext uri="{FF2B5EF4-FFF2-40B4-BE49-F238E27FC236}">
                <a16:creationId xmlns:a16="http://schemas.microsoft.com/office/drawing/2014/main" id="{73D91119-1CCB-C54E-34DF-12E7AD0E9D31}"/>
              </a:ext>
            </a:extLst>
          </p:cNvPr>
          <p:cNvPicPr>
            <a:picLocks noChangeAspect="1"/>
          </p:cNvPicPr>
          <p:nvPr userDrawn="1"/>
        </p:nvPicPr>
        <p:blipFill>
          <a:blip r:embed="rId2"/>
          <a:stretch>
            <a:fillRect/>
          </a:stretch>
        </p:blipFill>
        <p:spPr>
          <a:xfrm>
            <a:off x="8610599" y="6130770"/>
            <a:ext cx="3035247" cy="590705"/>
          </a:xfrm>
          <a:prstGeom prst="rect">
            <a:avLst/>
          </a:prstGeom>
        </p:spPr>
      </p:pic>
    </p:spTree>
    <p:extLst>
      <p:ext uri="{BB962C8B-B14F-4D97-AF65-F5344CB8AC3E}">
        <p14:creationId xmlns:p14="http://schemas.microsoft.com/office/powerpoint/2010/main" val="142913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79312" y="5093714"/>
            <a:ext cx="3050438" cy="652344"/>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Picture Placeholder 2"/>
          <p:cNvSpPr>
            <a:spLocks noGrp="1" noChangeAspect="1"/>
          </p:cNvSpPr>
          <p:nvPr>
            <p:ph type="pic" idx="15"/>
          </p:nvPr>
        </p:nvSpPr>
        <p:spPr>
          <a:xfrm>
            <a:off x="350704" y="2603499"/>
            <a:ext cx="2538719" cy="21486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1" name="Picture Placeholder 2"/>
          <p:cNvSpPr>
            <a:spLocks noGrp="1" noChangeAspect="1"/>
          </p:cNvSpPr>
          <p:nvPr>
            <p:ph type="pic" idx="21"/>
          </p:nvPr>
        </p:nvSpPr>
        <p:spPr>
          <a:xfrm>
            <a:off x="3047184" y="2603499"/>
            <a:ext cx="2824004" cy="21486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7" name="Picture Placeholder 2">
            <a:extLst>
              <a:ext uri="{FF2B5EF4-FFF2-40B4-BE49-F238E27FC236}">
                <a16:creationId xmlns:a16="http://schemas.microsoft.com/office/drawing/2014/main" id="{17E39407-C2C4-E5C4-50C1-F183E3EDA7AD}"/>
              </a:ext>
            </a:extLst>
          </p:cNvPr>
          <p:cNvSpPr>
            <a:spLocks noGrp="1" noChangeAspect="1"/>
          </p:cNvSpPr>
          <p:nvPr>
            <p:ph type="pic" idx="24"/>
          </p:nvPr>
        </p:nvSpPr>
        <p:spPr>
          <a:xfrm>
            <a:off x="5947235" y="2603499"/>
            <a:ext cx="2824004" cy="21486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8" name="Picture Placeholder 2">
            <a:extLst>
              <a:ext uri="{FF2B5EF4-FFF2-40B4-BE49-F238E27FC236}">
                <a16:creationId xmlns:a16="http://schemas.microsoft.com/office/drawing/2014/main" id="{BA895678-545C-DBC1-DED2-7FE300190DDA}"/>
              </a:ext>
            </a:extLst>
          </p:cNvPr>
          <p:cNvSpPr>
            <a:spLocks noGrp="1" noChangeAspect="1"/>
          </p:cNvSpPr>
          <p:nvPr>
            <p:ph type="pic" idx="25"/>
          </p:nvPr>
        </p:nvSpPr>
        <p:spPr>
          <a:xfrm>
            <a:off x="8950453" y="2633244"/>
            <a:ext cx="2824004" cy="21486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10" name="Text Placeholder 2">
            <a:extLst>
              <a:ext uri="{FF2B5EF4-FFF2-40B4-BE49-F238E27FC236}">
                <a16:creationId xmlns:a16="http://schemas.microsoft.com/office/drawing/2014/main" id="{FE06E689-C7FC-3BAA-FB7E-77F951C1F34B}"/>
              </a:ext>
            </a:extLst>
          </p:cNvPr>
          <p:cNvSpPr>
            <a:spLocks noGrp="1"/>
          </p:cNvSpPr>
          <p:nvPr>
            <p:ph type="body" idx="26"/>
          </p:nvPr>
        </p:nvSpPr>
        <p:spPr>
          <a:xfrm>
            <a:off x="2889423" y="5096251"/>
            <a:ext cx="2625965" cy="69638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Text Placeholder 2">
            <a:extLst>
              <a:ext uri="{FF2B5EF4-FFF2-40B4-BE49-F238E27FC236}">
                <a16:creationId xmlns:a16="http://schemas.microsoft.com/office/drawing/2014/main" id="{5BDF16EF-50E2-61DD-753C-D87591BC7FF7}"/>
              </a:ext>
            </a:extLst>
          </p:cNvPr>
          <p:cNvSpPr>
            <a:spLocks noGrp="1"/>
          </p:cNvSpPr>
          <p:nvPr>
            <p:ph type="body" idx="27"/>
          </p:nvPr>
        </p:nvSpPr>
        <p:spPr>
          <a:xfrm>
            <a:off x="5928410" y="5085669"/>
            <a:ext cx="2552886" cy="706964"/>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2">
            <a:extLst>
              <a:ext uri="{FF2B5EF4-FFF2-40B4-BE49-F238E27FC236}">
                <a16:creationId xmlns:a16="http://schemas.microsoft.com/office/drawing/2014/main" id="{74862D2B-F992-5534-BDFB-F9ED800A5D83}"/>
              </a:ext>
            </a:extLst>
          </p:cNvPr>
          <p:cNvSpPr>
            <a:spLocks noGrp="1"/>
          </p:cNvSpPr>
          <p:nvPr>
            <p:ph type="body" idx="28"/>
          </p:nvPr>
        </p:nvSpPr>
        <p:spPr>
          <a:xfrm>
            <a:off x="8723987" y="5216371"/>
            <a:ext cx="3050438" cy="5762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pic>
        <p:nvPicPr>
          <p:cNvPr id="4" name="Picture 3" descr="A black and red logo&#10;&#10;Description automatically generated">
            <a:extLst>
              <a:ext uri="{FF2B5EF4-FFF2-40B4-BE49-F238E27FC236}">
                <a16:creationId xmlns:a16="http://schemas.microsoft.com/office/drawing/2014/main" id="{509A24F0-7B8A-9887-F57F-BF8BF4E36860}"/>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176898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1502-9057-4827-B9C2-BE9077BB92A1}"/>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5F4E91D-9C45-319D-F6E2-AA593C8834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Footer Placeholder 4">
            <a:extLst>
              <a:ext uri="{FF2B5EF4-FFF2-40B4-BE49-F238E27FC236}">
                <a16:creationId xmlns:a16="http://schemas.microsoft.com/office/drawing/2014/main" id="{E3A62608-321D-0E29-5933-16850B2FA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AA9DF-EFFC-0D46-14EF-78D0D4C45AB5}"/>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7" name="Picture 6" descr="A black and red logo&#10;&#10;Description automatically generated">
            <a:extLst>
              <a:ext uri="{FF2B5EF4-FFF2-40B4-BE49-F238E27FC236}">
                <a16:creationId xmlns:a16="http://schemas.microsoft.com/office/drawing/2014/main" id="{A3535AA8-670B-9BEF-608A-FC15667C0ECC}"/>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245419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4AE3-DC49-311B-9A15-A372D859E6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22D36A4-93B8-4135-BDAF-8AB9170C91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EC0A4836-81E6-1CB5-6FDB-17778298C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D7A28-2DCA-42AC-CB40-3982FBA8820E}"/>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7" name="Picture 6" descr="A black and red logo&#10;&#10;Description automatically generated">
            <a:extLst>
              <a:ext uri="{FF2B5EF4-FFF2-40B4-BE49-F238E27FC236}">
                <a16:creationId xmlns:a16="http://schemas.microsoft.com/office/drawing/2014/main" id="{552BDBEA-35BF-4BFB-B36A-74571AF75546}"/>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198734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41B2-7202-4EB9-CC89-ADFFA77B747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EA39F5E-F365-B554-186B-8F5369F381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53A95E1-717B-4C27-EF5E-287BAD7478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51126961-FBB5-EB21-2773-D76877DFB721}"/>
              </a:ext>
            </a:extLst>
          </p:cNvPr>
          <p:cNvSpPr>
            <a:spLocks noGrp="1"/>
          </p:cNvSpPr>
          <p:nvPr>
            <p:ph type="dt" sz="half" idx="10"/>
          </p:nvPr>
        </p:nvSpPr>
        <p:spPr/>
        <p:txBody>
          <a:bodyPr/>
          <a:lstStyle/>
          <a:p>
            <a:fld id="{81DE50EA-0EC9-714E-9403-5DD787F65B68}" type="datetimeFigureOut">
              <a:rPr lang="en-NL" smtClean="0"/>
              <a:t>23/04/2024</a:t>
            </a:fld>
            <a:endParaRPr lang="en-NL"/>
          </a:p>
        </p:txBody>
      </p:sp>
      <p:sp>
        <p:nvSpPr>
          <p:cNvPr id="6" name="Footer Placeholder 5">
            <a:extLst>
              <a:ext uri="{FF2B5EF4-FFF2-40B4-BE49-F238E27FC236}">
                <a16:creationId xmlns:a16="http://schemas.microsoft.com/office/drawing/2014/main" id="{E8ED4C87-9FAB-3B75-433F-9CAECB5C9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CE412-604C-78D5-53F7-49CC6DE7813C}"/>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8" name="Picture 7" descr="A black and red logo&#10;&#10;Description automatically generated">
            <a:extLst>
              <a:ext uri="{FF2B5EF4-FFF2-40B4-BE49-F238E27FC236}">
                <a16:creationId xmlns:a16="http://schemas.microsoft.com/office/drawing/2014/main" id="{1F6D0ED3-51CD-11FF-F00D-5F735DA87B2E}"/>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203748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7225-7C71-DCDE-B6B0-7B72055CF2AB}"/>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D6405E3-4DBB-1F62-CF1E-ECB0B3C34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212509-BBC1-5494-319E-CFF2657E8F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ADBD3FDE-3F0A-BAFB-89FB-594A7816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14C56E-2682-CC98-0BDF-759584F8ECF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A420F6D-4CD6-7BE7-364D-A0C2A466A2BB}"/>
              </a:ext>
            </a:extLst>
          </p:cNvPr>
          <p:cNvSpPr>
            <a:spLocks noGrp="1"/>
          </p:cNvSpPr>
          <p:nvPr>
            <p:ph type="dt" sz="half" idx="10"/>
          </p:nvPr>
        </p:nvSpPr>
        <p:spPr/>
        <p:txBody>
          <a:bodyPr/>
          <a:lstStyle/>
          <a:p>
            <a:fld id="{81DE50EA-0EC9-714E-9403-5DD787F65B68}" type="datetimeFigureOut">
              <a:rPr lang="en-NL" smtClean="0"/>
              <a:t>23/04/2024</a:t>
            </a:fld>
            <a:endParaRPr lang="en-NL"/>
          </a:p>
        </p:txBody>
      </p:sp>
      <p:sp>
        <p:nvSpPr>
          <p:cNvPr id="8" name="Footer Placeholder 7">
            <a:extLst>
              <a:ext uri="{FF2B5EF4-FFF2-40B4-BE49-F238E27FC236}">
                <a16:creationId xmlns:a16="http://schemas.microsoft.com/office/drawing/2014/main" id="{F533D046-24C5-66A5-0D85-0BC9270B2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DB7627-5E6E-A170-F28A-B8C094A8FC8A}"/>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10" name="Picture 9" descr="A black and red logo&#10;&#10;Description automatically generated">
            <a:extLst>
              <a:ext uri="{FF2B5EF4-FFF2-40B4-BE49-F238E27FC236}">
                <a16:creationId xmlns:a16="http://schemas.microsoft.com/office/drawing/2014/main" id="{3B0FA0F2-03D7-D9DE-31E3-F8294E13F4DE}"/>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318725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700A-296A-66AD-0995-62DA87FF729A}"/>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7BF10274-850F-018B-4F4B-372DB0ED5412}"/>
              </a:ext>
            </a:extLst>
          </p:cNvPr>
          <p:cNvSpPr>
            <a:spLocks noGrp="1"/>
          </p:cNvSpPr>
          <p:nvPr>
            <p:ph type="dt" sz="half" idx="10"/>
          </p:nvPr>
        </p:nvSpPr>
        <p:spPr/>
        <p:txBody>
          <a:bodyPr/>
          <a:lstStyle/>
          <a:p>
            <a:fld id="{81DE50EA-0EC9-714E-9403-5DD787F65B68}" type="datetimeFigureOut">
              <a:rPr lang="en-NL" smtClean="0"/>
              <a:t>23/04/2024</a:t>
            </a:fld>
            <a:endParaRPr lang="en-NL"/>
          </a:p>
        </p:txBody>
      </p:sp>
      <p:sp>
        <p:nvSpPr>
          <p:cNvPr id="4" name="Footer Placeholder 3">
            <a:extLst>
              <a:ext uri="{FF2B5EF4-FFF2-40B4-BE49-F238E27FC236}">
                <a16:creationId xmlns:a16="http://schemas.microsoft.com/office/drawing/2014/main" id="{E4E425A2-4CCC-5C82-AB6D-B02201A302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0CDD4-AE57-42C4-2E56-56E710F05CF9}"/>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6" name="Picture 5" descr="A black and red logo&#10;&#10;Description automatically generated">
            <a:extLst>
              <a:ext uri="{FF2B5EF4-FFF2-40B4-BE49-F238E27FC236}">
                <a16:creationId xmlns:a16="http://schemas.microsoft.com/office/drawing/2014/main" id="{DA3B049C-C744-7857-0851-51BA3D008AA3}"/>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340052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E6E1F-747B-A1C6-2B7E-D8D0E7418E8C}"/>
              </a:ext>
            </a:extLst>
          </p:cNvPr>
          <p:cNvSpPr>
            <a:spLocks noGrp="1"/>
          </p:cNvSpPr>
          <p:nvPr>
            <p:ph type="dt" sz="half" idx="10"/>
          </p:nvPr>
        </p:nvSpPr>
        <p:spPr/>
        <p:txBody>
          <a:bodyPr/>
          <a:lstStyle/>
          <a:p>
            <a:fld id="{81DE50EA-0EC9-714E-9403-5DD787F65B68}" type="datetimeFigureOut">
              <a:rPr lang="en-NL" smtClean="0"/>
              <a:t>23/04/2024</a:t>
            </a:fld>
            <a:endParaRPr lang="en-NL"/>
          </a:p>
        </p:txBody>
      </p:sp>
      <p:sp>
        <p:nvSpPr>
          <p:cNvPr id="3" name="Footer Placeholder 2">
            <a:extLst>
              <a:ext uri="{FF2B5EF4-FFF2-40B4-BE49-F238E27FC236}">
                <a16:creationId xmlns:a16="http://schemas.microsoft.com/office/drawing/2014/main" id="{AB8EAE38-8CD8-B6D9-6EC4-53CDFA2B08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3818D4-C96A-EB8C-F84A-4D33469ACE82}"/>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5" name="Picture 4" descr="A black and red logo&#10;&#10;Description automatically generated">
            <a:extLst>
              <a:ext uri="{FF2B5EF4-FFF2-40B4-BE49-F238E27FC236}">
                <a16:creationId xmlns:a16="http://schemas.microsoft.com/office/drawing/2014/main" id="{44F9821D-099C-136F-A870-77899B7E56EE}"/>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104132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7A5D-2541-76DD-450E-7E2712C4B8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74AEEAEB-263E-B212-6DF7-C0548765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517CDAF-AE50-8889-19CE-8EE5250F8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97D47C-988F-F783-E377-C33A91E5B301}"/>
              </a:ext>
            </a:extLst>
          </p:cNvPr>
          <p:cNvSpPr>
            <a:spLocks noGrp="1"/>
          </p:cNvSpPr>
          <p:nvPr>
            <p:ph type="dt" sz="half" idx="10"/>
          </p:nvPr>
        </p:nvSpPr>
        <p:spPr/>
        <p:txBody>
          <a:bodyPr/>
          <a:lstStyle/>
          <a:p>
            <a:fld id="{81DE50EA-0EC9-714E-9403-5DD787F65B68}" type="datetimeFigureOut">
              <a:rPr lang="en-NL" smtClean="0"/>
              <a:t>23/04/2024</a:t>
            </a:fld>
            <a:endParaRPr lang="en-NL"/>
          </a:p>
        </p:txBody>
      </p:sp>
      <p:sp>
        <p:nvSpPr>
          <p:cNvPr id="6" name="Footer Placeholder 5">
            <a:extLst>
              <a:ext uri="{FF2B5EF4-FFF2-40B4-BE49-F238E27FC236}">
                <a16:creationId xmlns:a16="http://schemas.microsoft.com/office/drawing/2014/main" id="{748204E7-61C8-DE75-8994-07F859C55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EE6F5-778B-A5A1-A86A-D1B12D18B177}"/>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8" name="Picture 7" descr="A black and red logo&#10;&#10;Description automatically generated">
            <a:extLst>
              <a:ext uri="{FF2B5EF4-FFF2-40B4-BE49-F238E27FC236}">
                <a16:creationId xmlns:a16="http://schemas.microsoft.com/office/drawing/2014/main" id="{FADB06C8-5DB6-4C25-DFAA-E9CF103F7C76}"/>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168954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A248-A2B7-7A6E-0B21-5D3396B1A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24D4C711-39F9-7712-5BB2-E7FF4990F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BA7AE668-13FC-96D1-529F-738F6B8D4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755D5B-EA02-875A-97A9-F034059086B6}"/>
              </a:ext>
            </a:extLst>
          </p:cNvPr>
          <p:cNvSpPr>
            <a:spLocks noGrp="1"/>
          </p:cNvSpPr>
          <p:nvPr>
            <p:ph type="dt" sz="half" idx="10"/>
          </p:nvPr>
        </p:nvSpPr>
        <p:spPr/>
        <p:txBody>
          <a:bodyPr/>
          <a:lstStyle/>
          <a:p>
            <a:fld id="{3BEC7834-0C51-47BC-B391-9EA5D6C0A713}" type="datetimeFigureOut">
              <a:rPr lang="en-US" smtClean="0"/>
              <a:t>4/23/24</a:t>
            </a:fld>
            <a:endParaRPr lang="en-US"/>
          </a:p>
        </p:txBody>
      </p:sp>
      <p:sp>
        <p:nvSpPr>
          <p:cNvPr id="6" name="Footer Placeholder 5">
            <a:extLst>
              <a:ext uri="{FF2B5EF4-FFF2-40B4-BE49-F238E27FC236}">
                <a16:creationId xmlns:a16="http://schemas.microsoft.com/office/drawing/2014/main" id="{B7DD44F3-09EF-9620-EC81-9C66BFF33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22BD-C80F-FDB5-A237-59248D34210F}"/>
              </a:ext>
            </a:extLst>
          </p:cNvPr>
          <p:cNvSpPr>
            <a:spLocks noGrp="1"/>
          </p:cNvSpPr>
          <p:nvPr>
            <p:ph type="sldNum" sz="quarter" idx="12"/>
          </p:nvPr>
        </p:nvSpPr>
        <p:spPr/>
        <p:txBody>
          <a:bodyPr/>
          <a:lstStyle/>
          <a:p>
            <a:fld id="{FBD3BD48-B6F3-9346-8373-03F116E9719E}" type="slidenum">
              <a:rPr lang="en-NL" smtClean="0"/>
              <a:t>‹#›</a:t>
            </a:fld>
            <a:endParaRPr lang="en-NL"/>
          </a:p>
        </p:txBody>
      </p:sp>
      <p:pic>
        <p:nvPicPr>
          <p:cNvPr id="8" name="Picture 7" descr="A black and red logo&#10;&#10;Description automatically generated">
            <a:extLst>
              <a:ext uri="{FF2B5EF4-FFF2-40B4-BE49-F238E27FC236}">
                <a16:creationId xmlns:a16="http://schemas.microsoft.com/office/drawing/2014/main" id="{59CD39DA-099E-8141-C110-68B99EAE0C83}"/>
              </a:ext>
            </a:extLst>
          </p:cNvPr>
          <p:cNvPicPr>
            <a:picLocks noChangeAspect="1"/>
          </p:cNvPicPr>
          <p:nvPr userDrawn="1"/>
        </p:nvPicPr>
        <p:blipFill>
          <a:blip r:embed="rId2"/>
          <a:stretch>
            <a:fillRect/>
          </a:stretch>
        </p:blipFill>
        <p:spPr>
          <a:xfrm>
            <a:off x="8691937" y="6130769"/>
            <a:ext cx="3384834" cy="590705"/>
          </a:xfrm>
          <a:prstGeom prst="rect">
            <a:avLst/>
          </a:prstGeom>
        </p:spPr>
      </p:pic>
    </p:spTree>
    <p:extLst>
      <p:ext uri="{BB962C8B-B14F-4D97-AF65-F5344CB8AC3E}">
        <p14:creationId xmlns:p14="http://schemas.microsoft.com/office/powerpoint/2010/main" val="300530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74C132-B935-E983-97AD-065A88B84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A42012D8-0343-E42E-8726-22A31217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8C1A844-8417-2215-25F9-231725ACE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EC7834-0C51-47BC-B391-9EA5D6C0A713}" type="datetimeFigureOut">
              <a:rPr lang="en-US" smtClean="0"/>
              <a:t>4/23/24</a:t>
            </a:fld>
            <a:endParaRPr lang="en-US"/>
          </a:p>
        </p:txBody>
      </p:sp>
      <p:sp>
        <p:nvSpPr>
          <p:cNvPr id="5" name="Footer Placeholder 4">
            <a:extLst>
              <a:ext uri="{FF2B5EF4-FFF2-40B4-BE49-F238E27FC236}">
                <a16:creationId xmlns:a16="http://schemas.microsoft.com/office/drawing/2014/main" id="{83B92937-AD67-B9B1-D3FD-618878779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69936B-D8FD-ECFE-1DBA-0F06F3FAD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D3BD48-B6F3-9346-8373-03F116E9719E}" type="slidenum">
              <a:rPr lang="en-NL" smtClean="0"/>
              <a:t>‹#›</a:t>
            </a:fld>
            <a:endParaRPr lang="en-NL"/>
          </a:p>
        </p:txBody>
      </p:sp>
    </p:spTree>
    <p:extLst>
      <p:ext uri="{BB962C8B-B14F-4D97-AF65-F5344CB8AC3E}">
        <p14:creationId xmlns:p14="http://schemas.microsoft.com/office/powerpoint/2010/main" val="3807817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link.springer.com/article/10.1007/s11116-021-10259-4#auth-Christopher-Millett" TargetMode="External"/><Relationship Id="rId3" Type="http://schemas.openxmlformats.org/officeDocument/2006/relationships/hyperlink" Target="https://link.springer.com/journal/11116" TargetMode="External"/><Relationship Id="rId7" Type="http://schemas.openxmlformats.org/officeDocument/2006/relationships/hyperlink" Target="https://link.springer.com/article/10.1007/s11116-021-10259-4#auth-Lambed-Tatah"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link.springer.com/article/10.1007/s11116-021-10259-4#auth-Louise-Foley" TargetMode="External"/><Relationship Id="rId5" Type="http://schemas.openxmlformats.org/officeDocument/2006/relationships/hyperlink" Target="https://link.springer.com/article/10.1007/s11116-021-10259-4#auth-Oyinlola-Oyebode" TargetMode="External"/><Relationship Id="rId4" Type="http://schemas.openxmlformats.org/officeDocument/2006/relationships/hyperlink" Target="https://link.springer.com/article/10.1007/s11116-021-10259-4#auth-Rahul-Goel" TargetMode="External"/><Relationship Id="rId9" Type="http://schemas.openxmlformats.org/officeDocument/2006/relationships/hyperlink" Target="https://link.springer.com/article/10.1007/s11116-021-10259-4#auth-James-Woodcock" TargetMode="Externa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1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68FCA62-3A70-C7B4-8EB4-A5A2487F2EF3}"/>
              </a:ext>
            </a:extLst>
          </p:cNvPr>
          <p:cNvSpPr>
            <a:spLocks noGrp="1"/>
          </p:cNvSpPr>
          <p:nvPr>
            <p:ph type="title"/>
          </p:nvPr>
        </p:nvSpPr>
        <p:spPr>
          <a:xfrm>
            <a:off x="2017005" y="1329697"/>
            <a:ext cx="10515600" cy="1477519"/>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Smart City Projects… the </a:t>
            </a:r>
            <a:r>
              <a:rPr lang="en-US" sz="4000" i="1" kern="1200" dirty="0">
                <a:solidFill>
                  <a:srgbClr val="C00000"/>
                </a:solidFill>
                <a:latin typeface="+mj-lt"/>
                <a:ea typeface="+mj-ea"/>
                <a:cs typeface="+mj-cs"/>
              </a:rPr>
              <a:t>Heartbeat</a:t>
            </a:r>
            <a:r>
              <a:rPr lang="en-US" sz="4000" kern="1200" dirty="0">
                <a:solidFill>
                  <a:schemeClr val="tx1"/>
                </a:solidFill>
                <a:latin typeface="+mj-lt"/>
                <a:ea typeface="+mj-ea"/>
                <a:cs typeface="+mj-cs"/>
              </a:rPr>
              <a:t> of Urban Life</a:t>
            </a:r>
          </a:p>
        </p:txBody>
      </p:sp>
      <p:sp>
        <p:nvSpPr>
          <p:cNvPr id="2" name="Text Placeholder 1">
            <a:extLst>
              <a:ext uri="{FF2B5EF4-FFF2-40B4-BE49-F238E27FC236}">
                <a16:creationId xmlns:a16="http://schemas.microsoft.com/office/drawing/2014/main" id="{2F4471C5-81FB-E9A0-9ABA-E86E46C0AAAE}"/>
              </a:ext>
            </a:extLst>
          </p:cNvPr>
          <p:cNvSpPr>
            <a:spLocks noGrp="1"/>
          </p:cNvSpPr>
          <p:nvPr>
            <p:ph type="body" idx="1"/>
          </p:nvPr>
        </p:nvSpPr>
        <p:spPr/>
        <p:txBody>
          <a:bodyPr>
            <a:normAutofit fontScale="92500" lnSpcReduction="20000"/>
          </a:bodyPr>
          <a:lstStyle/>
          <a:p>
            <a:r>
              <a:rPr lang="en-GB" dirty="0"/>
              <a:t>B</a:t>
            </a:r>
            <a:r>
              <a:rPr lang="en-NL" dirty="0"/>
              <a:t>everly Pasian</a:t>
            </a:r>
          </a:p>
          <a:p>
            <a:r>
              <a:rPr lang="en-NL" dirty="0"/>
              <a:t>Institute of International Business</a:t>
            </a:r>
          </a:p>
          <a:p>
            <a:r>
              <a:rPr lang="en-NL" dirty="0"/>
              <a:t>Hogeschool Utrecht</a:t>
            </a:r>
          </a:p>
          <a:p>
            <a:r>
              <a:rPr lang="en-NL" dirty="0"/>
              <a:t>18 April 2024</a:t>
            </a:r>
          </a:p>
        </p:txBody>
      </p:sp>
      <p:cxnSp>
        <p:nvCxnSpPr>
          <p:cNvPr id="7" name="直接连接符 6"/>
          <p:cNvCxnSpPr/>
          <p:nvPr/>
        </p:nvCxnSpPr>
        <p:spPr>
          <a:xfrm flipV="1">
            <a:off x="5665604" y="3933547"/>
            <a:ext cx="2911357" cy="2339237"/>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009873" y="1737360"/>
            <a:ext cx="3863458" cy="3356509"/>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0BF580D0-1AE8-1E15-D7E3-9A87D335FF50}"/>
              </a:ext>
            </a:extLst>
          </p:cNvPr>
          <p:cNvGraphicFramePr/>
          <p:nvPr>
            <p:extLst>
              <p:ext uri="{D42A27DB-BD31-4B8C-83A1-F6EECF244321}">
                <p14:modId xmlns:p14="http://schemas.microsoft.com/office/powerpoint/2010/main" val="4073380771"/>
              </p:ext>
            </p:extLst>
          </p:nvPr>
        </p:nvGraphicFramePr>
        <p:xfrm>
          <a:off x="529404" y="577038"/>
          <a:ext cx="7315200" cy="3356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96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56D1DC9-C594-4CC8-53A4-BF9505A75A2E}"/>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solidFill>
                  <a:schemeClr val="tx1"/>
                </a:solidFill>
                <a:latin typeface="+mj-lt"/>
                <a:ea typeface="+mj-ea"/>
                <a:cs typeface="+mj-cs"/>
              </a:rPr>
              <a:t>First pass at quality-of-life themes</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7">
            <a:extLst>
              <a:ext uri="{FF2B5EF4-FFF2-40B4-BE49-F238E27FC236}">
                <a16:creationId xmlns:a16="http://schemas.microsoft.com/office/drawing/2014/main" id="{3AA13E91-2345-491B-A1FC-27BFFEBA7580}"/>
              </a:ext>
            </a:extLst>
          </p:cNvPr>
          <p:cNvGraphicFramePr>
            <a:graphicFrameLocks noGrp="1"/>
          </p:cNvGraphicFramePr>
          <p:nvPr>
            <p:ph idx="4294967295"/>
            <p:extLst>
              <p:ext uri="{D42A27DB-BD31-4B8C-83A1-F6EECF244321}">
                <p14:modId xmlns:p14="http://schemas.microsoft.com/office/powerpoint/2010/main" val="1840987563"/>
              </p:ext>
            </p:extLst>
          </p:nvPr>
        </p:nvGraphicFramePr>
        <p:xfrm>
          <a:off x="927117" y="2338632"/>
          <a:ext cx="10337768" cy="3701923"/>
        </p:xfrm>
        <a:graphic>
          <a:graphicData uri="http://schemas.openxmlformats.org/drawingml/2006/table">
            <a:tbl>
              <a:tblPr firstRow="1" firstCol="1" bandRow="1">
                <a:tableStyleId>{2D5ABB26-0587-4C30-8999-92F81FD0307C}</a:tableStyleId>
              </a:tblPr>
              <a:tblGrid>
                <a:gridCol w="5168884">
                  <a:extLst>
                    <a:ext uri="{9D8B030D-6E8A-4147-A177-3AD203B41FA5}">
                      <a16:colId xmlns:a16="http://schemas.microsoft.com/office/drawing/2014/main" val="1115376704"/>
                    </a:ext>
                  </a:extLst>
                </a:gridCol>
                <a:gridCol w="5168884">
                  <a:extLst>
                    <a:ext uri="{9D8B030D-6E8A-4147-A177-3AD203B41FA5}">
                      <a16:colId xmlns:a16="http://schemas.microsoft.com/office/drawing/2014/main" val="356406237"/>
                    </a:ext>
                  </a:extLst>
                </a:gridCol>
              </a:tblGrid>
              <a:tr h="706559">
                <a:tc>
                  <a:txBody>
                    <a:bodyPr/>
                    <a:lstStyle/>
                    <a:p>
                      <a:pPr algn="ctr">
                        <a:lnSpc>
                          <a:spcPct val="150000"/>
                        </a:lnSpc>
                      </a:pPr>
                      <a:r>
                        <a:rPr lang="en-US" sz="3600" b="1" spc="300">
                          <a:effectLst/>
                        </a:rPr>
                        <a:t>Housing</a:t>
                      </a:r>
                      <a:endParaRPr lang="en-NL" sz="3600" b="1" spc="3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tc>
                  <a:txBody>
                    <a:bodyPr/>
                    <a:lstStyle/>
                    <a:p>
                      <a:pPr algn="ctr">
                        <a:lnSpc>
                          <a:spcPct val="150000"/>
                        </a:lnSpc>
                      </a:pPr>
                      <a:r>
                        <a:rPr lang="en-US" sz="3600" b="1" spc="300">
                          <a:effectLst/>
                        </a:rPr>
                        <a:t>Safety</a:t>
                      </a:r>
                      <a:endParaRPr lang="en-NL" sz="3600" b="1" spc="3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extLst>
                  <a:ext uri="{0D108BD9-81ED-4DB2-BD59-A6C34878D82A}">
                    <a16:rowId xmlns:a16="http://schemas.microsoft.com/office/drawing/2014/main" val="113070268"/>
                  </a:ext>
                </a:extLst>
              </a:tr>
              <a:tr h="706559">
                <a:tc>
                  <a:txBody>
                    <a:bodyPr/>
                    <a:lstStyle/>
                    <a:p>
                      <a:pPr algn="ctr">
                        <a:lnSpc>
                          <a:spcPct val="150000"/>
                        </a:lnSpc>
                      </a:pPr>
                      <a:r>
                        <a:rPr lang="en-US" sz="3600" b="1" spc="300" dirty="0">
                          <a:effectLst/>
                        </a:rPr>
                        <a:t>Work</a:t>
                      </a:r>
                      <a:endParaRPr lang="en-NL" sz="3600" b="1" spc="3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tc>
                  <a:txBody>
                    <a:bodyPr/>
                    <a:lstStyle/>
                    <a:p>
                      <a:pPr algn="ctr">
                        <a:lnSpc>
                          <a:spcPct val="150000"/>
                        </a:lnSpc>
                      </a:pPr>
                      <a:r>
                        <a:rPr lang="en-US" sz="3600" b="1" spc="300" dirty="0">
                          <a:effectLst/>
                        </a:rPr>
                        <a:t>Environment</a:t>
                      </a:r>
                      <a:endParaRPr lang="en-NL" sz="3600" b="1" spc="3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extLst>
                  <a:ext uri="{0D108BD9-81ED-4DB2-BD59-A6C34878D82A}">
                    <a16:rowId xmlns:a16="http://schemas.microsoft.com/office/drawing/2014/main" val="4121426493"/>
                  </a:ext>
                </a:extLst>
              </a:tr>
              <a:tr h="706559">
                <a:tc>
                  <a:txBody>
                    <a:bodyPr/>
                    <a:lstStyle/>
                    <a:p>
                      <a:pPr algn="ctr">
                        <a:lnSpc>
                          <a:spcPct val="150000"/>
                        </a:lnSpc>
                      </a:pPr>
                      <a:r>
                        <a:rPr lang="en-US" sz="3600" b="1" spc="300" dirty="0">
                          <a:effectLst/>
                        </a:rPr>
                        <a:t>Transportation</a:t>
                      </a:r>
                      <a:endParaRPr lang="en-NL" sz="3600" b="1" spc="3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tc>
                  <a:txBody>
                    <a:bodyPr/>
                    <a:lstStyle/>
                    <a:p>
                      <a:pPr algn="ctr">
                        <a:lnSpc>
                          <a:spcPct val="150000"/>
                        </a:lnSpc>
                      </a:pPr>
                      <a:r>
                        <a:rPr lang="en-US" sz="3600" b="1" spc="300">
                          <a:effectLst/>
                        </a:rPr>
                        <a:t>Culture</a:t>
                      </a:r>
                      <a:endParaRPr lang="en-NL" sz="3600" b="1" spc="3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extLst>
                  <a:ext uri="{0D108BD9-81ED-4DB2-BD59-A6C34878D82A}">
                    <a16:rowId xmlns:a16="http://schemas.microsoft.com/office/drawing/2014/main" val="682279917"/>
                  </a:ext>
                </a:extLst>
              </a:tr>
              <a:tr h="706559">
                <a:tc>
                  <a:txBody>
                    <a:bodyPr/>
                    <a:lstStyle/>
                    <a:p>
                      <a:pPr algn="ctr">
                        <a:lnSpc>
                          <a:spcPct val="150000"/>
                        </a:lnSpc>
                      </a:pPr>
                      <a:r>
                        <a:rPr lang="en-US" sz="3600" b="1" spc="300" dirty="0">
                          <a:effectLst/>
                        </a:rPr>
                        <a:t>Health</a:t>
                      </a:r>
                      <a:endParaRPr lang="en-NL" sz="3600" b="1" spc="3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tc>
                  <a:txBody>
                    <a:bodyPr/>
                    <a:lstStyle/>
                    <a:p>
                      <a:pPr algn="ctr">
                        <a:lnSpc>
                          <a:spcPct val="150000"/>
                        </a:lnSpc>
                      </a:pPr>
                      <a:r>
                        <a:rPr lang="en-US" sz="3600" b="1" spc="300">
                          <a:effectLst/>
                        </a:rPr>
                        <a:t>Social Justice</a:t>
                      </a:r>
                      <a:endParaRPr lang="en-NL" sz="3600" b="1" spc="3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extLst>
                  <a:ext uri="{0D108BD9-81ED-4DB2-BD59-A6C34878D82A}">
                    <a16:rowId xmlns:a16="http://schemas.microsoft.com/office/drawing/2014/main" val="48121308"/>
                  </a:ext>
                </a:extLst>
              </a:tr>
              <a:tr h="706559">
                <a:tc>
                  <a:txBody>
                    <a:bodyPr/>
                    <a:lstStyle/>
                    <a:p>
                      <a:pPr algn="ctr">
                        <a:lnSpc>
                          <a:spcPct val="150000"/>
                        </a:lnSpc>
                      </a:pPr>
                      <a:r>
                        <a:rPr lang="en-US" sz="3600" b="1" spc="300">
                          <a:effectLst/>
                        </a:rPr>
                        <a:t>Education</a:t>
                      </a:r>
                    </a:p>
                  </a:txBody>
                  <a:tcPr marL="80826" marR="80826" marT="0" marB="0" anchor="ctr"/>
                </a:tc>
                <a:tc>
                  <a:txBody>
                    <a:bodyPr/>
                    <a:lstStyle/>
                    <a:p>
                      <a:pPr algn="ctr">
                        <a:lnSpc>
                          <a:spcPct val="150000"/>
                        </a:lnSpc>
                      </a:pPr>
                      <a:r>
                        <a:rPr lang="en-US" sz="3600" b="1" spc="300" dirty="0">
                          <a:effectLst/>
                        </a:rPr>
                        <a:t>Multiple</a:t>
                      </a:r>
                      <a:endParaRPr lang="en-NL" sz="3600" b="1" spc="3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80826" marR="80826" marT="0" marB="0" anchor="ctr"/>
                </a:tc>
                <a:extLst>
                  <a:ext uri="{0D108BD9-81ED-4DB2-BD59-A6C34878D82A}">
                    <a16:rowId xmlns:a16="http://schemas.microsoft.com/office/drawing/2014/main" val="3709988110"/>
                  </a:ext>
                </a:extLst>
              </a:tr>
            </a:tbl>
          </a:graphicData>
        </a:graphic>
      </p:graphicFrame>
    </p:spTree>
    <p:extLst>
      <p:ext uri="{BB962C8B-B14F-4D97-AF65-F5344CB8AC3E}">
        <p14:creationId xmlns:p14="http://schemas.microsoft.com/office/powerpoint/2010/main" val="25164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88058-4BB4-DE6F-3088-1535B369D5C0}"/>
              </a:ext>
            </a:extLst>
          </p:cNvPr>
          <p:cNvSpPr>
            <a:spLocks noGrp="1"/>
          </p:cNvSpPr>
          <p:nvPr>
            <p:ph type="title"/>
          </p:nvPr>
        </p:nvSpPr>
        <p:spPr>
          <a:xfrm>
            <a:off x="448887" y="57797"/>
            <a:ext cx="10515600" cy="1325563"/>
          </a:xfrm>
        </p:spPr>
        <p:txBody>
          <a:bodyPr/>
          <a:lstStyle/>
          <a:p>
            <a:pPr algn="ctr"/>
            <a:r>
              <a:rPr lang="en-GB" dirty="0" err="1"/>
              <a:t>Initi</a:t>
            </a:r>
            <a:r>
              <a:rPr lang="en-NL" dirty="0"/>
              <a:t>al p</a:t>
            </a:r>
            <a:r>
              <a:rPr lang="en-GB" dirty="0" err="1"/>
              <a:t>roject</a:t>
            </a:r>
            <a:r>
              <a:rPr lang="en-NL" dirty="0"/>
              <a:t> sample (805 p</a:t>
            </a:r>
            <a:r>
              <a:rPr lang="en-GB" dirty="0" err="1"/>
              <a:t>roject</a:t>
            </a:r>
            <a:r>
              <a:rPr lang="en-NL" dirty="0"/>
              <a:t>s)</a:t>
            </a:r>
          </a:p>
        </p:txBody>
      </p:sp>
      <p:graphicFrame>
        <p:nvGraphicFramePr>
          <p:cNvPr id="17" name="Content Placeholder 16">
            <a:extLst>
              <a:ext uri="{FF2B5EF4-FFF2-40B4-BE49-F238E27FC236}">
                <a16:creationId xmlns:a16="http://schemas.microsoft.com/office/drawing/2014/main" id="{14C98728-BAC7-662A-C8A1-7CA1D190B376}"/>
              </a:ext>
            </a:extLst>
          </p:cNvPr>
          <p:cNvGraphicFramePr>
            <a:graphicFrameLocks noGrp="1"/>
          </p:cNvGraphicFramePr>
          <p:nvPr>
            <p:ph sz="half" idx="1"/>
            <p:extLst>
              <p:ext uri="{D42A27DB-BD31-4B8C-83A1-F6EECF244321}">
                <p14:modId xmlns:p14="http://schemas.microsoft.com/office/powerpoint/2010/main" val="3603172030"/>
              </p:ext>
            </p:extLst>
          </p:nvPr>
        </p:nvGraphicFramePr>
        <p:xfrm>
          <a:off x="448887" y="720579"/>
          <a:ext cx="11294226" cy="5337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0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74B-3087-2FFB-7D53-8FA54831A83B}"/>
              </a:ext>
            </a:extLst>
          </p:cNvPr>
          <p:cNvSpPr>
            <a:spLocks noGrp="1"/>
          </p:cNvSpPr>
          <p:nvPr>
            <p:ph type="title"/>
          </p:nvPr>
        </p:nvSpPr>
        <p:spPr/>
        <p:txBody>
          <a:bodyPr vert="horz" lIns="91440" tIns="45720" rIns="91440" bIns="45720" rtlCol="0" anchor="ctr">
            <a:normAutofit/>
          </a:bodyPr>
          <a:lstStyle/>
          <a:p>
            <a:pPr algn="ctr"/>
            <a:r>
              <a:rPr lang="en-US" b="1" kern="1200" dirty="0">
                <a:solidFill>
                  <a:schemeClr val="tx1"/>
                </a:solidFill>
                <a:latin typeface="+mj-lt"/>
                <a:ea typeface="+mj-ea"/>
                <a:cs typeface="+mj-cs"/>
              </a:rPr>
              <a:t>Adjusted quality-of-life themes</a:t>
            </a:r>
          </a:p>
        </p:txBody>
      </p:sp>
      <p:graphicFrame>
        <p:nvGraphicFramePr>
          <p:cNvPr id="7" name="Content Placeholder 6">
            <a:extLst>
              <a:ext uri="{FF2B5EF4-FFF2-40B4-BE49-F238E27FC236}">
                <a16:creationId xmlns:a16="http://schemas.microsoft.com/office/drawing/2014/main" id="{FE6167B2-A825-FBE6-6572-859A3315827D}"/>
              </a:ext>
            </a:extLst>
          </p:cNvPr>
          <p:cNvGraphicFramePr>
            <a:graphicFrameLocks/>
          </p:cNvGraphicFramePr>
          <p:nvPr>
            <p:extLst>
              <p:ext uri="{D42A27DB-BD31-4B8C-83A1-F6EECF244321}">
                <p14:modId xmlns:p14="http://schemas.microsoft.com/office/powerpoint/2010/main" val="3349027958"/>
              </p:ext>
            </p:extLst>
          </p:nvPr>
        </p:nvGraphicFramePr>
        <p:xfrm>
          <a:off x="1299991" y="2094470"/>
          <a:ext cx="10344838" cy="3413760"/>
        </p:xfrm>
        <a:graphic>
          <a:graphicData uri="http://schemas.openxmlformats.org/drawingml/2006/table">
            <a:tbl>
              <a:tblPr firstRow="1" firstCol="1" bandRow="1">
                <a:tableStyleId>{2D5ABB26-0587-4C30-8999-92F81FD0307C}</a:tableStyleId>
              </a:tblPr>
              <a:tblGrid>
                <a:gridCol w="5172419">
                  <a:extLst>
                    <a:ext uri="{9D8B030D-6E8A-4147-A177-3AD203B41FA5}">
                      <a16:colId xmlns:a16="http://schemas.microsoft.com/office/drawing/2014/main" val="357033113"/>
                    </a:ext>
                  </a:extLst>
                </a:gridCol>
                <a:gridCol w="5172419">
                  <a:extLst>
                    <a:ext uri="{9D8B030D-6E8A-4147-A177-3AD203B41FA5}">
                      <a16:colId xmlns:a16="http://schemas.microsoft.com/office/drawing/2014/main" val="2784772302"/>
                    </a:ext>
                  </a:extLst>
                </a:gridCol>
              </a:tblGrid>
              <a:tr h="435031">
                <a:tc>
                  <a:txBody>
                    <a:bodyPr/>
                    <a:lstStyle/>
                    <a:p>
                      <a:pPr algn="ctr">
                        <a:lnSpc>
                          <a:spcPct val="100000"/>
                        </a:lnSpc>
                      </a:pPr>
                      <a:r>
                        <a:rPr lang="en-US" sz="3200" dirty="0">
                          <a:effectLst/>
                        </a:rPr>
                        <a:t>Housing</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dirty="0">
                          <a:effectLst/>
                        </a:rPr>
                        <a:t>Environment</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221565667"/>
                  </a:ext>
                </a:extLst>
              </a:tr>
              <a:tr h="481570">
                <a:tc>
                  <a:txBody>
                    <a:bodyPr/>
                    <a:lstStyle/>
                    <a:p>
                      <a:pPr algn="ctr">
                        <a:lnSpc>
                          <a:spcPct val="100000"/>
                        </a:lnSpc>
                      </a:pPr>
                      <a:r>
                        <a:rPr lang="en-US" sz="3200" b="0" u="sng" dirty="0">
                          <a:effectLst/>
                        </a:rPr>
                        <a:t>Work &amp; Economic Value</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dirty="0">
                          <a:effectLst/>
                        </a:rPr>
                        <a:t>Leisure</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3408409372"/>
                  </a:ext>
                </a:extLst>
              </a:tr>
              <a:tr h="435031">
                <a:tc>
                  <a:txBody>
                    <a:bodyPr/>
                    <a:lstStyle/>
                    <a:p>
                      <a:pPr algn="ctr">
                        <a:lnSpc>
                          <a:spcPct val="100000"/>
                        </a:lnSpc>
                      </a:pPr>
                      <a:r>
                        <a:rPr lang="en-US" sz="3200" b="0" u="sng" dirty="0">
                          <a:effectLst/>
                        </a:rPr>
                        <a:t>Transportation &amp; Mobility</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b="0" u="sng" dirty="0">
                          <a:effectLst/>
                        </a:rPr>
                        <a:t>Beauty</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1444054640"/>
                  </a:ext>
                </a:extLst>
              </a:tr>
              <a:tr h="435031">
                <a:tc>
                  <a:txBody>
                    <a:bodyPr/>
                    <a:lstStyle/>
                    <a:p>
                      <a:pPr algn="ctr">
                        <a:lnSpc>
                          <a:spcPct val="100000"/>
                        </a:lnSpc>
                      </a:pPr>
                      <a:r>
                        <a:rPr lang="en-US" sz="3200" dirty="0">
                          <a:effectLst/>
                        </a:rPr>
                        <a:t>Health</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b="0" u="sng" dirty="0">
                          <a:effectLst/>
                        </a:rPr>
                        <a:t>Culture</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4252285576"/>
                  </a:ext>
                </a:extLst>
              </a:tr>
              <a:tr h="435031">
                <a:tc>
                  <a:txBody>
                    <a:bodyPr/>
                    <a:lstStyle/>
                    <a:p>
                      <a:pPr algn="ctr">
                        <a:lnSpc>
                          <a:spcPct val="100000"/>
                        </a:lnSpc>
                      </a:pPr>
                      <a:r>
                        <a:rPr lang="en-US" sz="3200" b="0" u="sng" dirty="0">
                          <a:effectLst/>
                        </a:rPr>
                        <a:t>Education &amp; Learning</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dirty="0">
                          <a:effectLst/>
                        </a:rPr>
                        <a:t>Social Justice</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1312826652"/>
                  </a:ext>
                </a:extLst>
              </a:tr>
              <a:tr h="435031">
                <a:tc>
                  <a:txBody>
                    <a:bodyPr/>
                    <a:lstStyle/>
                    <a:p>
                      <a:pPr algn="ctr">
                        <a:lnSpc>
                          <a:spcPct val="100000"/>
                        </a:lnSpc>
                      </a:pPr>
                      <a:r>
                        <a:rPr lang="en-US" sz="3200">
                          <a:effectLst/>
                        </a:rPr>
                        <a:t>Safety</a:t>
                      </a:r>
                      <a:endParaRPr lang="en-NL" sz="32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b="0" u="sng" dirty="0">
                          <a:effectLst/>
                        </a:rPr>
                        <a:t>Spirituality</a:t>
                      </a:r>
                      <a:endParaRPr lang="en-NL" sz="3200" b="0" u="sng"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1094681487"/>
                  </a:ext>
                </a:extLst>
              </a:tr>
              <a:tr h="435031">
                <a:tc>
                  <a:txBody>
                    <a:bodyPr/>
                    <a:lstStyle/>
                    <a:p>
                      <a:pPr algn="ctr">
                        <a:lnSpc>
                          <a:spcPct val="100000"/>
                        </a:lnSpc>
                      </a:pP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tc>
                  <a:txBody>
                    <a:bodyPr/>
                    <a:lstStyle/>
                    <a:p>
                      <a:pPr algn="ctr">
                        <a:lnSpc>
                          <a:spcPct val="100000"/>
                        </a:lnSpc>
                      </a:pPr>
                      <a:r>
                        <a:rPr lang="en-US" sz="3200" dirty="0">
                          <a:effectLst/>
                        </a:rPr>
                        <a:t>Civic engagement</a:t>
                      </a:r>
                      <a:endParaRPr lang="en-NL" sz="3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4833" marR="64833" marT="0" marB="0" anchor="ctr"/>
                </a:tc>
                <a:extLst>
                  <a:ext uri="{0D108BD9-81ED-4DB2-BD59-A6C34878D82A}">
                    <a16:rowId xmlns:a16="http://schemas.microsoft.com/office/drawing/2014/main" val="913397545"/>
                  </a:ext>
                </a:extLst>
              </a:tr>
            </a:tbl>
          </a:graphicData>
        </a:graphic>
      </p:graphicFrame>
      <p:sp>
        <p:nvSpPr>
          <p:cNvPr id="5" name="Wave 4">
            <a:extLst>
              <a:ext uri="{FF2B5EF4-FFF2-40B4-BE49-F238E27FC236}">
                <a16:creationId xmlns:a16="http://schemas.microsoft.com/office/drawing/2014/main" id="{ED45E427-AA95-CF43-65F6-29C27C5CC7F5}"/>
              </a:ext>
            </a:extLst>
          </p:cNvPr>
          <p:cNvSpPr/>
          <p:nvPr/>
        </p:nvSpPr>
        <p:spPr>
          <a:xfrm rot="20093961">
            <a:off x="429657" y="5033022"/>
            <a:ext cx="2368627" cy="138812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Why these changes?</a:t>
            </a:r>
          </a:p>
        </p:txBody>
      </p:sp>
    </p:spTree>
    <p:extLst>
      <p:ext uri="{BB962C8B-B14F-4D97-AF65-F5344CB8AC3E}">
        <p14:creationId xmlns:p14="http://schemas.microsoft.com/office/powerpoint/2010/main" val="17253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BF580D0-1AE8-1E15-D7E3-9A87D335FF50}"/>
              </a:ext>
            </a:extLst>
          </p:cNvPr>
          <p:cNvGraphicFramePr/>
          <p:nvPr>
            <p:extLst>
              <p:ext uri="{D42A27DB-BD31-4B8C-83A1-F6EECF244321}">
                <p14:modId xmlns:p14="http://schemas.microsoft.com/office/powerpoint/2010/main" val="2626117074"/>
              </p:ext>
            </p:extLst>
          </p:nvPr>
        </p:nvGraphicFramePr>
        <p:xfrm>
          <a:off x="649995" y="0"/>
          <a:ext cx="10551405" cy="6599104"/>
        </p:xfrm>
        <a:graphic>
          <a:graphicData uri="http://schemas.openxmlformats.org/drawingml/2006/chart">
            <c:chart xmlns:c="http://schemas.openxmlformats.org/drawingml/2006/chart" xmlns:r="http://schemas.openxmlformats.org/officeDocument/2006/relationships" r:id="rId3"/>
          </a:graphicData>
        </a:graphic>
      </p:graphicFrame>
      <p:sp>
        <p:nvSpPr>
          <p:cNvPr id="6" name="Wave 5">
            <a:extLst>
              <a:ext uri="{FF2B5EF4-FFF2-40B4-BE49-F238E27FC236}">
                <a16:creationId xmlns:a16="http://schemas.microsoft.com/office/drawing/2014/main" id="{B6ECE64D-09B3-072C-169A-11C2428BC41B}"/>
              </a:ext>
            </a:extLst>
          </p:cNvPr>
          <p:cNvSpPr/>
          <p:nvPr/>
        </p:nvSpPr>
        <p:spPr>
          <a:xfrm rot="20547080">
            <a:off x="9221118" y="1542361"/>
            <a:ext cx="2126255" cy="1542362"/>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400" b="1" dirty="0"/>
              <a:t>Emphasis?</a:t>
            </a:r>
          </a:p>
        </p:txBody>
      </p:sp>
    </p:spTree>
    <p:extLst>
      <p:ext uri="{BB962C8B-B14F-4D97-AF65-F5344CB8AC3E}">
        <p14:creationId xmlns:p14="http://schemas.microsoft.com/office/powerpoint/2010/main" val="38479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B643803-5CF7-85B5-508E-90FB4770667F}"/>
              </a:ext>
            </a:extLst>
          </p:cNvPr>
          <p:cNvGraphicFramePr>
            <a:graphicFrameLocks/>
          </p:cNvGraphicFramePr>
          <p:nvPr>
            <p:extLst>
              <p:ext uri="{D42A27DB-BD31-4B8C-83A1-F6EECF244321}">
                <p14:modId xmlns:p14="http://schemas.microsoft.com/office/powerpoint/2010/main" val="4070621089"/>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4" name="Line Callout 1 3">
            <a:extLst>
              <a:ext uri="{FF2B5EF4-FFF2-40B4-BE49-F238E27FC236}">
                <a16:creationId xmlns:a16="http://schemas.microsoft.com/office/drawing/2014/main" id="{F18F276C-C34F-74EA-C657-0A888851F7FA}"/>
              </a:ext>
            </a:extLst>
          </p:cNvPr>
          <p:cNvSpPr/>
          <p:nvPr/>
        </p:nvSpPr>
        <p:spPr>
          <a:xfrm>
            <a:off x="9298236" y="341524"/>
            <a:ext cx="2415550" cy="1112703"/>
          </a:xfrm>
          <a:prstGeom prst="borderCallout1">
            <a:avLst>
              <a:gd name="adj1" fmla="val 18750"/>
              <a:gd name="adj2" fmla="val -8333"/>
              <a:gd name="adj3" fmla="val 154199"/>
              <a:gd name="adj4" fmla="val -305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3600" dirty="0"/>
              <a:t>Utrecht</a:t>
            </a:r>
          </a:p>
        </p:txBody>
      </p:sp>
    </p:spTree>
    <p:extLst>
      <p:ext uri="{BB962C8B-B14F-4D97-AF65-F5344CB8AC3E}">
        <p14:creationId xmlns:p14="http://schemas.microsoft.com/office/powerpoint/2010/main" val="23498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04290E2-4FF6-7A02-95AD-EC14F4491813}"/>
              </a:ext>
            </a:extLst>
          </p:cNvPr>
          <p:cNvSpPr>
            <a:spLocks/>
          </p:cNvSpPr>
          <p:nvPr/>
        </p:nvSpPr>
        <p:spPr>
          <a:xfrm>
            <a:off x="838200" y="629061"/>
            <a:ext cx="5153302" cy="823196"/>
          </a:xfrm>
          <a:prstGeom prst="rect">
            <a:avLst/>
          </a:prstGeom>
        </p:spPr>
        <p:txBody>
          <a:bodyPr/>
          <a:lstStyle/>
          <a:p>
            <a:pPr defTabSz="905256">
              <a:spcAft>
                <a:spcPts val="600"/>
              </a:spcAft>
            </a:pPr>
            <a:r>
              <a:rPr lang="en-NL" b="1" kern="1200" dirty="0">
                <a:solidFill>
                  <a:schemeClr val="tx1"/>
                </a:solidFill>
              </a:rPr>
              <a:t>Utrecht</a:t>
            </a:r>
            <a:endParaRPr lang="en-NL" b="1" dirty="0"/>
          </a:p>
        </p:txBody>
      </p:sp>
      <p:graphicFrame>
        <p:nvGraphicFramePr>
          <p:cNvPr id="5" name="Content Placeholder 4">
            <a:extLst>
              <a:ext uri="{FF2B5EF4-FFF2-40B4-BE49-F238E27FC236}">
                <a16:creationId xmlns:a16="http://schemas.microsoft.com/office/drawing/2014/main" id="{4BDEC06D-7EA0-C950-D6A9-C66A4967D1BE}"/>
              </a:ext>
            </a:extLst>
          </p:cNvPr>
          <p:cNvGraphicFramePr>
            <a:graphicFrameLocks/>
          </p:cNvGraphicFramePr>
          <p:nvPr/>
        </p:nvGraphicFramePr>
        <p:xfrm>
          <a:off x="838200" y="1111207"/>
          <a:ext cx="5153302" cy="40224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65B10945-0890-3B43-91D9-5AA49E04168D}"/>
              </a:ext>
            </a:extLst>
          </p:cNvPr>
          <p:cNvSpPr>
            <a:spLocks/>
          </p:cNvSpPr>
          <p:nvPr/>
        </p:nvSpPr>
        <p:spPr>
          <a:xfrm>
            <a:off x="6165975" y="629061"/>
            <a:ext cx="5178681" cy="823196"/>
          </a:xfrm>
          <a:prstGeom prst="rect">
            <a:avLst/>
          </a:prstGeom>
        </p:spPr>
        <p:txBody>
          <a:bodyPr/>
          <a:lstStyle/>
          <a:p>
            <a:pPr defTabSz="905256">
              <a:spcAft>
                <a:spcPts val="600"/>
              </a:spcAft>
            </a:pPr>
            <a:r>
              <a:rPr lang="en-NL" b="1" kern="1200" dirty="0">
                <a:solidFill>
                  <a:schemeClr val="tx1"/>
                </a:solidFill>
              </a:rPr>
              <a:t>Amsterdam, Hague, Rotterdam, Eindhoven</a:t>
            </a:r>
            <a:endParaRPr lang="en-NL" sz="2000" b="1" dirty="0"/>
          </a:p>
        </p:txBody>
      </p:sp>
      <p:graphicFrame>
        <p:nvGraphicFramePr>
          <p:cNvPr id="7" name="Content Placeholder 3">
            <a:extLst>
              <a:ext uri="{FF2B5EF4-FFF2-40B4-BE49-F238E27FC236}">
                <a16:creationId xmlns:a16="http://schemas.microsoft.com/office/drawing/2014/main" id="{24692AD6-624E-E5E0-3F91-8D6C5C802B6C}"/>
              </a:ext>
            </a:extLst>
          </p:cNvPr>
          <p:cNvGraphicFramePr>
            <a:graphicFrameLocks/>
          </p:cNvGraphicFramePr>
          <p:nvPr/>
        </p:nvGraphicFramePr>
        <p:xfrm>
          <a:off x="6200500" y="1281732"/>
          <a:ext cx="5302125" cy="4022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8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00AA-D279-7206-B0F1-AAB2B17ECCAE}"/>
              </a:ext>
            </a:extLst>
          </p:cNvPr>
          <p:cNvSpPr>
            <a:spLocks noGrp="1"/>
          </p:cNvSpPr>
          <p:nvPr>
            <p:ph type="title"/>
          </p:nvPr>
        </p:nvSpPr>
        <p:spPr>
          <a:xfrm>
            <a:off x="838200" y="310603"/>
            <a:ext cx="10515600" cy="1039132"/>
          </a:xfrm>
        </p:spPr>
        <p:txBody>
          <a:bodyPr>
            <a:normAutofit/>
          </a:bodyPr>
          <a:lstStyle/>
          <a:p>
            <a:pPr algn="ctr"/>
            <a:r>
              <a:rPr lang="en-NL" sz="3600" dirty="0">
                <a:solidFill>
                  <a:schemeClr val="tx2"/>
                </a:solidFill>
                <a:latin typeface="+mn-lt"/>
              </a:rPr>
              <a:t>International collection (2074 p</a:t>
            </a:r>
            <a:r>
              <a:rPr lang="en-GB" sz="3600" dirty="0" err="1">
                <a:solidFill>
                  <a:schemeClr val="tx2"/>
                </a:solidFill>
                <a:latin typeface="+mn-lt"/>
              </a:rPr>
              <a:t>roject</a:t>
            </a:r>
            <a:r>
              <a:rPr lang="en-NL" sz="3600" dirty="0">
                <a:solidFill>
                  <a:schemeClr val="tx2"/>
                </a:solidFill>
                <a:latin typeface="+mn-lt"/>
              </a:rPr>
              <a:t>s)</a:t>
            </a:r>
          </a:p>
        </p:txBody>
      </p:sp>
      <p:graphicFrame>
        <p:nvGraphicFramePr>
          <p:cNvPr id="9" name="Content Placeholder 8">
            <a:extLst>
              <a:ext uri="{FF2B5EF4-FFF2-40B4-BE49-F238E27FC236}">
                <a16:creationId xmlns:a16="http://schemas.microsoft.com/office/drawing/2014/main" id="{448FBE8E-80C4-286C-88D8-149AC5F7656B}"/>
              </a:ext>
            </a:extLst>
          </p:cNvPr>
          <p:cNvGraphicFramePr>
            <a:graphicFrameLocks noGrp="1"/>
          </p:cNvGraphicFramePr>
          <p:nvPr>
            <p:ph sz="half" idx="2"/>
            <p:extLst>
              <p:ext uri="{D42A27DB-BD31-4B8C-83A1-F6EECF244321}">
                <p14:modId xmlns:p14="http://schemas.microsoft.com/office/powerpoint/2010/main" val="3375694495"/>
              </p:ext>
            </p:extLst>
          </p:nvPr>
        </p:nvGraphicFramePr>
        <p:xfrm>
          <a:off x="602673" y="1068358"/>
          <a:ext cx="2803916" cy="4785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AF6D5D70-D7BB-8F9A-5E69-33B6612583B2}"/>
              </a:ext>
            </a:extLst>
          </p:cNvPr>
          <p:cNvGraphicFramePr>
            <a:graphicFrameLocks noGrp="1"/>
          </p:cNvGraphicFramePr>
          <p:nvPr>
            <p:ph sz="quarter" idx="4"/>
            <p:extLst>
              <p:ext uri="{D42A27DB-BD31-4B8C-83A1-F6EECF244321}">
                <p14:modId xmlns:p14="http://schemas.microsoft.com/office/powerpoint/2010/main" val="2730210638"/>
              </p:ext>
            </p:extLst>
          </p:nvPr>
        </p:nvGraphicFramePr>
        <p:xfrm>
          <a:off x="3803074" y="1068359"/>
          <a:ext cx="3437986" cy="4959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4E72F9B5-95C8-8F2F-8BBA-58D0845BC5B4}"/>
              </a:ext>
            </a:extLst>
          </p:cNvPr>
          <p:cNvGraphicFramePr/>
          <p:nvPr>
            <p:extLst>
              <p:ext uri="{D42A27DB-BD31-4B8C-83A1-F6EECF244321}">
                <p14:modId xmlns:p14="http://schemas.microsoft.com/office/powerpoint/2010/main" val="886842996"/>
              </p:ext>
            </p:extLst>
          </p:nvPr>
        </p:nvGraphicFramePr>
        <p:xfrm>
          <a:off x="7537620" y="1572414"/>
          <a:ext cx="3645245" cy="4119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BBE1FDC-3D05-4C61-7514-6BE565096355}"/>
              </a:ext>
            </a:extLst>
          </p:cNvPr>
          <p:cNvSpPr>
            <a:spLocks noGrp="1"/>
          </p:cNvSpPr>
          <p:nvPr>
            <p:ph type="title"/>
          </p:nvPr>
        </p:nvSpPr>
        <p:spPr/>
        <p:txBody>
          <a:bodyPr/>
          <a:lstStyle/>
          <a:p>
            <a:pPr algn="ctr"/>
            <a:r>
              <a:rPr lang="en-NL" b="1" dirty="0">
                <a:latin typeface="+mn-lt"/>
              </a:rPr>
              <a:t>Revisiting original collection… </a:t>
            </a:r>
          </a:p>
        </p:txBody>
      </p:sp>
      <p:graphicFrame>
        <p:nvGraphicFramePr>
          <p:cNvPr id="27" name="Content Placeholder 16">
            <a:extLst>
              <a:ext uri="{FF2B5EF4-FFF2-40B4-BE49-F238E27FC236}">
                <a16:creationId xmlns:a16="http://schemas.microsoft.com/office/drawing/2014/main" id="{10682A99-A6D6-E8EA-0F26-9D29F261EED9}"/>
              </a:ext>
            </a:extLst>
          </p:cNvPr>
          <p:cNvGraphicFramePr>
            <a:graphicFrameLocks noGrp="1"/>
          </p:cNvGraphicFramePr>
          <p:nvPr>
            <p:ph sz="half" idx="2"/>
          </p:nvPr>
        </p:nvGraphicFramePr>
        <p:xfrm>
          <a:off x="628651" y="1690689"/>
          <a:ext cx="5354638" cy="4348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a:extLst>
              <a:ext uri="{FF2B5EF4-FFF2-40B4-BE49-F238E27FC236}">
                <a16:creationId xmlns:a16="http://schemas.microsoft.com/office/drawing/2014/main" id="{42DE5192-0873-5BE6-6579-B4768CA8914A}"/>
              </a:ext>
            </a:extLst>
          </p:cNvPr>
          <p:cNvGraphicFramePr>
            <a:graphicFrameLocks noGrp="1"/>
          </p:cNvGraphicFramePr>
          <p:nvPr>
            <p:ph sz="quarter" idx="4"/>
          </p:nvPr>
        </p:nvGraphicFramePr>
        <p:xfrm>
          <a:off x="6137276" y="1690689"/>
          <a:ext cx="5354637" cy="4348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19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3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EA9CF-A764-CB5E-DBA5-242B2B836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A few highlights…</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AFDEC52-5C1E-7DD2-7C3B-2C3715C0B489}"/>
              </a:ext>
            </a:extLst>
          </p:cNvPr>
          <p:cNvSpPr>
            <a:spLocks noGrp="1"/>
          </p:cNvSpPr>
          <p:nvPr>
            <p:ph type="body" sz="half" idx="2"/>
          </p:nvPr>
        </p:nvSpPr>
        <p:spPr>
          <a:xfrm>
            <a:off x="5126418" y="552091"/>
            <a:ext cx="6224335" cy="5431536"/>
          </a:xfrm>
        </p:spPr>
        <p:txBody>
          <a:bodyPr vert="horz" lIns="91440" tIns="45720" rIns="91440" bIns="45720" rtlCol="0" anchor="ctr">
            <a:normAutofit/>
          </a:bodyPr>
          <a:lstStyle/>
          <a:p>
            <a:pPr marL="342900" indent="-342900">
              <a:buFont typeface="Arial" panose="020B0604020202020204" pitchFamily="34" charset="0"/>
              <a:buChar char="•"/>
            </a:pPr>
            <a:r>
              <a:rPr lang="en-GB" sz="2400" b="0" i="0" u="none" strike="noStrike" dirty="0">
                <a:solidFill>
                  <a:srgbClr val="212121"/>
                </a:solidFill>
                <a:effectLst/>
              </a:rPr>
              <a:t>Little attention to health and surprisingly little attention to housing </a:t>
            </a:r>
            <a:endParaRPr lang="en-GB" sz="2400" dirty="0"/>
          </a:p>
          <a:p>
            <a:pPr marL="342900" indent="-342900">
              <a:buFont typeface="Arial" panose="020B0604020202020204" pitchFamily="34" charset="0"/>
              <a:buChar char="•"/>
            </a:pPr>
            <a:r>
              <a:rPr lang="en-GB" sz="2400" b="0" i="0" u="none" strike="noStrike" dirty="0">
                <a:solidFill>
                  <a:srgbClr val="212121"/>
                </a:solidFill>
                <a:effectLst/>
              </a:rPr>
              <a:t>No attention to engagement with faith - based communities </a:t>
            </a:r>
            <a:endParaRPr lang="en-GB" sz="2400" dirty="0"/>
          </a:p>
          <a:p>
            <a:pPr marL="342900" indent="-342900">
              <a:buFont typeface="Arial" panose="020B0604020202020204" pitchFamily="34" charset="0"/>
              <a:buChar char="•"/>
            </a:pPr>
            <a:r>
              <a:rPr lang="en-GB" sz="2400" b="0" i="0" u="none" strike="noStrike" dirty="0">
                <a:solidFill>
                  <a:srgbClr val="212121"/>
                </a:solidFill>
                <a:effectLst/>
              </a:rPr>
              <a:t>Little attention to social justice but helpful/responsible examples </a:t>
            </a:r>
            <a:endParaRPr lang="en-GB" sz="2400" dirty="0"/>
          </a:p>
          <a:p>
            <a:pPr marL="342900" indent="-342900">
              <a:buFont typeface="Arial" panose="020B0604020202020204" pitchFamily="34" charset="0"/>
              <a:buChar char="•"/>
            </a:pPr>
            <a:r>
              <a:rPr lang="en-GB" sz="2400" b="0" i="0" u="none" strike="noStrike" dirty="0">
                <a:solidFill>
                  <a:srgbClr val="212121"/>
                </a:solidFill>
                <a:effectLst/>
              </a:rPr>
              <a:t>Lots of </a:t>
            </a:r>
            <a:r>
              <a:rPr lang="en-GB" sz="2400" b="0" i="0" u="none" strike="noStrike" dirty="0" err="1">
                <a:solidFill>
                  <a:srgbClr val="212121"/>
                </a:solidFill>
                <a:effectLst/>
              </a:rPr>
              <a:t>WiFi</a:t>
            </a:r>
            <a:r>
              <a:rPr lang="en-GB" sz="2400" b="0" i="0" u="none" strike="noStrike" dirty="0">
                <a:solidFill>
                  <a:srgbClr val="212121"/>
                </a:solidFill>
                <a:effectLst/>
              </a:rPr>
              <a:t> installations- my choice as ‘utility’ </a:t>
            </a:r>
            <a:endParaRPr lang="en-GB" sz="2400" dirty="0"/>
          </a:p>
          <a:p>
            <a:pPr marL="342900" indent="-342900">
              <a:buFont typeface="Arial" panose="020B0604020202020204" pitchFamily="34" charset="0"/>
              <a:buChar char="•"/>
            </a:pPr>
            <a:r>
              <a:rPr lang="en-GB" sz="2400" b="0" i="0" u="none" strike="noStrike" dirty="0">
                <a:solidFill>
                  <a:srgbClr val="212121"/>
                </a:solidFill>
                <a:effectLst/>
              </a:rPr>
              <a:t>Some surprises: Safety, </a:t>
            </a:r>
            <a:r>
              <a:rPr lang="en-GB" sz="2400" b="0" i="0" u="sng" strike="noStrike" dirty="0">
                <a:solidFill>
                  <a:srgbClr val="212121"/>
                </a:solidFill>
                <a:effectLst/>
              </a:rPr>
              <a:t>broad</a:t>
            </a:r>
            <a:r>
              <a:rPr lang="en-GB" sz="2400" b="0" i="0" u="none" strike="noStrike" dirty="0">
                <a:solidFill>
                  <a:srgbClr val="212121"/>
                </a:solidFill>
                <a:effectLst/>
              </a:rPr>
              <a:t> commitments to environmental goals</a:t>
            </a:r>
          </a:p>
          <a:p>
            <a:pPr marL="342900" indent="-342900">
              <a:buFont typeface="Arial" panose="020B0604020202020204" pitchFamily="34" charset="0"/>
              <a:buChar char="•"/>
            </a:pPr>
            <a:r>
              <a:rPr lang="en-US" sz="2400" dirty="0"/>
              <a:t>Stunningly little attention to gender, age</a:t>
            </a:r>
          </a:p>
        </p:txBody>
      </p:sp>
    </p:spTree>
    <p:extLst>
      <p:ext uri="{BB962C8B-B14F-4D97-AF65-F5344CB8AC3E}">
        <p14:creationId xmlns:p14="http://schemas.microsoft.com/office/powerpoint/2010/main" val="2774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B0A29-B7FA-B3D3-6A45-0B36B6776C53}"/>
              </a:ext>
            </a:extLst>
          </p:cNvPr>
          <p:cNvSpPr>
            <a:spLocks noGrp="1"/>
          </p:cNvSpPr>
          <p:nvPr>
            <p:ph type="ctrTitle"/>
          </p:nvPr>
        </p:nvSpPr>
        <p:spPr>
          <a:xfrm>
            <a:off x="838200" y="451381"/>
            <a:ext cx="10512552" cy="4066540"/>
          </a:xfrm>
        </p:spPr>
        <p:txBody>
          <a:bodyPr anchor="ctr">
            <a:normAutofit/>
          </a:bodyPr>
          <a:lstStyle/>
          <a:p>
            <a:pPr algn="l"/>
            <a:r>
              <a:rPr lang="en-GB" sz="6600" dirty="0"/>
              <a:t>A</a:t>
            </a:r>
            <a:r>
              <a:rPr lang="en-NL" sz="6600" dirty="0"/>
              <a:t>nd the citizen’s role?</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1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62000"/>
                    </a14:imgEffect>
                    <a14:imgEffect>
                      <a14:colorTemperature colorTemp="5778"/>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6E65E5-3053-A889-6B48-4BBEE4E1330A}"/>
              </a:ext>
            </a:extLst>
          </p:cNvPr>
          <p:cNvSpPr>
            <a:spLocks noGrp="1"/>
          </p:cNvSpPr>
          <p:nvPr>
            <p:ph type="title"/>
          </p:nvPr>
        </p:nvSpPr>
        <p:spPr>
          <a:xfrm>
            <a:off x="831850" y="73447"/>
            <a:ext cx="10515600" cy="2852737"/>
          </a:xfrm>
        </p:spPr>
        <p:txBody>
          <a:bodyPr anchor="ctr">
            <a:normAutofit/>
          </a:bodyPr>
          <a:lstStyle/>
          <a:p>
            <a:pPr algn="ctr"/>
            <a:r>
              <a:rPr lang="en-GB" sz="8000" b="1" dirty="0">
                <a:solidFill>
                  <a:srgbClr val="FFFF00"/>
                </a:solidFill>
              </a:rPr>
              <a:t>A</a:t>
            </a:r>
            <a:r>
              <a:rPr lang="en-NL" sz="8000" b="1" dirty="0">
                <a:solidFill>
                  <a:srgbClr val="FFFF00"/>
                </a:solidFill>
              </a:rPr>
              <a:t> bit about me…</a:t>
            </a:r>
          </a:p>
        </p:txBody>
      </p:sp>
      <p:sp>
        <p:nvSpPr>
          <p:cNvPr id="4" name="Text Placeholder 3">
            <a:extLst>
              <a:ext uri="{FF2B5EF4-FFF2-40B4-BE49-F238E27FC236}">
                <a16:creationId xmlns:a16="http://schemas.microsoft.com/office/drawing/2014/main" id="{DB186C97-7E32-5CFB-F2EC-4E1E7EDEAF39}"/>
              </a:ext>
            </a:extLst>
          </p:cNvPr>
          <p:cNvSpPr>
            <a:spLocks noGrp="1"/>
          </p:cNvSpPr>
          <p:nvPr>
            <p:ph type="body" idx="1"/>
          </p:nvPr>
        </p:nvSpPr>
        <p:spPr>
          <a:xfrm>
            <a:off x="831850" y="2678906"/>
            <a:ext cx="10515600" cy="1500187"/>
          </a:xfrm>
          <a:effectLst>
            <a:outerShdw blurRad="50800" dist="38100" dir="2700000" algn="tl" rotWithShape="0">
              <a:prstClr val="black">
                <a:alpha val="40000"/>
              </a:prstClr>
            </a:outerShdw>
          </a:effectLst>
        </p:spPr>
        <p:txBody>
          <a:bodyPr vert="horz" lIns="91440" tIns="45720" rIns="91440" bIns="45720" rtlCol="0" anchor="ctr">
            <a:normAutofit/>
          </a:bodyPr>
          <a:lstStyle/>
          <a:p>
            <a:pPr algn="ctr"/>
            <a:r>
              <a:rPr lang="en-US" dirty="0">
                <a:solidFill>
                  <a:srgbClr val="FFFF00"/>
                </a:solidFill>
                <a:latin typeface="+mj-lt"/>
              </a:rPr>
              <a:t>Canadian, Irish	HU – 2010	2 PhDs	 (2011, 2023)</a:t>
            </a:r>
          </a:p>
          <a:p>
            <a:pPr algn="ctr"/>
            <a:r>
              <a:rPr lang="en-US" dirty="0">
                <a:solidFill>
                  <a:srgbClr val="FFFF00"/>
                </a:solidFill>
                <a:latin typeface="+mj-lt"/>
              </a:rPr>
              <a:t>Association leadership	Author		Dog lover	Volunteer</a:t>
            </a:r>
          </a:p>
        </p:txBody>
      </p:sp>
    </p:spTree>
    <p:extLst>
      <p:ext uri="{BB962C8B-B14F-4D97-AF65-F5344CB8AC3E}">
        <p14:creationId xmlns:p14="http://schemas.microsoft.com/office/powerpoint/2010/main" val="41011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Righ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Right)">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DA07CF-B4FE-2E81-3814-850EE1364C25}"/>
              </a:ext>
            </a:extLst>
          </p:cNvPr>
          <p:cNvSpPr>
            <a:spLocks noGrp="1"/>
          </p:cNvSpPr>
          <p:nvPr>
            <p:ph type="title"/>
          </p:nvPr>
        </p:nvSpPr>
        <p:spPr>
          <a:xfrm>
            <a:off x="1154954" y="973668"/>
            <a:ext cx="9559429" cy="696106"/>
          </a:xfrm>
        </p:spPr>
        <p:txBody>
          <a:bodyPr>
            <a:normAutofit fontScale="90000"/>
          </a:bodyPr>
          <a:lstStyle/>
          <a:p>
            <a:r>
              <a:rPr lang="en-NL" b="1" dirty="0"/>
              <a:t>Trondheim: Citizen Participation Playbook</a:t>
            </a:r>
          </a:p>
        </p:txBody>
      </p:sp>
      <p:graphicFrame>
        <p:nvGraphicFramePr>
          <p:cNvPr id="5" name="Content Placeholder 4">
            <a:extLst>
              <a:ext uri="{FF2B5EF4-FFF2-40B4-BE49-F238E27FC236}">
                <a16:creationId xmlns:a16="http://schemas.microsoft.com/office/drawing/2014/main" id="{E4715A36-B7C2-64A6-AE2C-900A518FFDC9}"/>
              </a:ext>
            </a:extLst>
          </p:cNvPr>
          <p:cNvGraphicFramePr>
            <a:graphicFrameLocks noGrp="1"/>
          </p:cNvGraphicFramePr>
          <p:nvPr>
            <p:ph idx="1"/>
          </p:nvPr>
        </p:nvGraphicFramePr>
        <p:xfrm>
          <a:off x="1473752" y="2141514"/>
          <a:ext cx="8824912" cy="4000870"/>
        </p:xfrm>
        <a:graphic>
          <a:graphicData uri="http://schemas.openxmlformats.org/drawingml/2006/table">
            <a:tbl>
              <a:tblPr firstRow="1" firstCol="1" bandRow="1">
                <a:tableStyleId>{5C22544A-7EE6-4342-B048-85BDC9FD1C3A}</a:tableStyleId>
              </a:tblPr>
              <a:tblGrid>
                <a:gridCol w="3416300">
                  <a:extLst>
                    <a:ext uri="{9D8B030D-6E8A-4147-A177-3AD203B41FA5}">
                      <a16:colId xmlns:a16="http://schemas.microsoft.com/office/drawing/2014/main" val="2043694441"/>
                    </a:ext>
                  </a:extLst>
                </a:gridCol>
                <a:gridCol w="5408612">
                  <a:extLst>
                    <a:ext uri="{9D8B030D-6E8A-4147-A177-3AD203B41FA5}">
                      <a16:colId xmlns:a16="http://schemas.microsoft.com/office/drawing/2014/main" val="1538378956"/>
                    </a:ext>
                  </a:extLst>
                </a:gridCol>
              </a:tblGrid>
              <a:tr h="393601">
                <a:tc>
                  <a:txBody>
                    <a:bodyPr/>
                    <a:lstStyle/>
                    <a:p>
                      <a:pPr>
                        <a:lnSpc>
                          <a:spcPct val="100000"/>
                        </a:lnSpc>
                      </a:pPr>
                      <a:r>
                        <a:rPr lang="en-US" sz="1600">
                          <a:effectLst/>
                        </a:rPr>
                        <a:t>Physical tool</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a:effectLst/>
                        </a:rPr>
                        <a:t>In which participatory process is used…</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4041076174"/>
                  </a:ext>
                </a:extLst>
              </a:tr>
              <a:tr h="354241">
                <a:tc>
                  <a:txBody>
                    <a:bodyPr/>
                    <a:lstStyle/>
                    <a:p>
                      <a:pPr>
                        <a:lnSpc>
                          <a:spcPct val="100000"/>
                        </a:lnSpc>
                      </a:pPr>
                      <a:r>
                        <a:rPr lang="en-US" sz="1600">
                          <a:effectLst/>
                        </a:rPr>
                        <a:t>Narrative tours</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dirty="0">
                          <a:effectLst/>
                        </a:rPr>
                        <a:t>Co-creation of urban interventions</a:t>
                      </a:r>
                      <a:endParaRPr lang="en-NL" sz="16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1146894752"/>
                  </a:ext>
                </a:extLst>
              </a:tr>
              <a:tr h="708481">
                <a:tc>
                  <a:txBody>
                    <a:bodyPr/>
                    <a:lstStyle/>
                    <a:p>
                      <a:pPr>
                        <a:lnSpc>
                          <a:spcPct val="100000"/>
                        </a:lnSpc>
                      </a:pPr>
                      <a:r>
                        <a:rPr lang="en-US" sz="1600" dirty="0">
                          <a:effectLst/>
                        </a:rPr>
                        <a:t>Co-design workshops</a:t>
                      </a:r>
                      <a:endParaRPr lang="en-NL" sz="16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a:effectLst/>
                        </a:rPr>
                        <a:t>Co-creation of urban interventions; Collaborative legislation; Participatory budgeting; Citizens’ proposals</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76663193"/>
                  </a:ext>
                </a:extLst>
              </a:tr>
              <a:tr h="708481">
                <a:tc>
                  <a:txBody>
                    <a:bodyPr/>
                    <a:lstStyle/>
                    <a:p>
                      <a:pPr>
                        <a:lnSpc>
                          <a:spcPct val="100000"/>
                        </a:lnSpc>
                      </a:pPr>
                      <a:r>
                        <a:rPr lang="en-US" sz="1600" dirty="0">
                          <a:effectLst/>
                        </a:rPr>
                        <a:t>Focus working group</a:t>
                      </a:r>
                      <a:endParaRPr lang="en-NL" sz="16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dirty="0">
                          <a:effectLst/>
                        </a:rPr>
                        <a:t>Co-creation of urban interventions; Collaborative legislation; Participatory budgeting; Citizens’ proposals</a:t>
                      </a:r>
                      <a:endParaRPr lang="en-NL" sz="16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853162629"/>
                  </a:ext>
                </a:extLst>
              </a:tr>
              <a:tr h="419103">
                <a:tc>
                  <a:txBody>
                    <a:bodyPr/>
                    <a:lstStyle/>
                    <a:p>
                      <a:pPr>
                        <a:lnSpc>
                          <a:spcPct val="100000"/>
                        </a:lnSpc>
                      </a:pPr>
                      <a:r>
                        <a:rPr lang="en-US" sz="1600">
                          <a:effectLst/>
                        </a:rPr>
                        <a:t>Public engagement events </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a:effectLst/>
                        </a:rPr>
                        <a:t>Co-creation of urban interventions; Collaborative legislation</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885381183"/>
                  </a:ext>
                </a:extLst>
              </a:tr>
              <a:tr h="708481">
                <a:tc>
                  <a:txBody>
                    <a:bodyPr/>
                    <a:lstStyle/>
                    <a:p>
                      <a:pPr>
                        <a:lnSpc>
                          <a:spcPct val="100000"/>
                        </a:lnSpc>
                      </a:pPr>
                      <a:r>
                        <a:rPr lang="en-US" sz="1600">
                          <a:effectLst/>
                        </a:rPr>
                        <a:t>Go &amp; Find Citizen Action</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a:effectLst/>
                        </a:rPr>
                        <a:t>Co-creation of urban interventions; Participatory Budgeting; Citizens’ proposals</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2143587728"/>
                  </a:ext>
                </a:extLst>
              </a:tr>
              <a:tr h="354241">
                <a:tc>
                  <a:txBody>
                    <a:bodyPr/>
                    <a:lstStyle/>
                    <a:p>
                      <a:pPr>
                        <a:lnSpc>
                          <a:spcPct val="100000"/>
                        </a:lnSpc>
                      </a:pPr>
                      <a:r>
                        <a:rPr lang="en-US" sz="1600">
                          <a:effectLst/>
                        </a:rPr>
                        <a:t>Mapping sessions</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a:effectLst/>
                        </a:rPr>
                        <a:t>Co-creation of urban interventions</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3844044389"/>
                  </a:ext>
                </a:extLst>
              </a:tr>
              <a:tr h="354241">
                <a:tc>
                  <a:txBody>
                    <a:bodyPr/>
                    <a:lstStyle/>
                    <a:p>
                      <a:pPr>
                        <a:lnSpc>
                          <a:spcPct val="100000"/>
                        </a:lnSpc>
                      </a:pPr>
                      <a:r>
                        <a:rPr lang="en-US" sz="1600">
                          <a:effectLst/>
                        </a:rPr>
                        <a:t>Gamification</a:t>
                      </a:r>
                      <a:endParaRPr lang="en-NL" sz="160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tc>
                  <a:txBody>
                    <a:bodyPr/>
                    <a:lstStyle/>
                    <a:p>
                      <a:pPr>
                        <a:lnSpc>
                          <a:spcPct val="100000"/>
                        </a:lnSpc>
                      </a:pPr>
                      <a:r>
                        <a:rPr lang="en-US" sz="1600" dirty="0">
                          <a:effectLst/>
                        </a:rPr>
                        <a:t>Participatory budgeting</a:t>
                      </a:r>
                      <a:endParaRPr lang="en-NL" sz="16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57554" marR="57554" marT="0" marB="0" anchor="ctr"/>
                </a:tc>
                <a:extLst>
                  <a:ext uri="{0D108BD9-81ED-4DB2-BD59-A6C34878D82A}">
                    <a16:rowId xmlns:a16="http://schemas.microsoft.com/office/drawing/2014/main" val="1466130468"/>
                  </a:ext>
                </a:extLst>
              </a:tr>
            </a:tbl>
          </a:graphicData>
        </a:graphic>
      </p:graphicFrame>
    </p:spTree>
    <p:extLst>
      <p:ext uri="{BB962C8B-B14F-4D97-AF65-F5344CB8AC3E}">
        <p14:creationId xmlns:p14="http://schemas.microsoft.com/office/powerpoint/2010/main" val="42943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D57A-9133-490E-36BB-5F15AFB85E19}"/>
              </a:ext>
            </a:extLst>
          </p:cNvPr>
          <p:cNvSpPr>
            <a:spLocks noGrp="1"/>
          </p:cNvSpPr>
          <p:nvPr>
            <p:ph type="title"/>
          </p:nvPr>
        </p:nvSpPr>
        <p:spPr>
          <a:xfrm>
            <a:off x="838200" y="365125"/>
            <a:ext cx="10515600" cy="891389"/>
          </a:xfrm>
        </p:spPr>
        <p:txBody>
          <a:bodyPr/>
          <a:lstStyle/>
          <a:p>
            <a:pPr algn="ctr"/>
            <a:r>
              <a:rPr lang="en-NL" dirty="0"/>
              <a:t>Calgary, Canada: Digital Equity</a:t>
            </a:r>
          </a:p>
        </p:txBody>
      </p:sp>
      <p:pic>
        <p:nvPicPr>
          <p:cNvPr id="5" name="Content Placeholder 4">
            <a:extLst>
              <a:ext uri="{FF2B5EF4-FFF2-40B4-BE49-F238E27FC236}">
                <a16:creationId xmlns:a16="http://schemas.microsoft.com/office/drawing/2014/main" id="{DB9061A7-D49C-4C27-C95E-B4340A776822}"/>
              </a:ext>
            </a:extLst>
          </p:cNvPr>
          <p:cNvPicPr>
            <a:picLocks noGrp="1" noChangeAspect="1"/>
          </p:cNvPicPr>
          <p:nvPr>
            <p:ph idx="1"/>
          </p:nvPr>
        </p:nvPicPr>
        <p:blipFill>
          <a:blip r:embed="rId3"/>
          <a:stretch>
            <a:fillRect/>
          </a:stretch>
        </p:blipFill>
        <p:spPr>
          <a:xfrm>
            <a:off x="1409700" y="1256514"/>
            <a:ext cx="9372599" cy="4941230"/>
          </a:xfrm>
        </p:spPr>
      </p:pic>
    </p:spTree>
    <p:extLst>
      <p:ext uri="{BB962C8B-B14F-4D97-AF65-F5344CB8AC3E}">
        <p14:creationId xmlns:p14="http://schemas.microsoft.com/office/powerpoint/2010/main" val="163155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E1EB8-C2FA-2E30-4574-7A599D36C184}"/>
              </a:ext>
            </a:extLst>
          </p:cNvPr>
          <p:cNvSpPr>
            <a:spLocks noGrp="1"/>
          </p:cNvSpPr>
          <p:nvPr>
            <p:ph type="ctrTitle"/>
          </p:nvPr>
        </p:nvSpPr>
        <p:spPr>
          <a:xfrm>
            <a:off x="838200" y="451381"/>
            <a:ext cx="10512552" cy="4066540"/>
          </a:xfrm>
        </p:spPr>
        <p:txBody>
          <a:bodyPr anchor="b">
            <a:normAutofit/>
          </a:bodyPr>
          <a:lstStyle/>
          <a:p>
            <a:pPr algn="l" fontAlgn="base"/>
            <a:r>
              <a:rPr lang="en-GB" sz="6100" b="1" i="0" dirty="0">
                <a:effectLst/>
                <a:latin typeface="NeueHaas"/>
              </a:rPr>
              <a:t>Toronto wants to kill the smart city forever</a:t>
            </a:r>
            <a:br>
              <a:rPr lang="en-GB" sz="6100" b="1" i="0" dirty="0">
                <a:effectLst/>
                <a:latin typeface="NeueHaas"/>
              </a:rPr>
            </a:br>
            <a:r>
              <a:rPr lang="en-GB" sz="4000" b="0" i="1" dirty="0">
                <a:effectLst/>
                <a:latin typeface="inherit"/>
              </a:rPr>
              <a:t>The city wants to get right what Sidewalk Labs got so wrong.</a:t>
            </a:r>
            <a:endParaRPr lang="en-NL" sz="4000" i="1" dirty="0"/>
          </a:p>
        </p:txBody>
      </p:sp>
      <p:sp>
        <p:nvSpPr>
          <p:cNvPr id="3" name="Subtitle 2">
            <a:extLst>
              <a:ext uri="{FF2B5EF4-FFF2-40B4-BE49-F238E27FC236}">
                <a16:creationId xmlns:a16="http://schemas.microsoft.com/office/drawing/2014/main" id="{C3C73AE3-8323-67CC-2995-1D88F6DCA71C}"/>
              </a:ext>
            </a:extLst>
          </p:cNvPr>
          <p:cNvSpPr>
            <a:spLocks noGrp="1"/>
          </p:cNvSpPr>
          <p:nvPr>
            <p:ph type="subTitle" idx="1"/>
          </p:nvPr>
        </p:nvSpPr>
        <p:spPr>
          <a:xfrm>
            <a:off x="838199" y="4983276"/>
            <a:ext cx="10512552" cy="1126680"/>
          </a:xfrm>
        </p:spPr>
        <p:txBody>
          <a:bodyPr>
            <a:normAutofit/>
          </a:bodyPr>
          <a:lstStyle/>
          <a:p>
            <a:pPr algn="l"/>
            <a:r>
              <a:rPr lang="en-GB"/>
              <a:t>K</a:t>
            </a:r>
            <a:r>
              <a:rPr lang="en-NL"/>
              <a:t>arrie Jacobs</a:t>
            </a:r>
          </a:p>
          <a:p>
            <a:pPr algn="l"/>
            <a:r>
              <a:rPr lang="en-NL"/>
              <a:t>June 2022, MIT Technology review</a:t>
            </a:r>
          </a:p>
        </p:txBody>
      </p:sp>
      <p:sp>
        <p:nvSpPr>
          <p:cNvPr id="1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1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4">
            <a:extLst>
              <a:ext uri="{FF2B5EF4-FFF2-40B4-BE49-F238E27FC236}">
                <a16:creationId xmlns:a16="http://schemas.microsoft.com/office/drawing/2014/main" id="{E54695E2-6842-7991-F910-ED6C9F29BA48}"/>
              </a:ext>
            </a:extLst>
          </p:cNvPr>
          <p:cNvSpPr txBox="1">
            <a:spLocks/>
          </p:cNvSpPr>
          <p:nvPr/>
        </p:nvSpPr>
        <p:spPr>
          <a:xfrm>
            <a:off x="2678046" y="5492709"/>
            <a:ext cx="8001000" cy="75141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220433">
              <a:spcBef>
                <a:spcPts val="482"/>
              </a:spcBef>
              <a:buNone/>
            </a:pPr>
            <a:r>
              <a:rPr lang="en-NL" sz="2000" b="1" i="0" kern="1200" dirty="0">
                <a:solidFill>
                  <a:schemeClr val="tx1"/>
                </a:solidFill>
              </a:rPr>
              <a:t>Engagement-Impact Matrix  (Pasian, 2023)</a:t>
            </a:r>
            <a:endParaRPr lang="en-NL" sz="2000" b="1" dirty="0">
              <a:solidFill>
                <a:schemeClr val="tx1"/>
              </a:solidFill>
            </a:endParaRPr>
          </a:p>
        </p:txBody>
      </p:sp>
      <p:pic>
        <p:nvPicPr>
          <p:cNvPr id="2" name="Picture 1" descr="A screenshot of a computer&#10;&#10;Description automatically generated">
            <a:extLst>
              <a:ext uri="{FF2B5EF4-FFF2-40B4-BE49-F238E27FC236}">
                <a16:creationId xmlns:a16="http://schemas.microsoft.com/office/drawing/2014/main" id="{A0F0D266-DC91-50B3-EA54-2E845DCDE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912" y="1390598"/>
            <a:ext cx="8493268" cy="4076803"/>
          </a:xfrm>
          <a:prstGeom prst="rect">
            <a:avLst/>
          </a:prstGeom>
        </p:spPr>
      </p:pic>
      <p:sp>
        <p:nvSpPr>
          <p:cNvPr id="3" name="Title 1">
            <a:extLst>
              <a:ext uri="{FF2B5EF4-FFF2-40B4-BE49-F238E27FC236}">
                <a16:creationId xmlns:a16="http://schemas.microsoft.com/office/drawing/2014/main" id="{E15C2F14-89C9-87E8-CF69-CDF646F1A4FA}"/>
              </a:ext>
            </a:extLst>
          </p:cNvPr>
          <p:cNvSpPr txBox="1">
            <a:spLocks/>
          </p:cNvSpPr>
          <p:nvPr/>
        </p:nvSpPr>
        <p:spPr>
          <a:xfrm>
            <a:off x="463635" y="638175"/>
            <a:ext cx="10215411" cy="755742"/>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L" b="1" dirty="0">
                <a:solidFill>
                  <a:schemeClr val="tx2"/>
                </a:solidFill>
                <a:latin typeface="+mn-lt"/>
              </a:rPr>
              <a:t>What can citizens do for s</a:t>
            </a:r>
            <a:r>
              <a:rPr lang="en-GB" b="1" dirty="0">
                <a:solidFill>
                  <a:schemeClr val="tx2"/>
                </a:solidFill>
                <a:latin typeface="+mn-lt"/>
              </a:rPr>
              <a:t>mart city</a:t>
            </a:r>
            <a:r>
              <a:rPr lang="en-NL" b="1" dirty="0">
                <a:solidFill>
                  <a:schemeClr val="tx2"/>
                </a:solidFill>
                <a:latin typeface="+mn-lt"/>
              </a:rPr>
              <a:t> p</a:t>
            </a:r>
            <a:r>
              <a:rPr lang="en-GB" b="1" dirty="0" err="1">
                <a:solidFill>
                  <a:schemeClr val="tx2"/>
                </a:solidFill>
                <a:latin typeface="+mn-lt"/>
              </a:rPr>
              <a:t>roject</a:t>
            </a:r>
            <a:r>
              <a:rPr lang="en-NL" b="1" dirty="0">
                <a:solidFill>
                  <a:schemeClr val="tx2"/>
                </a:solidFill>
                <a:latin typeface="+mn-lt"/>
              </a:rPr>
              <a:t>s?</a:t>
            </a:r>
          </a:p>
        </p:txBody>
      </p:sp>
    </p:spTree>
    <p:extLst>
      <p:ext uri="{BB962C8B-B14F-4D97-AF65-F5344CB8AC3E}">
        <p14:creationId xmlns:p14="http://schemas.microsoft.com/office/powerpoint/2010/main" val="39015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1FBB450-F276-082F-5F85-D88572C87AF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dirty="0">
                <a:solidFill>
                  <a:schemeClr val="tx1"/>
                </a:solidFill>
                <a:latin typeface="+mj-lt"/>
                <a:ea typeface="+mj-ea"/>
                <a:cs typeface="+mj-cs"/>
              </a:rPr>
              <a:t>Not all projects affect life the same way…</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C49330E-618D-213A-E10E-DEA295BED3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33000"/>
                    </a14:imgEffect>
                  </a14:imgLayer>
                </a14:imgProps>
              </a:ext>
              <a:ext uri="{28A0092B-C50C-407E-A947-70E740481C1C}">
                <a14:useLocalDpi xmlns:a14="http://schemas.microsoft.com/office/drawing/2010/main" val="0"/>
              </a:ext>
            </a:extLst>
          </a:blip>
          <a:srcRect l="1235" r="2207"/>
          <a:stretch/>
        </p:blipFill>
        <p:spPr bwMode="auto">
          <a:xfrm>
            <a:off x="4654296" y="1295163"/>
            <a:ext cx="7214616" cy="424024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6138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892D0E-A9B6-1F4E-BFD5-176DE2A5BFEA}"/>
              </a:ext>
            </a:extLst>
          </p:cNvPr>
          <p:cNvSpPr>
            <a:spLocks noGrp="1"/>
          </p:cNvSpPr>
          <p:nvPr>
            <p:ph type="title"/>
          </p:nvPr>
        </p:nvSpPr>
        <p:spPr>
          <a:xfrm>
            <a:off x="1154953" y="238539"/>
            <a:ext cx="9741647" cy="1232452"/>
          </a:xfrm>
        </p:spPr>
        <p:txBody>
          <a:bodyPr>
            <a:normAutofit/>
          </a:bodyPr>
          <a:lstStyle/>
          <a:p>
            <a:pPr algn="ctr"/>
            <a:r>
              <a:rPr lang="en-NL" sz="3600" dirty="0">
                <a:solidFill>
                  <a:schemeClr val="tx2"/>
                </a:solidFill>
              </a:rPr>
              <a:t>The bottom line… </a:t>
            </a:r>
            <a:r>
              <a:rPr lang="en-NL" sz="3600" b="1" i="1" dirty="0">
                <a:solidFill>
                  <a:schemeClr val="tx2"/>
                </a:solidFill>
              </a:rPr>
              <a:t>necessary</a:t>
            </a:r>
            <a:r>
              <a:rPr lang="en-NL" sz="3600" dirty="0">
                <a:solidFill>
                  <a:schemeClr val="tx2"/>
                </a:solidFill>
              </a:rPr>
              <a:t> and </a:t>
            </a:r>
            <a:r>
              <a:rPr lang="en-NL" sz="3600" b="1" i="1" dirty="0">
                <a:solidFill>
                  <a:schemeClr val="tx2"/>
                </a:solidFill>
              </a:rPr>
              <a:t>desirable</a:t>
            </a:r>
            <a:r>
              <a:rPr lang="en-NL" sz="3600" dirty="0">
                <a:solidFill>
                  <a:schemeClr val="tx2"/>
                </a:solidFill>
              </a:rPr>
              <a:t> s</a:t>
            </a:r>
            <a:r>
              <a:rPr lang="en-GB" sz="3600" dirty="0">
                <a:solidFill>
                  <a:schemeClr val="tx2"/>
                </a:solidFill>
              </a:rPr>
              <a:t>mart city</a:t>
            </a:r>
            <a:r>
              <a:rPr lang="en-NL" sz="3600" dirty="0">
                <a:solidFill>
                  <a:schemeClr val="tx2"/>
                </a:solidFill>
              </a:rPr>
              <a:t> p</a:t>
            </a:r>
            <a:r>
              <a:rPr lang="en-GB" sz="3600" dirty="0" err="1">
                <a:solidFill>
                  <a:schemeClr val="tx2"/>
                </a:solidFill>
              </a:rPr>
              <a:t>roject</a:t>
            </a:r>
            <a:r>
              <a:rPr lang="en-NL" sz="3600" dirty="0">
                <a:solidFill>
                  <a:schemeClr val="tx2"/>
                </a:solidFill>
              </a:rPr>
              <a:t>s consistently drive </a:t>
            </a:r>
            <a:r>
              <a:rPr lang="en-NL" sz="3600" b="1" i="1" dirty="0">
                <a:solidFill>
                  <a:schemeClr val="tx2"/>
                </a:solidFill>
              </a:rPr>
              <a:t>exciters</a:t>
            </a:r>
          </a:p>
        </p:txBody>
      </p:sp>
      <p:graphicFrame>
        <p:nvGraphicFramePr>
          <p:cNvPr id="10" name="Content Placeholder 9">
            <a:extLst>
              <a:ext uri="{FF2B5EF4-FFF2-40B4-BE49-F238E27FC236}">
                <a16:creationId xmlns:a16="http://schemas.microsoft.com/office/drawing/2014/main" id="{0BF580D0-1AE8-1E15-D7E3-9A87D335FF50}"/>
              </a:ext>
            </a:extLst>
          </p:cNvPr>
          <p:cNvGraphicFramePr>
            <a:graphicFrameLocks noGrp="1"/>
          </p:cNvGraphicFramePr>
          <p:nvPr>
            <p:ph sz="half" idx="1"/>
            <p:extLst>
              <p:ext uri="{D42A27DB-BD31-4B8C-83A1-F6EECF244321}">
                <p14:modId xmlns:p14="http://schemas.microsoft.com/office/powerpoint/2010/main" val="1873066925"/>
              </p:ext>
            </p:extLst>
          </p:nvPr>
        </p:nvGraphicFramePr>
        <p:xfrm>
          <a:off x="1154952" y="1470991"/>
          <a:ext cx="9741647" cy="514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2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F4E334-990C-4397-F7F2-6D4826011591}"/>
              </a:ext>
            </a:extLst>
          </p:cNvPr>
          <p:cNvSpPr>
            <a:spLocks noGrp="1"/>
          </p:cNvSpPr>
          <p:nvPr>
            <p:ph type="ctrTitle"/>
          </p:nvPr>
        </p:nvSpPr>
        <p:spPr>
          <a:xfrm>
            <a:off x="1524000" y="1372214"/>
            <a:ext cx="9144000" cy="2387600"/>
          </a:xfrm>
        </p:spPr>
        <p:txBody>
          <a:bodyPr>
            <a:normAutofit fontScale="90000"/>
          </a:bodyPr>
          <a:lstStyle/>
          <a:p>
            <a:pPr algn="l"/>
            <a:r>
              <a:rPr lang="en-GB" b="0" i="0" dirty="0">
                <a:effectLst/>
                <a:latin typeface="+mn-lt"/>
              </a:rPr>
              <a:t>Gender differences in active travel in major cities across the world</a:t>
            </a:r>
            <a:endParaRPr lang="en-NL" dirty="0">
              <a:latin typeface="+mn-lt"/>
            </a:endParaRPr>
          </a:p>
        </p:txBody>
      </p:sp>
      <p:sp>
        <p:nvSpPr>
          <p:cNvPr id="5" name="Subtitle 4">
            <a:extLst>
              <a:ext uri="{FF2B5EF4-FFF2-40B4-BE49-F238E27FC236}">
                <a16:creationId xmlns:a16="http://schemas.microsoft.com/office/drawing/2014/main" id="{22D68D78-EA7B-6B38-9A69-33F474AB82EE}"/>
              </a:ext>
            </a:extLst>
          </p:cNvPr>
          <p:cNvSpPr>
            <a:spLocks noGrp="1"/>
          </p:cNvSpPr>
          <p:nvPr>
            <p:ph type="subTitle" idx="1"/>
          </p:nvPr>
        </p:nvSpPr>
        <p:spPr>
          <a:xfrm>
            <a:off x="1524000" y="4105890"/>
            <a:ext cx="9144000" cy="1655762"/>
          </a:xfrm>
        </p:spPr>
        <p:txBody>
          <a:bodyPr>
            <a:normAutofit/>
          </a:bodyPr>
          <a:lstStyle/>
          <a:p>
            <a:pPr algn="l"/>
            <a:r>
              <a:rPr lang="en-GB" b="0" i="1" dirty="0">
                <a:solidFill>
                  <a:srgbClr val="004B83"/>
                </a:solidFill>
                <a:effectLst/>
                <a:latin typeface="-apple-system"/>
                <a:hlinkClick r:id="rId3"/>
              </a:rPr>
              <a:t>Transportation</a:t>
            </a:r>
            <a:r>
              <a:rPr lang="en-GB" b="0" i="0" dirty="0">
                <a:solidFill>
                  <a:srgbClr val="333333"/>
                </a:solidFill>
                <a:effectLst/>
                <a:latin typeface="-apple-system"/>
              </a:rPr>
              <a:t> </a:t>
            </a:r>
            <a:r>
              <a:rPr lang="en-GB" b="1" i="0" dirty="0">
                <a:solidFill>
                  <a:srgbClr val="333333"/>
                </a:solidFill>
                <a:effectLst/>
                <a:latin typeface="-apple-system"/>
              </a:rPr>
              <a:t>volume 50</a:t>
            </a:r>
            <a:r>
              <a:rPr lang="en-GB" b="0" i="0" dirty="0">
                <a:solidFill>
                  <a:srgbClr val="333333"/>
                </a:solidFill>
                <a:effectLst/>
                <a:latin typeface="-apple-system"/>
              </a:rPr>
              <a:t>, pages733–749 (2023)</a:t>
            </a:r>
          </a:p>
          <a:p>
            <a:pPr algn="l"/>
            <a:r>
              <a:rPr lang="en-GB" dirty="0">
                <a:solidFill>
                  <a:srgbClr val="004B83"/>
                </a:solidFill>
                <a:effectLst/>
                <a:hlinkClick r:id="rId4"/>
              </a:rPr>
              <a:t>Rahul Goel</a:t>
            </a:r>
            <a:r>
              <a:rPr lang="en-GB" dirty="0"/>
              <a:t>, </a:t>
            </a:r>
            <a:r>
              <a:rPr lang="en-GB" dirty="0">
                <a:solidFill>
                  <a:srgbClr val="004B83"/>
                </a:solidFill>
                <a:effectLst/>
                <a:hlinkClick r:id="rId5"/>
              </a:rPr>
              <a:t>Oyinlola Oyebode</a:t>
            </a:r>
            <a:r>
              <a:rPr lang="en-GB" dirty="0"/>
              <a:t>, </a:t>
            </a:r>
            <a:r>
              <a:rPr lang="en-GB" dirty="0">
                <a:solidFill>
                  <a:srgbClr val="004B83"/>
                </a:solidFill>
                <a:effectLst/>
                <a:hlinkClick r:id="rId6"/>
              </a:rPr>
              <a:t>Louise Foley</a:t>
            </a:r>
            <a:r>
              <a:rPr lang="en-GB" dirty="0"/>
              <a:t>, </a:t>
            </a:r>
            <a:r>
              <a:rPr lang="en-GB" dirty="0">
                <a:solidFill>
                  <a:srgbClr val="004B83"/>
                </a:solidFill>
                <a:effectLst/>
                <a:hlinkClick r:id="rId7"/>
              </a:rPr>
              <a:t>Lambed Tatah</a:t>
            </a:r>
            <a:r>
              <a:rPr lang="en-GB" dirty="0"/>
              <a:t>, </a:t>
            </a:r>
            <a:r>
              <a:rPr lang="en-GB" dirty="0">
                <a:solidFill>
                  <a:srgbClr val="004B83"/>
                </a:solidFill>
                <a:effectLst/>
                <a:hlinkClick r:id="rId8"/>
              </a:rPr>
              <a:t>Christopher Millett</a:t>
            </a:r>
            <a:r>
              <a:rPr lang="en-GB" dirty="0"/>
              <a:t> &amp; </a:t>
            </a:r>
            <a:r>
              <a:rPr lang="en-GB" dirty="0">
                <a:solidFill>
                  <a:srgbClr val="004B83"/>
                </a:solidFill>
                <a:effectLst/>
                <a:hlinkClick r:id="rId9"/>
              </a:rPr>
              <a:t>James Woodcock</a:t>
            </a:r>
            <a:r>
              <a:rPr lang="en-GB" dirty="0"/>
              <a:t> </a:t>
            </a:r>
            <a:endParaRPr lang="en-NL" dirty="0"/>
          </a:p>
        </p:txBody>
      </p:sp>
    </p:spTree>
    <p:extLst>
      <p:ext uri="{BB962C8B-B14F-4D97-AF65-F5344CB8AC3E}">
        <p14:creationId xmlns:p14="http://schemas.microsoft.com/office/powerpoint/2010/main" val="21724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F257D-E3A3-4B56-F0AD-BC098C92135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Who could benefit from this research?</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C596800-4CB9-A1AE-C0B9-11C3EC1BB2EE}"/>
              </a:ext>
            </a:extLst>
          </p:cNvPr>
          <p:cNvSpPr>
            <a:spLocks noGrp="1"/>
          </p:cNvSpPr>
          <p:nvPr>
            <p:ph type="body" sz="half" idx="2"/>
          </p:nvPr>
        </p:nvSpPr>
        <p:spPr>
          <a:xfrm>
            <a:off x="621325" y="3199094"/>
            <a:ext cx="4126945" cy="3410712"/>
          </a:xfrm>
        </p:spPr>
        <p:txBody>
          <a:bodyPr vert="horz" lIns="91440" tIns="45720" rIns="91440" bIns="45720" rtlCol="0" anchor="t">
            <a:normAutofit/>
          </a:bodyPr>
          <a:lstStyle/>
          <a:p>
            <a:pPr indent="-228600">
              <a:buFont typeface="Arial" panose="020B0604020202020204" pitchFamily="34" charset="0"/>
              <a:buChar char="•"/>
            </a:pPr>
            <a:r>
              <a:rPr lang="en-US" sz="3200" dirty="0"/>
              <a:t>Women</a:t>
            </a:r>
          </a:p>
          <a:p>
            <a:pPr indent="-228600">
              <a:buFont typeface="Arial" panose="020B0604020202020204" pitchFamily="34" charset="0"/>
              <a:buChar char="•"/>
            </a:pPr>
            <a:r>
              <a:rPr lang="en-US" sz="3200" dirty="0"/>
              <a:t>LGBTI members, allies</a:t>
            </a:r>
          </a:p>
          <a:p>
            <a:pPr indent="-228600">
              <a:buFont typeface="Arial" panose="020B0604020202020204" pitchFamily="34" charset="0"/>
              <a:buChar char="•"/>
            </a:pPr>
            <a:r>
              <a:rPr lang="en-US" sz="3200" dirty="0"/>
              <a:t>Anyone older than 60</a:t>
            </a:r>
          </a:p>
          <a:p>
            <a:pPr indent="-228600">
              <a:buFont typeface="Arial" panose="020B0604020202020204" pitchFamily="34" charset="0"/>
              <a:buChar char="•"/>
            </a:pPr>
            <a:r>
              <a:rPr lang="en-US" sz="3200" dirty="0"/>
              <a:t>Church goers</a:t>
            </a:r>
          </a:p>
        </p:txBody>
      </p:sp>
      <p:graphicFrame>
        <p:nvGraphicFramePr>
          <p:cNvPr id="3" name="Chart 2">
            <a:extLst>
              <a:ext uri="{FF2B5EF4-FFF2-40B4-BE49-F238E27FC236}">
                <a16:creationId xmlns:a16="http://schemas.microsoft.com/office/drawing/2014/main" id="{0CA3F9DD-7F35-AD36-9CBF-111746C6F7A0}"/>
              </a:ext>
            </a:extLst>
          </p:cNvPr>
          <p:cNvGraphicFramePr>
            <a:graphicFrameLocks/>
          </p:cNvGraphicFramePr>
          <p:nvPr>
            <p:extLst>
              <p:ext uri="{D42A27DB-BD31-4B8C-83A1-F6EECF244321}">
                <p14:modId xmlns:p14="http://schemas.microsoft.com/office/powerpoint/2010/main" val="3448327352"/>
              </p:ext>
            </p:extLst>
          </p:nvPr>
        </p:nvGraphicFramePr>
        <p:xfrm>
          <a:off x="4654296" y="640080"/>
          <a:ext cx="6903720"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0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D45B8-6114-08E4-3CC0-1AE48D26B9F7}"/>
              </a:ext>
            </a:extLst>
          </p:cNvPr>
          <p:cNvSpPr>
            <a:spLocks noGrp="1"/>
          </p:cNvSpPr>
          <p:nvPr>
            <p:ph type="title"/>
          </p:nvPr>
        </p:nvSpPr>
        <p:spPr>
          <a:xfrm>
            <a:off x="841248" y="256032"/>
            <a:ext cx="10506456" cy="1014984"/>
          </a:xfrm>
        </p:spPr>
        <p:txBody>
          <a:bodyPr anchor="b">
            <a:normAutofit/>
          </a:bodyPr>
          <a:lstStyle/>
          <a:p>
            <a:r>
              <a:rPr lang="en-NL" dirty="0"/>
              <a:t>LBGTQ interests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3BF507FA-E51B-B8CD-8596-BAB82CA6552E}"/>
              </a:ext>
            </a:extLst>
          </p:cNvPr>
          <p:cNvGraphicFramePr>
            <a:graphicFrameLocks noGrp="1"/>
          </p:cNvGraphicFramePr>
          <p:nvPr>
            <p:ph idx="1"/>
            <p:extLst>
              <p:ext uri="{D42A27DB-BD31-4B8C-83A1-F6EECF244321}">
                <p14:modId xmlns:p14="http://schemas.microsoft.com/office/powerpoint/2010/main" val="2788055640"/>
              </p:ext>
            </p:extLst>
          </p:nvPr>
        </p:nvGraphicFramePr>
        <p:xfrm>
          <a:off x="838200" y="1926266"/>
          <a:ext cx="10515600" cy="435752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Rainbow Cities Network">
            <a:extLst>
              <a:ext uri="{FF2B5EF4-FFF2-40B4-BE49-F238E27FC236}">
                <a16:creationId xmlns:a16="http://schemas.microsoft.com/office/drawing/2014/main" id="{245E62B0-8926-35C4-E754-E319523B8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833" y="531443"/>
            <a:ext cx="3742871" cy="86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Placeholder 7">
            <a:extLst>
              <a:ext uri="{FF2B5EF4-FFF2-40B4-BE49-F238E27FC236}">
                <a16:creationId xmlns:a16="http://schemas.microsoft.com/office/drawing/2014/main" id="{2E515777-35FD-D776-5612-FAF56900A0F5}"/>
              </a:ext>
            </a:extLst>
          </p:cNvPr>
          <p:cNvPicPr>
            <a:picLocks noChangeAspect="1"/>
          </p:cNvPicPr>
          <p:nvPr/>
        </p:nvPicPr>
        <p:blipFill>
          <a:blip r:embed="rId3"/>
          <a:srcRect l="61" r="61"/>
          <a:stretch>
            <a:fillRect/>
          </a:stretch>
        </p:blipFill>
        <p:spPr>
          <a:xfrm>
            <a:off x="1256663" y="627646"/>
            <a:ext cx="3880557" cy="4980922"/>
          </a:xfrm>
          <a:prstGeom prst="rect">
            <a:avLst/>
          </a:prstGeom>
        </p:spPr>
      </p:pic>
      <p:sp>
        <p:nvSpPr>
          <p:cNvPr id="12" name="Oval Callout 11">
            <a:extLst>
              <a:ext uri="{FF2B5EF4-FFF2-40B4-BE49-F238E27FC236}">
                <a16:creationId xmlns:a16="http://schemas.microsoft.com/office/drawing/2014/main" id="{AB9BEAC1-E055-E4A6-4672-C61D44764E45}"/>
              </a:ext>
            </a:extLst>
          </p:cNvPr>
          <p:cNvSpPr/>
          <p:nvPr/>
        </p:nvSpPr>
        <p:spPr>
          <a:xfrm>
            <a:off x="7054781" y="1248508"/>
            <a:ext cx="3566327" cy="2489956"/>
          </a:xfrm>
          <a:prstGeom prst="wedgeEllipseCallout">
            <a:avLst>
              <a:gd name="adj1" fmla="val -103907"/>
              <a:gd name="adj2" fmla="val 62858"/>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GB" sz="3168" b="1" kern="1200">
                <a:solidFill>
                  <a:schemeClr val="bg1"/>
                </a:solidFill>
              </a:rPr>
              <a:t>55 of 1000+ projects </a:t>
            </a:r>
            <a:endParaRPr lang="en-NL" sz="3600" b="1">
              <a:solidFill>
                <a:schemeClr val="bg1"/>
              </a:solidFill>
            </a:endParaRPr>
          </a:p>
        </p:txBody>
      </p:sp>
    </p:spTree>
    <p:extLst>
      <p:ext uri="{BB962C8B-B14F-4D97-AF65-F5344CB8AC3E}">
        <p14:creationId xmlns:p14="http://schemas.microsoft.com/office/powerpoint/2010/main" val="1817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94C65-B1CE-8499-1ADA-001E919BEFDE}"/>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800" kern="1200" dirty="0">
                <a:solidFill>
                  <a:schemeClr val="tx1"/>
                </a:solidFill>
                <a:latin typeface="+mj-lt"/>
                <a:ea typeface="+mj-ea"/>
                <a:cs typeface="+mj-cs"/>
              </a:rPr>
              <a:t>68% of world's population in cities by 2050 </a:t>
            </a:r>
            <a:br>
              <a:rPr lang="en-US" sz="6800" kern="1200" dirty="0">
                <a:solidFill>
                  <a:schemeClr val="tx1"/>
                </a:solidFill>
                <a:latin typeface="+mj-lt"/>
                <a:ea typeface="+mj-ea"/>
                <a:cs typeface="+mj-cs"/>
              </a:rPr>
            </a:br>
            <a:r>
              <a:rPr lang="en-US" sz="6800" kern="1200" dirty="0">
                <a:solidFill>
                  <a:schemeClr val="tx1"/>
                </a:solidFill>
                <a:latin typeface="+mj-lt"/>
                <a:ea typeface="+mj-ea"/>
                <a:cs typeface="+mj-cs"/>
              </a:rPr>
              <a:t>(United Nations)</a:t>
            </a:r>
          </a:p>
        </p:txBody>
      </p:sp>
      <p:sp>
        <p:nvSpPr>
          <p:cNvPr id="6" name="Text Placeholder 5">
            <a:extLst>
              <a:ext uri="{FF2B5EF4-FFF2-40B4-BE49-F238E27FC236}">
                <a16:creationId xmlns:a16="http://schemas.microsoft.com/office/drawing/2014/main" id="{746A6E00-D0D9-28BA-FEFE-EFB6DA9E4E98}"/>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sz="1700" kern="1200">
                <a:solidFill>
                  <a:schemeClr val="tx1"/>
                </a:solidFill>
                <a:latin typeface="+mn-lt"/>
                <a:ea typeface="+mn-ea"/>
                <a:cs typeface="+mn-cs"/>
              </a:rPr>
              <a:t>Share of world’s population living in cities expected to rise to 80% by 2050 from 55% now (World Economic Forum)</a:t>
            </a: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008AD572-9859-A7B4-8D9C-E376BEAF6B70}"/>
              </a:ext>
            </a:extLst>
          </p:cNvPr>
          <p:cNvGraphicFramePr>
            <a:graphicFrameLocks/>
          </p:cNvGraphicFramePr>
          <p:nvPr>
            <p:extLst>
              <p:ext uri="{D42A27DB-BD31-4B8C-83A1-F6EECF244321}">
                <p14:modId xmlns:p14="http://schemas.microsoft.com/office/powerpoint/2010/main" val="1087235378"/>
              </p:ext>
            </p:extLst>
          </p:nvPr>
        </p:nvGraphicFramePr>
        <p:xfrm>
          <a:off x="662048" y="443147"/>
          <a:ext cx="10120604" cy="5206483"/>
        </p:xfrm>
        <a:graphic>
          <a:graphicData uri="http://schemas.openxmlformats.org/drawingml/2006/chart">
            <c:chart xmlns:c="http://schemas.openxmlformats.org/drawingml/2006/chart" xmlns:r="http://schemas.openxmlformats.org/officeDocument/2006/relationships" r:id="rId3"/>
          </a:graphicData>
        </a:graphic>
      </p:graphicFrame>
      <p:sp>
        <p:nvSpPr>
          <p:cNvPr id="6" name="Lightning Bolt 5">
            <a:extLst>
              <a:ext uri="{FF2B5EF4-FFF2-40B4-BE49-F238E27FC236}">
                <a16:creationId xmlns:a16="http://schemas.microsoft.com/office/drawing/2014/main" id="{76AC5B96-D910-9920-B402-EDA47993D6A0}"/>
              </a:ext>
            </a:extLst>
          </p:cNvPr>
          <p:cNvSpPr/>
          <p:nvPr/>
        </p:nvSpPr>
        <p:spPr>
          <a:xfrm rot="3327893">
            <a:off x="9277215" y="2168696"/>
            <a:ext cx="1843087" cy="2771775"/>
          </a:xfrm>
          <a:prstGeom prst="lightningBol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27151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0923-D14C-374B-ACC2-D60F038A18B9}"/>
              </a:ext>
            </a:extLst>
          </p:cNvPr>
          <p:cNvSpPr>
            <a:spLocks noGrp="1"/>
          </p:cNvSpPr>
          <p:nvPr>
            <p:ph type="title"/>
          </p:nvPr>
        </p:nvSpPr>
        <p:spPr>
          <a:xfrm>
            <a:off x="831850" y="944629"/>
            <a:ext cx="10515600" cy="2852737"/>
          </a:xfrm>
        </p:spPr>
        <p:txBody>
          <a:bodyPr anchor="ctr">
            <a:normAutofit/>
          </a:bodyPr>
          <a:lstStyle/>
          <a:p>
            <a:pPr algn="l"/>
            <a:r>
              <a:rPr lang="en-US" sz="5400" dirty="0">
                <a:solidFill>
                  <a:schemeClr val="accent1">
                    <a:lumMod val="50000"/>
                  </a:schemeClr>
                </a:solidFill>
                <a:latin typeface="+mn-lt"/>
              </a:rPr>
              <a:t>The Catholic Church is one of the largest landowners in the world.</a:t>
            </a:r>
          </a:p>
        </p:txBody>
      </p:sp>
      <p:sp>
        <p:nvSpPr>
          <p:cNvPr id="3" name="Text Placeholder 2">
            <a:extLst>
              <a:ext uri="{FF2B5EF4-FFF2-40B4-BE49-F238E27FC236}">
                <a16:creationId xmlns:a16="http://schemas.microsoft.com/office/drawing/2014/main" id="{64A1F805-6D04-A47F-06AB-EC9FCCE344B7}"/>
              </a:ext>
            </a:extLst>
          </p:cNvPr>
          <p:cNvSpPr>
            <a:spLocks noGrp="1"/>
          </p:cNvSpPr>
          <p:nvPr>
            <p:ph type="body" idx="1"/>
          </p:nvPr>
        </p:nvSpPr>
        <p:spPr>
          <a:xfrm>
            <a:off x="831850" y="3824354"/>
            <a:ext cx="10515600" cy="1500187"/>
          </a:xfrm>
        </p:spPr>
        <p:txBody>
          <a:bodyPr>
            <a:normAutofit/>
          </a:bodyPr>
          <a:lstStyle/>
          <a:p>
            <a:r>
              <a:rPr lang="en-GB" sz="1800" cap="none" dirty="0">
                <a:solidFill>
                  <a:schemeClr val="accent1"/>
                </a:solidFill>
                <a:latin typeface="Helvetica Neue" panose="02000503000000020004" pitchFamily="2" charset="0"/>
              </a:rPr>
              <a:t>As the largest non-governmental landowner in the world, the catholic church has amassed a diverse and global portfolio of parishes, schools, monasteries, cemeteries, hospitals, and more—combining to an estimated 177 million acres.</a:t>
            </a:r>
          </a:p>
          <a:p>
            <a:r>
              <a:rPr lang="en-GB" sz="1800" cap="none" dirty="0">
                <a:solidFill>
                  <a:schemeClr val="accent1"/>
                </a:solidFill>
                <a:latin typeface="Helvetica Neue" panose="02000503000000020004" pitchFamily="2" charset="0"/>
              </a:rPr>
              <a:t>- University of Notre Dame  (2022…Fitzgerald Institute for Real Estate)</a:t>
            </a:r>
            <a:endParaRPr lang="en-NL" sz="1800" cap="none" dirty="0">
              <a:solidFill>
                <a:schemeClr val="accent1"/>
              </a:solidFill>
            </a:endParaRPr>
          </a:p>
          <a:p>
            <a:endParaRPr lang="en-NL" sz="1800" dirty="0"/>
          </a:p>
        </p:txBody>
      </p:sp>
      <p:sp>
        <p:nvSpPr>
          <p:cNvPr id="12" name="Subtitle 2">
            <a:extLst>
              <a:ext uri="{FF2B5EF4-FFF2-40B4-BE49-F238E27FC236}">
                <a16:creationId xmlns:a16="http://schemas.microsoft.com/office/drawing/2014/main" id="{6557765F-4648-F1E1-0A22-41438BA22DB6}"/>
              </a:ext>
            </a:extLst>
          </p:cNvPr>
          <p:cNvSpPr txBox="1">
            <a:spLocks/>
          </p:cNvSpPr>
          <p:nvPr/>
        </p:nvSpPr>
        <p:spPr>
          <a:xfrm>
            <a:off x="1152914" y="3690257"/>
            <a:ext cx="9559428" cy="153062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endParaRPr lang="en-NL" cap="none" dirty="0">
              <a:solidFill>
                <a:schemeClr val="accent1"/>
              </a:solidFill>
            </a:endParaRPr>
          </a:p>
        </p:txBody>
      </p:sp>
    </p:spTree>
    <p:extLst>
      <p:ext uri="{BB962C8B-B14F-4D97-AF65-F5344CB8AC3E}">
        <p14:creationId xmlns:p14="http://schemas.microsoft.com/office/powerpoint/2010/main" val="36130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1A6EF3-C936-FF61-50CE-C8C68A90416A}"/>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4822952" y="2565840"/>
            <a:ext cx="6651625" cy="3382963"/>
          </a:xfrm>
          <a:prstGeom prst="rect">
            <a:avLst/>
          </a:prstGeom>
        </p:spPr>
      </p:pic>
      <p:pic>
        <p:nvPicPr>
          <p:cNvPr id="4" name="Picture 3">
            <a:extLst>
              <a:ext uri="{FF2B5EF4-FFF2-40B4-BE49-F238E27FC236}">
                <a16:creationId xmlns:a16="http://schemas.microsoft.com/office/drawing/2014/main" id="{59B47BC2-9F37-06C8-DE95-2F69C66C957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822953" y="909197"/>
            <a:ext cx="6651625" cy="2116138"/>
          </a:xfrm>
          <a:prstGeom prst="rect">
            <a:avLst/>
          </a:prstGeom>
        </p:spPr>
      </p:pic>
      <p:sp>
        <p:nvSpPr>
          <p:cNvPr id="2" name="Title 1">
            <a:extLst>
              <a:ext uri="{FF2B5EF4-FFF2-40B4-BE49-F238E27FC236}">
                <a16:creationId xmlns:a16="http://schemas.microsoft.com/office/drawing/2014/main" id="{5244F621-1EA6-F4EC-C0EF-F6F9C6035A3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Church Sales in NDL (Colliers, 2021)</a:t>
            </a:r>
          </a:p>
        </p:txBody>
      </p:sp>
    </p:spTree>
    <p:extLst>
      <p:ext uri="{BB962C8B-B14F-4D97-AF65-F5344CB8AC3E}">
        <p14:creationId xmlns:p14="http://schemas.microsoft.com/office/powerpoint/2010/main" val="8903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A2B5-272D-6E9E-C7CF-87271BAFC63C}"/>
              </a:ext>
            </a:extLst>
          </p:cNvPr>
          <p:cNvSpPr>
            <a:spLocks noGrp="1"/>
          </p:cNvSpPr>
          <p:nvPr>
            <p:ph type="title"/>
          </p:nvPr>
        </p:nvSpPr>
        <p:spPr/>
        <p:txBody>
          <a:bodyPr/>
          <a:lstStyle/>
          <a:p>
            <a:pPr algn="ctr"/>
            <a:r>
              <a:rPr lang="en-GB" dirty="0"/>
              <a:t>A</a:t>
            </a:r>
            <a:r>
              <a:rPr lang="en-NL" dirty="0"/>
              <a:t>bsolutely clear global trends…</a:t>
            </a:r>
          </a:p>
        </p:txBody>
      </p:sp>
      <p:sp>
        <p:nvSpPr>
          <p:cNvPr id="9" name="Text Placeholder 8">
            <a:extLst>
              <a:ext uri="{FF2B5EF4-FFF2-40B4-BE49-F238E27FC236}">
                <a16:creationId xmlns:a16="http://schemas.microsoft.com/office/drawing/2014/main" id="{48691821-A5AC-4A50-54DE-ED8B1783B0DC}"/>
              </a:ext>
            </a:extLst>
          </p:cNvPr>
          <p:cNvSpPr>
            <a:spLocks noGrp="1"/>
          </p:cNvSpPr>
          <p:nvPr>
            <p:ph type="body" idx="1"/>
          </p:nvPr>
        </p:nvSpPr>
        <p:spPr>
          <a:xfrm>
            <a:off x="922482" y="2030823"/>
            <a:ext cx="3060395" cy="396289"/>
          </a:xfrm>
        </p:spPr>
        <p:txBody>
          <a:bodyPr anchor="t">
            <a:normAutofit/>
          </a:bodyPr>
          <a:lstStyle/>
          <a:p>
            <a:r>
              <a:rPr lang="en-NL" sz="1400" b="1" spc="300" dirty="0"/>
              <a:t>International collection</a:t>
            </a:r>
          </a:p>
        </p:txBody>
      </p:sp>
      <p:graphicFrame>
        <p:nvGraphicFramePr>
          <p:cNvPr id="8" name="Content Placeholder 7">
            <a:extLst>
              <a:ext uri="{FF2B5EF4-FFF2-40B4-BE49-F238E27FC236}">
                <a16:creationId xmlns:a16="http://schemas.microsoft.com/office/drawing/2014/main" id="{2D2AC129-A11F-F968-1EEF-032716C3C706}"/>
              </a:ext>
            </a:extLst>
          </p:cNvPr>
          <p:cNvGraphicFramePr>
            <a:graphicFrameLocks noGrp="1"/>
          </p:cNvGraphicFramePr>
          <p:nvPr>
            <p:ph sz="half" idx="2"/>
            <p:extLst>
              <p:ext uri="{D42A27DB-BD31-4B8C-83A1-F6EECF244321}">
                <p14:modId xmlns:p14="http://schemas.microsoft.com/office/powerpoint/2010/main" val="306710355"/>
              </p:ext>
            </p:extLst>
          </p:nvPr>
        </p:nvGraphicFramePr>
        <p:xfrm>
          <a:off x="574217" y="2702563"/>
          <a:ext cx="3756926" cy="34663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D97E3050-7B1D-6ABC-DD20-28050182A260}"/>
              </a:ext>
            </a:extLst>
          </p:cNvPr>
          <p:cNvSpPr>
            <a:spLocks noGrp="1"/>
          </p:cNvSpPr>
          <p:nvPr>
            <p:ph type="body" sz="quarter" idx="3"/>
          </p:nvPr>
        </p:nvSpPr>
        <p:spPr>
          <a:xfrm>
            <a:off x="4964826" y="1956179"/>
            <a:ext cx="3020597" cy="444693"/>
          </a:xfrm>
        </p:spPr>
        <p:txBody>
          <a:bodyPr anchor="ctr">
            <a:normAutofit/>
          </a:bodyPr>
          <a:lstStyle/>
          <a:p>
            <a:r>
              <a:rPr lang="en-NL" sz="1400" b="1" spc="300" dirty="0"/>
              <a:t>Case study collection</a:t>
            </a:r>
          </a:p>
        </p:txBody>
      </p:sp>
      <p:graphicFrame>
        <p:nvGraphicFramePr>
          <p:cNvPr id="12" name="Content Placeholder 11">
            <a:extLst>
              <a:ext uri="{FF2B5EF4-FFF2-40B4-BE49-F238E27FC236}">
                <a16:creationId xmlns:a16="http://schemas.microsoft.com/office/drawing/2014/main" id="{27D0567A-29C9-130E-5624-7B8625B9CA0C}"/>
              </a:ext>
            </a:extLst>
          </p:cNvPr>
          <p:cNvGraphicFramePr>
            <a:graphicFrameLocks noGrp="1"/>
          </p:cNvGraphicFramePr>
          <p:nvPr>
            <p:ph sz="quarter" idx="4"/>
            <p:extLst>
              <p:ext uri="{D42A27DB-BD31-4B8C-83A1-F6EECF244321}">
                <p14:modId xmlns:p14="http://schemas.microsoft.com/office/powerpoint/2010/main" val="1208341416"/>
              </p:ext>
            </p:extLst>
          </p:nvPr>
        </p:nvGraphicFramePr>
        <p:xfrm>
          <a:off x="4228497" y="2575285"/>
          <a:ext cx="3756926" cy="3593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936932DE-57A8-A8F9-623E-2AFAAE55A186}"/>
              </a:ext>
            </a:extLst>
          </p:cNvPr>
          <p:cNvGraphicFramePr>
            <a:graphicFrameLocks/>
          </p:cNvGraphicFramePr>
          <p:nvPr>
            <p:extLst>
              <p:ext uri="{D42A27DB-BD31-4B8C-83A1-F6EECF244321}">
                <p14:modId xmlns:p14="http://schemas.microsoft.com/office/powerpoint/2010/main" val="2451222140"/>
              </p:ext>
            </p:extLst>
          </p:nvPr>
        </p:nvGraphicFramePr>
        <p:xfrm>
          <a:off x="8396287" y="2742362"/>
          <a:ext cx="3348037" cy="3104291"/>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 Placeholder 9">
            <a:extLst>
              <a:ext uri="{FF2B5EF4-FFF2-40B4-BE49-F238E27FC236}">
                <a16:creationId xmlns:a16="http://schemas.microsoft.com/office/drawing/2014/main" id="{6AD50298-F683-04C7-60B7-EC6493F1AE30}"/>
              </a:ext>
            </a:extLst>
          </p:cNvPr>
          <p:cNvSpPr txBox="1">
            <a:spLocks/>
          </p:cNvSpPr>
          <p:nvPr/>
        </p:nvSpPr>
        <p:spPr>
          <a:xfrm>
            <a:off x="8723727" y="1974279"/>
            <a:ext cx="3020597" cy="44469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800" b="1"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NL" sz="1400" spc="300" dirty="0"/>
              <a:t>400+ March 2023</a:t>
            </a:r>
          </a:p>
        </p:txBody>
      </p:sp>
    </p:spTree>
    <p:extLst>
      <p:ext uri="{BB962C8B-B14F-4D97-AF65-F5344CB8AC3E}">
        <p14:creationId xmlns:p14="http://schemas.microsoft.com/office/powerpoint/2010/main" val="7328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8" grpId="0">
        <p:bldAsOne/>
      </p:bldGraphic>
      <p:bldP spid="10" grpId="0" build="p"/>
      <p:bldGraphic spid="12" grpId="0">
        <p:bldAsOne/>
      </p:bldGraphic>
      <p:bldGraphic spid="17" grpId="0">
        <p:bldAsOne/>
      </p:bldGraphic>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5E61B-5BDF-DE47-7CEE-1542015272AC}"/>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i="1" kern="1200" dirty="0">
                <a:solidFill>
                  <a:schemeClr val="tx1"/>
                </a:solidFill>
                <a:latin typeface="+mj-lt"/>
                <a:ea typeface="+mj-ea"/>
                <a:cs typeface="+mj-cs"/>
              </a:rPr>
              <a:t>Thank you … let’s discuss!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5DEAEB61-F76E-5F23-D9A5-91FFC7F057F4}"/>
              </a:ext>
            </a:extLst>
          </p:cNvPr>
          <p:cNvGraphicFramePr/>
          <p:nvPr>
            <p:extLst>
              <p:ext uri="{D42A27DB-BD31-4B8C-83A1-F6EECF244321}">
                <p14:modId xmlns:p14="http://schemas.microsoft.com/office/powerpoint/2010/main" val="14838445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9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BF580D0-1AE8-1E15-D7E3-9A87D335FF50}"/>
              </a:ext>
            </a:extLst>
          </p:cNvPr>
          <p:cNvGraphicFramePr/>
          <p:nvPr>
            <p:extLst>
              <p:ext uri="{D42A27DB-BD31-4B8C-83A1-F6EECF244321}">
                <p14:modId xmlns:p14="http://schemas.microsoft.com/office/powerpoint/2010/main" val="938563015"/>
              </p:ext>
            </p:extLst>
          </p:nvPr>
        </p:nvGraphicFramePr>
        <p:xfrm>
          <a:off x="685800" y="385590"/>
          <a:ext cx="10515600" cy="5894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0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8CAF-839F-C15B-B24F-354A38D30C1C}"/>
              </a:ext>
            </a:extLst>
          </p:cNvPr>
          <p:cNvSpPr>
            <a:spLocks noGrp="1"/>
          </p:cNvSpPr>
          <p:nvPr>
            <p:ph type="title"/>
          </p:nvPr>
        </p:nvSpPr>
        <p:spPr/>
        <p:txBody>
          <a:bodyPr/>
          <a:lstStyle/>
          <a:p>
            <a:r>
              <a:rPr lang="en-GB" dirty="0"/>
              <a:t>Impact of my work…</a:t>
            </a:r>
            <a:endParaRPr lang="en-NL" dirty="0"/>
          </a:p>
        </p:txBody>
      </p:sp>
      <p:sp>
        <p:nvSpPr>
          <p:cNvPr id="3" name="Content Placeholder 2">
            <a:extLst>
              <a:ext uri="{FF2B5EF4-FFF2-40B4-BE49-F238E27FC236}">
                <a16:creationId xmlns:a16="http://schemas.microsoft.com/office/drawing/2014/main" id="{8C05BFD9-7328-8586-D7D8-1D438B1D9BD2}"/>
              </a:ext>
            </a:extLst>
          </p:cNvPr>
          <p:cNvSpPr>
            <a:spLocks noGrp="1"/>
          </p:cNvSpPr>
          <p:nvPr>
            <p:ph idx="1"/>
          </p:nvPr>
        </p:nvSpPr>
        <p:spPr/>
        <p:txBody>
          <a:bodyPr>
            <a:normAutofit lnSpcReduction="10000"/>
          </a:bodyPr>
          <a:lstStyle/>
          <a:p>
            <a:r>
              <a:rPr lang="en-NL" dirty="0"/>
              <a:t>8 cities</a:t>
            </a:r>
          </a:p>
          <a:p>
            <a:r>
              <a:rPr lang="en-NL" dirty="0"/>
              <a:t>International P</a:t>
            </a:r>
            <a:r>
              <a:rPr lang="en-GB" dirty="0" err="1"/>
              <a:t>roject</a:t>
            </a:r>
            <a:r>
              <a:rPr lang="en-NL" dirty="0"/>
              <a:t> Management Association (ipma.world)</a:t>
            </a:r>
          </a:p>
          <a:p>
            <a:pPr lvl="1"/>
            <a:r>
              <a:rPr lang="en-GB" dirty="0"/>
              <a:t>U</a:t>
            </a:r>
            <a:r>
              <a:rPr lang="en-NL" dirty="0"/>
              <a:t>pcoming 12 - part podcast (1st for IPMA)</a:t>
            </a:r>
          </a:p>
          <a:p>
            <a:r>
              <a:rPr lang="en-NL" dirty="0"/>
              <a:t>Institute of Electrical and Electronics Engineers (ieee.org)</a:t>
            </a:r>
          </a:p>
          <a:p>
            <a:pPr lvl="1"/>
            <a:r>
              <a:rPr lang="en-NL" dirty="0"/>
              <a:t>IEEE Smart Cities (smartcities.ieee.org)</a:t>
            </a:r>
          </a:p>
          <a:p>
            <a:pPr lvl="2"/>
            <a:r>
              <a:rPr lang="en-NL" dirty="0"/>
              <a:t>Chair, DEI Committee</a:t>
            </a:r>
          </a:p>
          <a:p>
            <a:r>
              <a:rPr lang="en-NL" dirty="0"/>
              <a:t>Chair, European Technology &amp; Engineering Mgmt Summit (etems.digital)</a:t>
            </a:r>
          </a:p>
          <a:p>
            <a:pPr lvl="1"/>
            <a:r>
              <a:rPr lang="en-GB" dirty="0"/>
              <a:t>C</a:t>
            </a:r>
            <a:r>
              <a:rPr lang="en-NL" dirty="0"/>
              <a:t>onference series (2020-2025+)</a:t>
            </a:r>
          </a:p>
          <a:p>
            <a:r>
              <a:rPr lang="en-NL" dirty="0"/>
              <a:t>Multiple chapters, presentations, etc</a:t>
            </a:r>
          </a:p>
          <a:p>
            <a:endParaRPr lang="en-NL" dirty="0"/>
          </a:p>
        </p:txBody>
      </p:sp>
    </p:spTree>
    <p:extLst>
      <p:ext uri="{BB962C8B-B14F-4D97-AF65-F5344CB8AC3E}">
        <p14:creationId xmlns:p14="http://schemas.microsoft.com/office/powerpoint/2010/main" val="394239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362C1B-947A-18DB-FAC3-59A0EC01C52F}"/>
              </a:ext>
            </a:extLst>
          </p:cNvPr>
          <p:cNvSpPr>
            <a:spLocks noGrp="1"/>
          </p:cNvSpPr>
          <p:nvPr>
            <p:ph type="body" idx="1"/>
          </p:nvPr>
        </p:nvSpPr>
        <p:spPr>
          <a:xfrm>
            <a:off x="79312" y="5093714"/>
            <a:ext cx="2385561" cy="652344"/>
          </a:xfrm>
        </p:spPr>
        <p:txBody>
          <a:bodyPr/>
          <a:lstStyle/>
          <a:p>
            <a:pPr algn="ctr"/>
            <a:r>
              <a:rPr lang="en-NL" sz="3200" dirty="0"/>
              <a:t>2023</a:t>
            </a:r>
            <a:endParaRPr lang="en-NL" dirty="0"/>
          </a:p>
        </p:txBody>
      </p:sp>
      <p:pic>
        <p:nvPicPr>
          <p:cNvPr id="14" name="Picture Placeholder 13" descr="A book cover with colorful paper cutouts&#10;&#10;Description automatically generated">
            <a:extLst>
              <a:ext uri="{FF2B5EF4-FFF2-40B4-BE49-F238E27FC236}">
                <a16:creationId xmlns:a16="http://schemas.microsoft.com/office/drawing/2014/main" id="{C9A09C86-866D-341E-E7D4-863D95D05037}"/>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tretch>
            <a:fillRect/>
          </a:stretch>
        </p:blipFill>
        <p:spPr>
          <a:xfrm>
            <a:off x="3300590" y="1699999"/>
            <a:ext cx="2047330" cy="3125651"/>
          </a:xfrm>
        </p:spPr>
      </p:pic>
      <p:pic>
        <p:nvPicPr>
          <p:cNvPr id="22" name="Picture Placeholder 21" descr="A white and orange sign with buildings and text&#10;&#10;Description automatically generated">
            <a:extLst>
              <a:ext uri="{FF2B5EF4-FFF2-40B4-BE49-F238E27FC236}">
                <a16:creationId xmlns:a16="http://schemas.microsoft.com/office/drawing/2014/main" id="{ABCC3639-742A-2183-8E2A-7EC1EDA32D85}"/>
              </a:ext>
            </a:extLst>
          </p:cNvPr>
          <p:cNvPicPr>
            <a:picLocks noGrp="1" noChangeAspect="1"/>
          </p:cNvPicPr>
          <p:nvPr>
            <p:ph type="pic" idx="25"/>
          </p:nvPr>
        </p:nvPicPr>
        <p:blipFill>
          <a:blip r:embed="rId3">
            <a:extLst>
              <a:ext uri="{28A0092B-C50C-407E-A947-70E740481C1C}">
                <a14:useLocalDpi xmlns:a14="http://schemas.microsoft.com/office/drawing/2010/main" val="0"/>
              </a:ext>
            </a:extLst>
          </a:blip>
          <a:stretch>
            <a:fillRect/>
          </a:stretch>
        </p:blipFill>
        <p:spPr>
          <a:xfrm>
            <a:off x="9040149" y="1700000"/>
            <a:ext cx="2105523" cy="3125652"/>
          </a:xfrm>
        </p:spPr>
      </p:pic>
      <p:sp>
        <p:nvSpPr>
          <p:cNvPr id="8" name="Text Placeholder 7">
            <a:extLst>
              <a:ext uri="{FF2B5EF4-FFF2-40B4-BE49-F238E27FC236}">
                <a16:creationId xmlns:a16="http://schemas.microsoft.com/office/drawing/2014/main" id="{73F62B14-A1BA-F594-35AE-46649FF3C5CB}"/>
              </a:ext>
            </a:extLst>
          </p:cNvPr>
          <p:cNvSpPr>
            <a:spLocks noGrp="1"/>
          </p:cNvSpPr>
          <p:nvPr>
            <p:ph type="body" idx="26"/>
          </p:nvPr>
        </p:nvSpPr>
        <p:spPr>
          <a:xfrm>
            <a:off x="3252644" y="5039094"/>
            <a:ext cx="2095276" cy="696382"/>
          </a:xfrm>
        </p:spPr>
        <p:txBody>
          <a:bodyPr/>
          <a:lstStyle/>
          <a:p>
            <a:pPr algn="ctr"/>
            <a:r>
              <a:rPr lang="en-NL" sz="3200" dirty="0"/>
              <a:t>2024</a:t>
            </a:r>
          </a:p>
        </p:txBody>
      </p:sp>
      <p:sp>
        <p:nvSpPr>
          <p:cNvPr id="9" name="Text Placeholder 8">
            <a:extLst>
              <a:ext uri="{FF2B5EF4-FFF2-40B4-BE49-F238E27FC236}">
                <a16:creationId xmlns:a16="http://schemas.microsoft.com/office/drawing/2014/main" id="{DF7F55C3-C80B-FF44-256A-1099C559E8CC}"/>
              </a:ext>
            </a:extLst>
          </p:cNvPr>
          <p:cNvSpPr>
            <a:spLocks noGrp="1"/>
          </p:cNvSpPr>
          <p:nvPr>
            <p:ph type="body" idx="27"/>
          </p:nvPr>
        </p:nvSpPr>
        <p:spPr>
          <a:xfrm>
            <a:off x="6183638" y="5053653"/>
            <a:ext cx="2047330" cy="706964"/>
          </a:xfrm>
        </p:spPr>
        <p:txBody>
          <a:bodyPr/>
          <a:lstStyle/>
          <a:p>
            <a:pPr algn="ctr"/>
            <a:r>
              <a:rPr lang="en-NL" sz="3200" dirty="0"/>
              <a:t>2024-25</a:t>
            </a:r>
          </a:p>
        </p:txBody>
      </p:sp>
      <p:sp>
        <p:nvSpPr>
          <p:cNvPr id="10" name="Text Placeholder 9">
            <a:extLst>
              <a:ext uri="{FF2B5EF4-FFF2-40B4-BE49-F238E27FC236}">
                <a16:creationId xmlns:a16="http://schemas.microsoft.com/office/drawing/2014/main" id="{85FED117-4CE3-1B6A-CEC6-77CA806809A8}"/>
              </a:ext>
            </a:extLst>
          </p:cNvPr>
          <p:cNvSpPr>
            <a:spLocks noGrp="1"/>
          </p:cNvSpPr>
          <p:nvPr>
            <p:ph type="body" idx="28"/>
          </p:nvPr>
        </p:nvSpPr>
        <p:spPr/>
        <p:txBody>
          <a:bodyPr/>
          <a:lstStyle/>
          <a:p>
            <a:pPr algn="ctr"/>
            <a:r>
              <a:rPr lang="en-NL" sz="3200" dirty="0"/>
              <a:t>2025-26</a:t>
            </a:r>
          </a:p>
        </p:txBody>
      </p:sp>
      <p:pic>
        <p:nvPicPr>
          <p:cNvPr id="18" name="Picture Placeholder 17" descr="A blue and red cover with white text&#10;&#10;Description automatically generated">
            <a:extLst>
              <a:ext uri="{FF2B5EF4-FFF2-40B4-BE49-F238E27FC236}">
                <a16:creationId xmlns:a16="http://schemas.microsoft.com/office/drawing/2014/main" id="{AB1AB51E-5229-6159-EE40-4FEF5BBA261C}"/>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417543" y="1700001"/>
            <a:ext cx="2047330" cy="3125652"/>
          </a:xfrm>
        </p:spPr>
      </p:pic>
      <p:grpSp>
        <p:nvGrpSpPr>
          <p:cNvPr id="30" name="Group 29">
            <a:extLst>
              <a:ext uri="{FF2B5EF4-FFF2-40B4-BE49-F238E27FC236}">
                <a16:creationId xmlns:a16="http://schemas.microsoft.com/office/drawing/2014/main" id="{5277E864-49F8-814D-3F9C-C9869368BBCF}"/>
              </a:ext>
            </a:extLst>
          </p:cNvPr>
          <p:cNvGrpSpPr/>
          <p:nvPr/>
        </p:nvGrpSpPr>
        <p:grpSpPr>
          <a:xfrm>
            <a:off x="6183638" y="1700000"/>
            <a:ext cx="2562383" cy="3148927"/>
            <a:chOff x="6183638" y="1700000"/>
            <a:chExt cx="2562383" cy="3148927"/>
          </a:xfrm>
        </p:grpSpPr>
        <p:sp>
          <p:nvSpPr>
            <p:cNvPr id="24" name="Freeform 23">
              <a:extLst>
                <a:ext uri="{FF2B5EF4-FFF2-40B4-BE49-F238E27FC236}">
                  <a16:creationId xmlns:a16="http://schemas.microsoft.com/office/drawing/2014/main" id="{D13628DC-76F4-F0F9-759C-1D15791B7D93}"/>
                </a:ext>
              </a:extLst>
            </p:cNvPr>
            <p:cNvSpPr/>
            <p:nvPr/>
          </p:nvSpPr>
          <p:spPr>
            <a:xfrm>
              <a:off x="6183638" y="1700000"/>
              <a:ext cx="779934" cy="3135644"/>
            </a:xfrm>
            <a:custGeom>
              <a:avLst/>
              <a:gdLst>
                <a:gd name="connsiteX0" fmla="*/ 0 w 779934"/>
                <a:gd name="connsiteY0" fmla="*/ 3135645 h 3135644"/>
                <a:gd name="connsiteX1" fmla="*/ 0 w 779934"/>
                <a:gd name="connsiteY1" fmla="*/ 0 h 3135644"/>
                <a:gd name="connsiteX2" fmla="*/ 779934 w 779934"/>
                <a:gd name="connsiteY2" fmla="*/ 0 h 3135644"/>
                <a:gd name="connsiteX3" fmla="*/ 779934 w 779934"/>
                <a:gd name="connsiteY3" fmla="*/ 3135645 h 3135644"/>
                <a:gd name="connsiteX4" fmla="*/ 192597 w 779934"/>
                <a:gd name="connsiteY4" fmla="*/ 1211233 h 3135644"/>
                <a:gd name="connsiteX5" fmla="*/ 192597 w 779934"/>
                <a:gd name="connsiteY5" fmla="*/ 1137451 h 3135644"/>
                <a:gd name="connsiteX6" fmla="*/ 584093 w 779934"/>
                <a:gd name="connsiteY6" fmla="*/ 1137451 h 3135644"/>
                <a:gd name="connsiteX7" fmla="*/ 584093 w 779934"/>
                <a:gd name="connsiteY7" fmla="*/ 1211233 h 3135644"/>
                <a:gd name="connsiteX8" fmla="*/ 376154 w 779934"/>
                <a:gd name="connsiteY8" fmla="*/ 584084 h 3135644"/>
                <a:gd name="connsiteX9" fmla="*/ 272172 w 779934"/>
                <a:gd name="connsiteY9" fmla="*/ 387332 h 3135644"/>
                <a:gd name="connsiteX10" fmla="*/ 195705 w 779934"/>
                <a:gd name="connsiteY10" fmla="*/ 387332 h 3135644"/>
                <a:gd name="connsiteX11" fmla="*/ 195705 w 779934"/>
                <a:gd name="connsiteY11" fmla="*/ 780837 h 3135644"/>
                <a:gd name="connsiteX12" fmla="*/ 272172 w 779934"/>
                <a:gd name="connsiteY12" fmla="*/ 780837 h 3135644"/>
                <a:gd name="connsiteX13" fmla="*/ 376154 w 779934"/>
                <a:gd name="connsiteY13" fmla="*/ 584084 h 3135644"/>
                <a:gd name="connsiteX14" fmla="*/ 330274 w 779934"/>
                <a:gd name="connsiteY14" fmla="*/ 590233 h 3135644"/>
                <a:gd name="connsiteX15" fmla="*/ 272159 w 779934"/>
                <a:gd name="connsiteY15" fmla="*/ 707055 h 3135644"/>
                <a:gd name="connsiteX16" fmla="*/ 238526 w 779934"/>
                <a:gd name="connsiteY16" fmla="*/ 707055 h 3135644"/>
                <a:gd name="connsiteX17" fmla="*/ 238526 w 779934"/>
                <a:gd name="connsiteY17" fmla="*/ 473411 h 3135644"/>
                <a:gd name="connsiteX18" fmla="*/ 272159 w 779934"/>
                <a:gd name="connsiteY18" fmla="*/ 473411 h 3135644"/>
                <a:gd name="connsiteX19" fmla="*/ 330274 w 779934"/>
                <a:gd name="connsiteY19" fmla="*/ 590233 h 3135644"/>
                <a:gd name="connsiteX20" fmla="*/ 584143 w 779934"/>
                <a:gd name="connsiteY20" fmla="*/ 707055 h 3135644"/>
                <a:gd name="connsiteX21" fmla="*/ 477090 w 779934"/>
                <a:gd name="connsiteY21" fmla="*/ 707055 h 3135644"/>
                <a:gd name="connsiteX22" fmla="*/ 477090 w 779934"/>
                <a:gd name="connsiteY22" fmla="*/ 620976 h 3135644"/>
                <a:gd name="connsiteX23" fmla="*/ 568849 w 779934"/>
                <a:gd name="connsiteY23" fmla="*/ 620976 h 3135644"/>
                <a:gd name="connsiteX24" fmla="*/ 568849 w 779934"/>
                <a:gd name="connsiteY24" fmla="*/ 547169 h 3135644"/>
                <a:gd name="connsiteX25" fmla="*/ 477090 w 779934"/>
                <a:gd name="connsiteY25" fmla="*/ 547169 h 3135644"/>
                <a:gd name="connsiteX26" fmla="*/ 477090 w 779934"/>
                <a:gd name="connsiteY26" fmla="*/ 467238 h 3135644"/>
                <a:gd name="connsiteX27" fmla="*/ 581084 w 779934"/>
                <a:gd name="connsiteY27" fmla="*/ 467238 h 3135644"/>
                <a:gd name="connsiteX28" fmla="*/ 581084 w 779934"/>
                <a:gd name="connsiteY28" fmla="*/ 393456 h 3135644"/>
                <a:gd name="connsiteX29" fmla="*/ 434256 w 779934"/>
                <a:gd name="connsiteY29" fmla="*/ 393456 h 3135644"/>
                <a:gd name="connsiteX30" fmla="*/ 434256 w 779934"/>
                <a:gd name="connsiteY30" fmla="*/ 786961 h 3135644"/>
                <a:gd name="connsiteX31" fmla="*/ 584130 w 779934"/>
                <a:gd name="connsiteY31" fmla="*/ 786961 h 3135644"/>
                <a:gd name="connsiteX32" fmla="*/ 510883 w 779934"/>
                <a:gd name="connsiteY32" fmla="*/ 2520818 h 3135644"/>
                <a:gd name="connsiteX33" fmla="*/ 510883 w 779934"/>
                <a:gd name="connsiteY33" fmla="*/ 2201095 h 3135644"/>
                <a:gd name="connsiteX34" fmla="*/ 422169 w 779934"/>
                <a:gd name="connsiteY34" fmla="*/ 2201095 h 3135644"/>
                <a:gd name="connsiteX35" fmla="*/ 422169 w 779934"/>
                <a:gd name="connsiteY35" fmla="*/ 2158055 h 3135644"/>
                <a:gd name="connsiteX36" fmla="*/ 666862 w 779934"/>
                <a:gd name="connsiteY36" fmla="*/ 2158055 h 3135644"/>
                <a:gd name="connsiteX37" fmla="*/ 666862 w 779934"/>
                <a:gd name="connsiteY37" fmla="*/ 2188798 h 3135644"/>
                <a:gd name="connsiteX38" fmla="*/ 599559 w 779934"/>
                <a:gd name="connsiteY38" fmla="*/ 2188798 h 3135644"/>
                <a:gd name="connsiteX39" fmla="*/ 599559 w 779934"/>
                <a:gd name="connsiteY39" fmla="*/ 2434739 h 3135644"/>
                <a:gd name="connsiteX40" fmla="*/ 400746 w 779934"/>
                <a:gd name="connsiteY40" fmla="*/ 2625343 h 3135644"/>
                <a:gd name="connsiteX41" fmla="*/ 143843 w 779934"/>
                <a:gd name="connsiteY41" fmla="*/ 2102719 h 3135644"/>
                <a:gd name="connsiteX42" fmla="*/ 400746 w 779934"/>
                <a:gd name="connsiteY42" fmla="*/ 1567822 h 3135644"/>
                <a:gd name="connsiteX43" fmla="*/ 434404 w 779934"/>
                <a:gd name="connsiteY43" fmla="*/ 1573971 h 3135644"/>
                <a:gd name="connsiteX44" fmla="*/ 443580 w 779934"/>
                <a:gd name="connsiteY44" fmla="*/ 1577045 h 3135644"/>
                <a:gd name="connsiteX45" fmla="*/ 452756 w 779934"/>
                <a:gd name="connsiteY45" fmla="*/ 1580120 h 3135644"/>
                <a:gd name="connsiteX46" fmla="*/ 489460 w 779934"/>
                <a:gd name="connsiteY46" fmla="*/ 1598565 h 3135644"/>
                <a:gd name="connsiteX47" fmla="*/ 520047 w 779934"/>
                <a:gd name="connsiteY47" fmla="*/ 1617011 h 3135644"/>
                <a:gd name="connsiteX48" fmla="*/ 541445 w 779934"/>
                <a:gd name="connsiteY48" fmla="*/ 1623159 h 3135644"/>
                <a:gd name="connsiteX49" fmla="*/ 556738 w 779934"/>
                <a:gd name="connsiteY49" fmla="*/ 1617011 h 3135644"/>
                <a:gd name="connsiteX50" fmla="*/ 559525 w 779934"/>
                <a:gd name="connsiteY50" fmla="*/ 1604168 h 3135644"/>
                <a:gd name="connsiteX51" fmla="*/ 562855 w 779934"/>
                <a:gd name="connsiteY51" fmla="*/ 1592417 h 3135644"/>
                <a:gd name="connsiteX52" fmla="*/ 575090 w 779934"/>
                <a:gd name="connsiteY52" fmla="*/ 1592417 h 3135644"/>
                <a:gd name="connsiteX53" fmla="*/ 575090 w 779934"/>
                <a:gd name="connsiteY53" fmla="*/ 1881397 h 3135644"/>
                <a:gd name="connsiteX54" fmla="*/ 565914 w 779934"/>
                <a:gd name="connsiteY54" fmla="*/ 1881397 h 3135644"/>
                <a:gd name="connsiteX55" fmla="*/ 507800 w 779934"/>
                <a:gd name="connsiteY55" fmla="*/ 1678496 h 3135644"/>
                <a:gd name="connsiteX56" fmla="*/ 400746 w 779934"/>
                <a:gd name="connsiteY56" fmla="*/ 1610862 h 3135644"/>
                <a:gd name="connsiteX57" fmla="*/ 244767 w 779934"/>
                <a:gd name="connsiteY57" fmla="*/ 2096570 h 3135644"/>
                <a:gd name="connsiteX58" fmla="*/ 400759 w 779934"/>
                <a:gd name="connsiteY58" fmla="*/ 2582303 h 3135644"/>
                <a:gd name="connsiteX59" fmla="*/ 510871 w 779934"/>
                <a:gd name="connsiteY59" fmla="*/ 2520818 h 31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79934" h="3135644">
                  <a:moveTo>
                    <a:pt x="0" y="3135645"/>
                  </a:moveTo>
                  <a:lnTo>
                    <a:pt x="0" y="0"/>
                  </a:lnTo>
                  <a:lnTo>
                    <a:pt x="779934" y="0"/>
                  </a:lnTo>
                  <a:lnTo>
                    <a:pt x="779934" y="3135645"/>
                  </a:lnTo>
                  <a:close/>
                  <a:moveTo>
                    <a:pt x="192597" y="1211233"/>
                  </a:moveTo>
                  <a:lnTo>
                    <a:pt x="192597" y="1137451"/>
                  </a:lnTo>
                  <a:lnTo>
                    <a:pt x="584093" y="1137451"/>
                  </a:lnTo>
                  <a:lnTo>
                    <a:pt x="584093" y="1211233"/>
                  </a:lnTo>
                  <a:close/>
                  <a:moveTo>
                    <a:pt x="376154" y="584084"/>
                  </a:moveTo>
                  <a:cubicBezTo>
                    <a:pt x="376154" y="473411"/>
                    <a:pt x="333332" y="387332"/>
                    <a:pt x="272172" y="387332"/>
                  </a:cubicBezTo>
                  <a:lnTo>
                    <a:pt x="195705" y="387332"/>
                  </a:lnTo>
                  <a:lnTo>
                    <a:pt x="195705" y="780837"/>
                  </a:lnTo>
                  <a:lnTo>
                    <a:pt x="272172" y="780837"/>
                  </a:lnTo>
                  <a:cubicBezTo>
                    <a:pt x="333345" y="780837"/>
                    <a:pt x="376154" y="694758"/>
                    <a:pt x="376154" y="584084"/>
                  </a:cubicBezTo>
                  <a:moveTo>
                    <a:pt x="330274" y="590233"/>
                  </a:moveTo>
                  <a:cubicBezTo>
                    <a:pt x="330274" y="657867"/>
                    <a:pt x="305805" y="707055"/>
                    <a:pt x="272159" y="707055"/>
                  </a:cubicBezTo>
                  <a:lnTo>
                    <a:pt x="238526" y="707055"/>
                  </a:lnTo>
                  <a:lnTo>
                    <a:pt x="238526" y="473411"/>
                  </a:lnTo>
                  <a:lnTo>
                    <a:pt x="272159" y="473411"/>
                  </a:lnTo>
                  <a:cubicBezTo>
                    <a:pt x="305805" y="467263"/>
                    <a:pt x="330274" y="516451"/>
                    <a:pt x="330274" y="590233"/>
                  </a:cubicBezTo>
                  <a:moveTo>
                    <a:pt x="584143" y="707055"/>
                  </a:moveTo>
                  <a:lnTo>
                    <a:pt x="477090" y="707055"/>
                  </a:lnTo>
                  <a:lnTo>
                    <a:pt x="477090" y="620976"/>
                  </a:lnTo>
                  <a:lnTo>
                    <a:pt x="568849" y="620976"/>
                  </a:lnTo>
                  <a:lnTo>
                    <a:pt x="568849" y="547169"/>
                  </a:lnTo>
                  <a:lnTo>
                    <a:pt x="477090" y="547169"/>
                  </a:lnTo>
                  <a:lnTo>
                    <a:pt x="477090" y="467238"/>
                  </a:lnTo>
                  <a:lnTo>
                    <a:pt x="581084" y="467238"/>
                  </a:lnTo>
                  <a:lnTo>
                    <a:pt x="581084" y="393456"/>
                  </a:lnTo>
                  <a:lnTo>
                    <a:pt x="434256" y="393456"/>
                  </a:lnTo>
                  <a:lnTo>
                    <a:pt x="434256" y="786961"/>
                  </a:lnTo>
                  <a:lnTo>
                    <a:pt x="584130" y="786961"/>
                  </a:lnTo>
                  <a:close/>
                  <a:moveTo>
                    <a:pt x="510883" y="2520818"/>
                  </a:moveTo>
                  <a:lnTo>
                    <a:pt x="510883" y="2201095"/>
                  </a:lnTo>
                  <a:lnTo>
                    <a:pt x="422169" y="2201095"/>
                  </a:lnTo>
                  <a:lnTo>
                    <a:pt x="422169" y="2158055"/>
                  </a:lnTo>
                  <a:lnTo>
                    <a:pt x="666862" y="2158055"/>
                  </a:lnTo>
                  <a:lnTo>
                    <a:pt x="666862" y="2188798"/>
                  </a:lnTo>
                  <a:lnTo>
                    <a:pt x="599559" y="2188798"/>
                  </a:lnTo>
                  <a:lnTo>
                    <a:pt x="599559" y="2434739"/>
                  </a:lnTo>
                  <a:cubicBezTo>
                    <a:pt x="572031" y="2520818"/>
                    <a:pt x="489460" y="2625343"/>
                    <a:pt x="400746" y="2625343"/>
                  </a:cubicBezTo>
                  <a:cubicBezTo>
                    <a:pt x="260060" y="2625343"/>
                    <a:pt x="143843" y="2397848"/>
                    <a:pt x="143843" y="2102719"/>
                  </a:cubicBezTo>
                  <a:cubicBezTo>
                    <a:pt x="143843" y="1813763"/>
                    <a:pt x="260060" y="1567822"/>
                    <a:pt x="400746" y="1567822"/>
                  </a:cubicBezTo>
                  <a:cubicBezTo>
                    <a:pt x="412993" y="1567822"/>
                    <a:pt x="425228" y="1567822"/>
                    <a:pt x="434404" y="1573971"/>
                  </a:cubicBezTo>
                  <a:cubicBezTo>
                    <a:pt x="437463" y="1573971"/>
                    <a:pt x="440521" y="1575508"/>
                    <a:pt x="443580" y="1577045"/>
                  </a:cubicBezTo>
                  <a:cubicBezTo>
                    <a:pt x="446639" y="1578582"/>
                    <a:pt x="449697" y="1580120"/>
                    <a:pt x="452756" y="1580120"/>
                  </a:cubicBezTo>
                  <a:lnTo>
                    <a:pt x="489460" y="1598565"/>
                  </a:lnTo>
                  <a:cubicBezTo>
                    <a:pt x="501695" y="1604714"/>
                    <a:pt x="510871" y="1610862"/>
                    <a:pt x="520047" y="1617011"/>
                  </a:cubicBezTo>
                  <a:cubicBezTo>
                    <a:pt x="529210" y="1623159"/>
                    <a:pt x="535340" y="1623159"/>
                    <a:pt x="541445" y="1623159"/>
                  </a:cubicBezTo>
                  <a:cubicBezTo>
                    <a:pt x="550621" y="1623159"/>
                    <a:pt x="553679" y="1623159"/>
                    <a:pt x="556738" y="1617011"/>
                  </a:cubicBezTo>
                  <a:cubicBezTo>
                    <a:pt x="556738" y="1613217"/>
                    <a:pt x="557910" y="1609424"/>
                    <a:pt x="559525" y="1604168"/>
                  </a:cubicBezTo>
                  <a:cubicBezTo>
                    <a:pt x="560512" y="1600920"/>
                    <a:pt x="561696" y="1597127"/>
                    <a:pt x="562855" y="1592417"/>
                  </a:cubicBezTo>
                  <a:lnTo>
                    <a:pt x="575090" y="1592417"/>
                  </a:lnTo>
                  <a:lnTo>
                    <a:pt x="575090" y="1881397"/>
                  </a:lnTo>
                  <a:lnTo>
                    <a:pt x="565914" y="1881397"/>
                  </a:lnTo>
                  <a:cubicBezTo>
                    <a:pt x="553679" y="1795318"/>
                    <a:pt x="529210" y="1727684"/>
                    <a:pt x="507800" y="1678496"/>
                  </a:cubicBezTo>
                  <a:cubicBezTo>
                    <a:pt x="480284" y="1635456"/>
                    <a:pt x="449697" y="1610862"/>
                    <a:pt x="400746" y="1610862"/>
                  </a:cubicBezTo>
                  <a:cubicBezTo>
                    <a:pt x="290647" y="1610862"/>
                    <a:pt x="244767" y="1746129"/>
                    <a:pt x="244767" y="2096570"/>
                  </a:cubicBezTo>
                  <a:cubicBezTo>
                    <a:pt x="244767" y="2440887"/>
                    <a:pt x="287588" y="2582303"/>
                    <a:pt x="400759" y="2582303"/>
                  </a:cubicBezTo>
                  <a:cubicBezTo>
                    <a:pt x="449697" y="2582303"/>
                    <a:pt x="489460" y="2545412"/>
                    <a:pt x="510871" y="2520818"/>
                  </a:cubicBezTo>
                </a:path>
              </a:pathLst>
            </a:custGeom>
            <a:solidFill>
              <a:srgbClr val="269FFF"/>
            </a:solidFill>
            <a:ln w="12279" cap="flat">
              <a:noFill/>
              <a:prstDash val="solid"/>
              <a:miter/>
            </a:ln>
          </p:spPr>
          <p:txBody>
            <a:bodyPr rtlCol="0" anchor="ctr"/>
            <a:lstStyle/>
            <a:p>
              <a:endParaRPr lang="en-NL"/>
            </a:p>
          </p:txBody>
        </p:sp>
        <p:sp>
          <p:nvSpPr>
            <p:cNvPr id="29" name="TextBox 28">
              <a:extLst>
                <a:ext uri="{FF2B5EF4-FFF2-40B4-BE49-F238E27FC236}">
                  <a16:creationId xmlns:a16="http://schemas.microsoft.com/office/drawing/2014/main" id="{AC9E8B99-626D-42ED-174B-83E54CF7D856}"/>
                </a:ext>
              </a:extLst>
            </p:cNvPr>
            <p:cNvSpPr txBox="1"/>
            <p:nvPr/>
          </p:nvSpPr>
          <p:spPr>
            <a:xfrm>
              <a:off x="6954544" y="3525488"/>
              <a:ext cx="1791477" cy="1323439"/>
            </a:xfrm>
            <a:prstGeom prst="rect">
              <a:avLst/>
            </a:prstGeom>
            <a:noFill/>
            <a:ln>
              <a:solidFill>
                <a:schemeClr val="tx1"/>
              </a:solidFill>
            </a:ln>
          </p:spPr>
          <p:txBody>
            <a:bodyPr wrap="square" rtlCol="0">
              <a:spAutoFit/>
            </a:bodyPr>
            <a:lstStyle/>
            <a:p>
              <a:r>
                <a:rPr lang="en-NL" sz="2000" dirty="0"/>
                <a:t>Gender perspective of p</a:t>
              </a:r>
              <a:r>
                <a:rPr lang="en-GB" sz="2000" dirty="0" err="1"/>
                <a:t>roject</a:t>
              </a:r>
              <a:r>
                <a:rPr lang="en-GB" sz="2000" dirty="0"/>
                <a:t> management </a:t>
              </a:r>
              <a:endParaRPr lang="en-NL" sz="2000" dirty="0"/>
            </a:p>
          </p:txBody>
        </p:sp>
      </p:grpSp>
    </p:spTree>
    <p:extLst>
      <p:ext uri="{BB962C8B-B14F-4D97-AF65-F5344CB8AC3E}">
        <p14:creationId xmlns:p14="http://schemas.microsoft.com/office/powerpoint/2010/main" val="6937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dissolv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par>
                                <p:cTn id="22" presetID="9"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dissolve">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0E3F7-658F-7C6E-F980-F3A72D11E6AF}"/>
              </a:ext>
            </a:extLst>
          </p:cNvPr>
          <p:cNvSpPr>
            <a:spLocks noGrp="1"/>
          </p:cNvSpPr>
          <p:nvPr>
            <p:ph type="ctrTitle"/>
          </p:nvPr>
        </p:nvSpPr>
        <p:spPr>
          <a:xfrm>
            <a:off x="838200" y="451381"/>
            <a:ext cx="10512552" cy="4568488"/>
          </a:xfrm>
        </p:spPr>
        <p:txBody>
          <a:bodyPr anchor="ctr">
            <a:normAutofit fontScale="90000"/>
          </a:bodyPr>
          <a:lstStyle/>
          <a:p>
            <a:r>
              <a:rPr lang="en-NL" sz="6600" dirty="0"/>
              <a:t>How do p</a:t>
            </a:r>
            <a:r>
              <a:rPr lang="en-GB" sz="6600" dirty="0" err="1"/>
              <a:t>roject</a:t>
            </a:r>
            <a:r>
              <a:rPr lang="en-NL" sz="6600" dirty="0"/>
              <a:t>s contribute to </a:t>
            </a:r>
            <a:r>
              <a:rPr lang="en-GB" sz="6600" dirty="0"/>
              <a:t>the quality of life</a:t>
            </a:r>
            <a:r>
              <a:rPr lang="en-NL" sz="6600" dirty="0"/>
              <a:t> in s</a:t>
            </a:r>
            <a:r>
              <a:rPr lang="en-GB" sz="6600" dirty="0"/>
              <a:t>mart </a:t>
            </a:r>
            <a:r>
              <a:rPr lang="en-GB" sz="6600" dirty="0" err="1"/>
              <a:t>citie</a:t>
            </a:r>
            <a:r>
              <a:rPr lang="en-NL" sz="6600" dirty="0"/>
              <a:t>s?</a:t>
            </a:r>
            <a:br>
              <a:rPr lang="en-NL" sz="6600" dirty="0"/>
            </a:br>
            <a:br>
              <a:rPr lang="en-NL" sz="6600" dirty="0"/>
            </a:br>
            <a:r>
              <a:rPr lang="en-GB" sz="6600" dirty="0"/>
              <a:t>W</a:t>
            </a:r>
            <a:r>
              <a:rPr lang="en-NL" sz="6600" dirty="0"/>
              <a:t>hat role(s) do citizens have as ‘end users?’</a:t>
            </a:r>
          </a:p>
        </p:txBody>
      </p:sp>
      <p:sp>
        <p:nvSpPr>
          <p:cNvPr id="6" name="Subtitle 5">
            <a:extLst>
              <a:ext uri="{FF2B5EF4-FFF2-40B4-BE49-F238E27FC236}">
                <a16:creationId xmlns:a16="http://schemas.microsoft.com/office/drawing/2014/main" id="{AC20E5D8-A7CA-553A-FA3F-D2A9C4C4FB15}"/>
              </a:ext>
            </a:extLst>
          </p:cNvPr>
          <p:cNvSpPr>
            <a:spLocks noGrp="1"/>
          </p:cNvSpPr>
          <p:nvPr>
            <p:ph type="subTitle" idx="1"/>
          </p:nvPr>
        </p:nvSpPr>
        <p:spPr>
          <a:xfrm>
            <a:off x="838200" y="5279939"/>
            <a:ext cx="10512552" cy="1126680"/>
          </a:xfrm>
        </p:spPr>
        <p:txBody>
          <a:bodyPr>
            <a:normAutofit/>
          </a:bodyPr>
          <a:lstStyle/>
          <a:p>
            <a:r>
              <a:rPr lang="en-GB" dirty="0"/>
              <a:t>Question(s) of project value</a:t>
            </a:r>
          </a:p>
          <a:p>
            <a:r>
              <a:rPr lang="en-GB" dirty="0"/>
              <a:t>M</a:t>
            </a:r>
            <a:r>
              <a:rPr lang="en-NL" dirty="0"/>
              <a:t>ultiple case studies: 8 cities; </a:t>
            </a:r>
            <a:r>
              <a:rPr lang="en-GB" dirty="0"/>
              <a:t>I</a:t>
            </a:r>
            <a:r>
              <a:rPr lang="en-NL" dirty="0"/>
              <a:t>nternational p</a:t>
            </a:r>
            <a:r>
              <a:rPr lang="en-GB" dirty="0" err="1"/>
              <a:t>roject</a:t>
            </a:r>
            <a:r>
              <a:rPr lang="en-NL" dirty="0"/>
              <a:t> collection (4000+)</a:t>
            </a:r>
          </a:p>
        </p:txBody>
      </p:sp>
      <p:sp>
        <p:nvSpPr>
          <p:cNvPr id="1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4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Rectangle 55">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itle 30">
            <a:extLst>
              <a:ext uri="{FF2B5EF4-FFF2-40B4-BE49-F238E27FC236}">
                <a16:creationId xmlns:a16="http://schemas.microsoft.com/office/drawing/2014/main" id="{D6AD15CF-A2EF-FB35-06C2-1DD897A8D71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800" b="1" kern="1200" dirty="0">
                <a:solidFill>
                  <a:schemeClr val="tx1"/>
                </a:solidFill>
                <a:latin typeface="+mj-lt"/>
                <a:ea typeface="+mj-ea"/>
                <a:cs typeface="+mj-cs"/>
              </a:rPr>
              <a:t>Positioning ‘smart city’ broadly</a:t>
            </a:r>
          </a:p>
        </p:txBody>
      </p:sp>
      <p:sp>
        <p:nvSpPr>
          <p:cNvPr id="58" name="Rectangle 57">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Text Placeholder 31">
            <a:extLst>
              <a:ext uri="{FF2B5EF4-FFF2-40B4-BE49-F238E27FC236}">
                <a16:creationId xmlns:a16="http://schemas.microsoft.com/office/drawing/2014/main" id="{1134DC23-F10B-26BB-674E-2B1C99011D46}"/>
              </a:ext>
            </a:extLst>
          </p:cNvPr>
          <p:cNvSpPr>
            <a:spLocks/>
          </p:cNvSpPr>
          <p:nvPr/>
        </p:nvSpPr>
        <p:spPr>
          <a:xfrm>
            <a:off x="235790" y="5402227"/>
            <a:ext cx="2600942" cy="556218"/>
          </a:xfrm>
          <a:prstGeom prst="rect">
            <a:avLst/>
          </a:prstGeom>
        </p:spPr>
        <p:txBody>
          <a:bodyPr/>
          <a:lstStyle/>
          <a:p>
            <a:pPr algn="ctr" defTabSz="777240">
              <a:spcAft>
                <a:spcPts val="600"/>
              </a:spcAft>
            </a:pPr>
            <a:r>
              <a:rPr lang="en-NL" sz="2800" b="1" kern="1200" dirty="0">
                <a:solidFill>
                  <a:schemeClr val="tx1"/>
                </a:solidFill>
              </a:rPr>
              <a:t>Cause</a:t>
            </a:r>
            <a:endParaRPr lang="en-NL" sz="2800" b="1" dirty="0"/>
          </a:p>
        </p:txBody>
      </p:sp>
      <p:pic>
        <p:nvPicPr>
          <p:cNvPr id="41" name="Picture Placeholder 40">
            <a:extLst>
              <a:ext uri="{FF2B5EF4-FFF2-40B4-BE49-F238E27FC236}">
                <a16:creationId xmlns:a16="http://schemas.microsoft.com/office/drawing/2014/main" id="{64C13A90-718F-4DF3-68CF-547A808E29A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0817" y="2214866"/>
            <a:ext cx="2600942" cy="3012598"/>
          </a:xfrm>
          <a:prstGeom prst="roundRect">
            <a:avLst>
              <a:gd name="adj" fmla="val 1858"/>
            </a:avLst>
          </a:prstGeom>
        </p:spPr>
      </p:pic>
      <p:pic>
        <p:nvPicPr>
          <p:cNvPr id="43" name="Picture Placeholder 42">
            <a:extLst>
              <a:ext uri="{FF2B5EF4-FFF2-40B4-BE49-F238E27FC236}">
                <a16:creationId xmlns:a16="http://schemas.microsoft.com/office/drawing/2014/main" id="{F567FCD9-13C6-713A-80BE-996346FADC9C}"/>
              </a:ext>
            </a:extLst>
          </p:cNvPr>
          <p:cNvPicPr>
            <a:picLocks/>
          </p:cNvPicPr>
          <p:nvPr/>
        </p:nvPicPr>
        <p:blipFill>
          <a:blip r:embed="rId5"/>
          <a:stretch>
            <a:fillRect/>
          </a:stretch>
        </p:blipFill>
        <p:spPr>
          <a:xfrm>
            <a:off x="3013183" y="2567447"/>
            <a:ext cx="2436434" cy="2405280"/>
          </a:xfrm>
          <a:prstGeom prst="roundRect">
            <a:avLst>
              <a:gd name="adj" fmla="val 1858"/>
            </a:avLst>
          </a:prstGeom>
        </p:spPr>
      </p:pic>
      <p:pic>
        <p:nvPicPr>
          <p:cNvPr id="45" name="Picture Placeholder 44">
            <a:extLst>
              <a:ext uri="{FF2B5EF4-FFF2-40B4-BE49-F238E27FC236}">
                <a16:creationId xmlns:a16="http://schemas.microsoft.com/office/drawing/2014/main" id="{0FFB3A94-71EB-C377-0A46-76964B36DE55}"/>
              </a:ext>
            </a:extLst>
          </p:cNvPr>
          <p:cNvPicPr>
            <a:picLocks noChangeAspect="1"/>
          </p:cNvPicPr>
          <p:nvPr/>
        </p:nvPicPr>
        <p:blipFill>
          <a:blip r:embed="rId6">
            <a:extLst>
              <a:ext uri="{BEBA8EAE-BF5A-486C-A8C5-ECC9F3942E4B}">
                <a14:imgProps xmlns:a14="http://schemas.microsoft.com/office/drawing/2010/main">
                  <a14:imgLayer r:embed="rId7">
                    <a14:imgEffect>
                      <a14:saturation sat="51000"/>
                    </a14:imgEffect>
                  </a14:imgLayer>
                </a14:imgProps>
              </a:ext>
            </a:extLst>
          </a:blip>
          <a:stretch>
            <a:fillRect/>
          </a:stretch>
        </p:blipFill>
        <p:spPr>
          <a:xfrm>
            <a:off x="5917566" y="3014909"/>
            <a:ext cx="2577206" cy="1817160"/>
          </a:xfrm>
          <a:prstGeom prst="roundRect">
            <a:avLst>
              <a:gd name="adj" fmla="val 1858"/>
            </a:avLst>
          </a:prstGeom>
        </p:spPr>
      </p:pic>
      <p:pic>
        <p:nvPicPr>
          <p:cNvPr id="47" name="Picture Placeholder 46">
            <a:extLst>
              <a:ext uri="{FF2B5EF4-FFF2-40B4-BE49-F238E27FC236}">
                <a16:creationId xmlns:a16="http://schemas.microsoft.com/office/drawing/2014/main" id="{2BF47634-3F98-2DE8-B446-8A4FEAB5FF36}"/>
              </a:ext>
            </a:extLst>
          </p:cNvPr>
          <p:cNvPicPr>
            <a:picLocks noChangeAspect="1"/>
          </p:cNvPicPr>
          <p:nvPr/>
        </p:nvPicPr>
        <p:blipFill>
          <a:blip r:embed="rId8"/>
          <a:stretch>
            <a:fillRect/>
          </a:stretch>
        </p:blipFill>
        <p:spPr>
          <a:xfrm>
            <a:off x="8879747" y="2573502"/>
            <a:ext cx="2403949" cy="2503534"/>
          </a:xfrm>
          <a:prstGeom prst="roundRect">
            <a:avLst>
              <a:gd name="adj" fmla="val 1858"/>
            </a:avLst>
          </a:prstGeom>
        </p:spPr>
      </p:pic>
      <p:sp>
        <p:nvSpPr>
          <p:cNvPr id="37" name="Text Placeholder 36">
            <a:extLst>
              <a:ext uri="{FF2B5EF4-FFF2-40B4-BE49-F238E27FC236}">
                <a16:creationId xmlns:a16="http://schemas.microsoft.com/office/drawing/2014/main" id="{7CE6A6C8-A6E2-0896-FFD0-6A0DE99839B0}"/>
              </a:ext>
            </a:extLst>
          </p:cNvPr>
          <p:cNvSpPr>
            <a:spLocks/>
          </p:cNvSpPr>
          <p:nvPr/>
        </p:nvSpPr>
        <p:spPr>
          <a:xfrm>
            <a:off x="3072522" y="5416398"/>
            <a:ext cx="2537710" cy="593767"/>
          </a:xfrm>
          <a:prstGeom prst="rect">
            <a:avLst/>
          </a:prstGeom>
        </p:spPr>
        <p:txBody>
          <a:bodyPr/>
          <a:lstStyle/>
          <a:p>
            <a:pPr algn="ctr" defTabSz="777240">
              <a:spcAft>
                <a:spcPts val="600"/>
              </a:spcAft>
            </a:pPr>
            <a:r>
              <a:rPr lang="en-NL" sz="2800" b="1" kern="1200" dirty="0">
                <a:solidFill>
                  <a:schemeClr val="tx1"/>
                </a:solidFill>
              </a:rPr>
              <a:t>Consequence</a:t>
            </a:r>
            <a:endParaRPr lang="en-NL" sz="2400" b="1" dirty="0"/>
          </a:p>
        </p:txBody>
      </p:sp>
      <p:sp>
        <p:nvSpPr>
          <p:cNvPr id="38" name="Text Placeholder 37">
            <a:extLst>
              <a:ext uri="{FF2B5EF4-FFF2-40B4-BE49-F238E27FC236}">
                <a16:creationId xmlns:a16="http://schemas.microsoft.com/office/drawing/2014/main" id="{95986B5B-67E8-2ED2-0F22-167AF5108C3F}"/>
              </a:ext>
            </a:extLst>
          </p:cNvPr>
          <p:cNvSpPr>
            <a:spLocks/>
          </p:cNvSpPr>
          <p:nvPr/>
        </p:nvSpPr>
        <p:spPr>
          <a:xfrm>
            <a:off x="6181020" y="5402227"/>
            <a:ext cx="2176707" cy="602790"/>
          </a:xfrm>
          <a:prstGeom prst="rect">
            <a:avLst/>
          </a:prstGeom>
        </p:spPr>
        <p:txBody>
          <a:bodyPr/>
          <a:lstStyle/>
          <a:p>
            <a:pPr algn="ctr" defTabSz="777240">
              <a:spcAft>
                <a:spcPts val="600"/>
              </a:spcAft>
            </a:pPr>
            <a:r>
              <a:rPr lang="en-NL" sz="2800" b="1" kern="1200" dirty="0">
                <a:solidFill>
                  <a:schemeClr val="tx1"/>
                </a:solidFill>
                <a:latin typeface="+mn-lt"/>
                <a:ea typeface="+mn-ea"/>
                <a:cs typeface="+mn-cs"/>
              </a:rPr>
              <a:t>Stage</a:t>
            </a:r>
            <a:endParaRPr lang="en-NL" sz="2800" b="1" dirty="0"/>
          </a:p>
        </p:txBody>
      </p:sp>
      <p:sp>
        <p:nvSpPr>
          <p:cNvPr id="39" name="Text Placeholder 38">
            <a:extLst>
              <a:ext uri="{FF2B5EF4-FFF2-40B4-BE49-F238E27FC236}">
                <a16:creationId xmlns:a16="http://schemas.microsoft.com/office/drawing/2014/main" id="{347D65D6-6F15-1013-6389-30B95EB62B0E}"/>
              </a:ext>
            </a:extLst>
          </p:cNvPr>
          <p:cNvSpPr>
            <a:spLocks/>
          </p:cNvSpPr>
          <p:nvPr/>
        </p:nvSpPr>
        <p:spPr>
          <a:xfrm>
            <a:off x="8781250" y="5374752"/>
            <a:ext cx="2600942" cy="491347"/>
          </a:xfrm>
          <a:prstGeom prst="rect">
            <a:avLst/>
          </a:prstGeom>
        </p:spPr>
        <p:txBody>
          <a:bodyPr/>
          <a:lstStyle/>
          <a:p>
            <a:pPr algn="ctr" defTabSz="777240">
              <a:spcAft>
                <a:spcPts val="600"/>
              </a:spcAft>
            </a:pPr>
            <a:r>
              <a:rPr lang="en-NL" sz="2800" b="1" kern="1200" dirty="0">
                <a:solidFill>
                  <a:schemeClr val="tx1"/>
                </a:solidFill>
                <a:latin typeface="+mn-lt"/>
                <a:ea typeface="+mn-ea"/>
                <a:cs typeface="+mn-cs"/>
              </a:rPr>
              <a:t>Fusion</a:t>
            </a:r>
            <a:endParaRPr lang="en-NL" sz="2800" b="1" dirty="0"/>
          </a:p>
        </p:txBody>
      </p:sp>
    </p:spTree>
    <p:extLst>
      <p:ext uri="{BB962C8B-B14F-4D97-AF65-F5344CB8AC3E}">
        <p14:creationId xmlns:p14="http://schemas.microsoft.com/office/powerpoint/2010/main" val="21672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checkerboard(across)">
                                      <p:cBhvr>
                                        <p:cTn id="10" dur="5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heckerboard(across)">
                                      <p:cBhvr>
                                        <p:cTn id="15" dur="500"/>
                                        <p:tgtEl>
                                          <p:spTgt spid="4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checkerboard(across)">
                                      <p:cBhvr>
                                        <p:cTn id="18" dur="500"/>
                                        <p:tgtEl>
                                          <p:spTgt spid="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checkerboard(across)">
                                      <p:cBhvr>
                                        <p:cTn id="23" dur="500"/>
                                        <p:tgtEl>
                                          <p:spTgt spid="4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checkerboard(across)">
                                      <p:cBhvr>
                                        <p:cTn id="26" dur="500"/>
                                        <p:tgtEl>
                                          <p:spTgt spid="3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heckerboard(across)">
                                      <p:cBhvr>
                                        <p:cTn id="31" dur="500"/>
                                        <p:tgtEl>
                                          <p:spTgt spid="4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9">
                                            <p:txEl>
                                              <p:pRg st="0" end="0"/>
                                            </p:txEl>
                                          </p:spTgt>
                                        </p:tgtEl>
                                        <p:attrNameLst>
                                          <p:attrName>style.visibility</p:attrName>
                                        </p:attrNameLst>
                                      </p:cBhvr>
                                      <p:to>
                                        <p:strVal val="visible"/>
                                      </p:to>
                                    </p:set>
                                    <p:animEffect transition="in" filter="checkerboard(across)">
                                      <p:cBhvr>
                                        <p:cTn id="34"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7" grpId="0" build="p"/>
      <p:bldP spid="38" grpId="0" build="p"/>
      <p:bldP spid="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586E7-1DE8-9F49-3817-AE3C09131AA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100" dirty="0"/>
              <a:t>project citizen </a:t>
            </a:r>
            <a:r>
              <a:rPr lang="en-US" sz="4000" i="1" dirty="0"/>
              <a:t>and</a:t>
            </a:r>
            <a:r>
              <a:rPr lang="en-US" sz="6100" dirty="0"/>
              <a:t> actual citizen</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diagram of a citizen&#10;&#10;Description automatically generated with medium confidence">
            <a:extLst>
              <a:ext uri="{FF2B5EF4-FFF2-40B4-BE49-F238E27FC236}">
                <a16:creationId xmlns:a16="http://schemas.microsoft.com/office/drawing/2014/main" id="{CF92C2E3-38BA-A421-DDD4-B10C34E986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7255" y="2355534"/>
            <a:ext cx="4728898" cy="3605784"/>
          </a:xfrm>
          <a:prstGeom prst="rect">
            <a:avLst/>
          </a:prstGeom>
        </p:spPr>
      </p:pic>
      <p:pic>
        <p:nvPicPr>
          <p:cNvPr id="6" name="Picture 5">
            <a:extLst>
              <a:ext uri="{FF2B5EF4-FFF2-40B4-BE49-F238E27FC236}">
                <a16:creationId xmlns:a16="http://schemas.microsoft.com/office/drawing/2014/main" id="{151B2A17-FE2D-B3D7-F4BC-F176B633F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70" y="2355534"/>
            <a:ext cx="4209915" cy="3331871"/>
          </a:xfrm>
          <a:prstGeom prst="rect">
            <a:avLst/>
          </a:prstGeom>
          <a:ln w="3175"/>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5760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8250-5BEE-AC7F-D69B-CA7FE855C8D6}"/>
              </a:ext>
            </a:extLst>
          </p:cNvPr>
          <p:cNvSpPr>
            <a:spLocks noGrp="1"/>
          </p:cNvSpPr>
          <p:nvPr>
            <p:ph type="ctrTitle"/>
          </p:nvPr>
        </p:nvSpPr>
        <p:spPr/>
        <p:txBody>
          <a:bodyPr/>
          <a:lstStyle/>
          <a:p>
            <a:r>
              <a:rPr lang="en-GB" dirty="0"/>
              <a:t>W</a:t>
            </a:r>
            <a:r>
              <a:rPr lang="en-NL" dirty="0"/>
              <a:t>hat is q</a:t>
            </a:r>
            <a:r>
              <a:rPr lang="en-GB" dirty="0" err="1"/>
              <a:t>uality</a:t>
            </a:r>
            <a:r>
              <a:rPr lang="en-GB" dirty="0"/>
              <a:t>-of-life</a:t>
            </a:r>
            <a:r>
              <a:rPr lang="en-NL" dirty="0"/>
              <a:t>?</a:t>
            </a:r>
          </a:p>
        </p:txBody>
      </p:sp>
      <p:sp>
        <p:nvSpPr>
          <p:cNvPr id="3" name="Subtitle 2">
            <a:extLst>
              <a:ext uri="{FF2B5EF4-FFF2-40B4-BE49-F238E27FC236}">
                <a16:creationId xmlns:a16="http://schemas.microsoft.com/office/drawing/2014/main" id="{17ABC23C-2B7E-1EAB-477C-2C007605089F}"/>
              </a:ext>
            </a:extLst>
          </p:cNvPr>
          <p:cNvSpPr>
            <a:spLocks noGrp="1"/>
          </p:cNvSpPr>
          <p:nvPr>
            <p:ph type="subTitle" idx="1"/>
          </p:nvPr>
        </p:nvSpPr>
        <p:spPr/>
        <p:txBody>
          <a:bodyPr/>
          <a:lstStyle/>
          <a:p>
            <a:r>
              <a:rPr lang="en-GB" dirty="0"/>
              <a:t>N</a:t>
            </a:r>
            <a:r>
              <a:rPr lang="en-NL" dirty="0"/>
              <a:t>eeded to start somewhere…</a:t>
            </a:r>
          </a:p>
        </p:txBody>
      </p:sp>
    </p:spTree>
    <p:extLst>
      <p:ext uri="{BB962C8B-B14F-4D97-AF65-F5344CB8AC3E}">
        <p14:creationId xmlns:p14="http://schemas.microsoft.com/office/powerpoint/2010/main" val="41198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Content Placeholder 24">
            <a:extLst>
              <a:ext uri="{FF2B5EF4-FFF2-40B4-BE49-F238E27FC236}">
                <a16:creationId xmlns:a16="http://schemas.microsoft.com/office/drawing/2014/main" id="{EADF6DC6-8CEF-0C55-3D00-323F8B5D56E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l="16160" r="5302" b="11897"/>
          <a:stretch/>
        </p:blipFill>
        <p:spPr>
          <a:xfrm>
            <a:off x="6094476" y="838937"/>
            <a:ext cx="4683913" cy="3708918"/>
          </a:xfrm>
          <a:prstGeom prst="rect">
            <a:avLst/>
          </a:prstGeom>
        </p:spPr>
      </p:pic>
      <p:sp>
        <p:nvSpPr>
          <p:cNvPr id="3" name="Text Placeholder 2">
            <a:extLst>
              <a:ext uri="{FF2B5EF4-FFF2-40B4-BE49-F238E27FC236}">
                <a16:creationId xmlns:a16="http://schemas.microsoft.com/office/drawing/2014/main" id="{ABFEE3A2-AE86-3F90-B96B-0F5779AE661E}"/>
              </a:ext>
            </a:extLst>
          </p:cNvPr>
          <p:cNvSpPr>
            <a:spLocks/>
          </p:cNvSpPr>
          <p:nvPr/>
        </p:nvSpPr>
        <p:spPr>
          <a:xfrm>
            <a:off x="1478956" y="407624"/>
            <a:ext cx="3952360" cy="4140231"/>
          </a:xfrm>
          <a:prstGeom prst="rect">
            <a:avLst/>
          </a:prstGeom>
        </p:spPr>
        <p:txBody>
          <a:bodyPr/>
          <a:lstStyle/>
          <a:p>
            <a:pPr defTabSz="786384">
              <a:spcAft>
                <a:spcPts val="600"/>
              </a:spcAft>
            </a:pPr>
            <a:r>
              <a:rPr lang="en-US" sz="4400" kern="1200" dirty="0">
                <a:solidFill>
                  <a:schemeClr val="tx1"/>
                </a:solidFill>
                <a:latin typeface="+mn-lt"/>
                <a:ea typeface="+mn-ea"/>
                <a:cs typeface="+mn-cs"/>
              </a:rPr>
              <a:t>A smart city is one that is continuously working to improve the quality of life of its citizens. </a:t>
            </a:r>
            <a:endParaRPr lang="en-NL" sz="4400" dirty="0"/>
          </a:p>
        </p:txBody>
      </p:sp>
    </p:spTree>
    <p:extLst>
      <p:ext uri="{BB962C8B-B14F-4D97-AF65-F5344CB8AC3E}">
        <p14:creationId xmlns:p14="http://schemas.microsoft.com/office/powerpoint/2010/main" val="10792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3656F-9210-50EE-71ED-4D000C7DAC2B}"/>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3600" b="1" kern="1200" dirty="0">
                <a:solidFill>
                  <a:schemeClr val="tx1"/>
                </a:solidFill>
                <a:latin typeface="+mj-lt"/>
                <a:ea typeface="+mj-ea"/>
                <a:cs typeface="+mj-cs"/>
              </a:rPr>
              <a:t>Ranking schemes: basis for my unique themes</a:t>
            </a:r>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30002837-999D-5C1B-BFEE-C817CE8EA37C}"/>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47" b="447"/>
          <a:stretch/>
        </p:blipFill>
        <p:spPr bwMode="auto">
          <a:xfrm>
            <a:off x="5241866" y="1737360"/>
            <a:ext cx="5734545" cy="4528049"/>
          </a:xfrm>
          <a:prstGeom prst="rect">
            <a:avLst/>
          </a:prstGeom>
          <a:ln>
            <a:no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8D34B7CC-7F10-A62E-4E1A-0E3CFBD52B72}"/>
              </a:ext>
            </a:extLst>
          </p:cNvPr>
          <p:cNvSpPr>
            <a:spLocks/>
          </p:cNvSpPr>
          <p:nvPr/>
        </p:nvSpPr>
        <p:spPr>
          <a:xfrm>
            <a:off x="1057155" y="2078941"/>
            <a:ext cx="3653412" cy="3541318"/>
          </a:xfrm>
          <a:prstGeom prst="rect">
            <a:avLst/>
          </a:prstGeom>
        </p:spPr>
        <p:txBody>
          <a:bodyPr anchor="ctr">
            <a:normAutofit/>
          </a:bodyPr>
          <a:lstStyle/>
          <a:p>
            <a:pPr defTabSz="841248">
              <a:spcAft>
                <a:spcPts val="600"/>
              </a:spcAft>
            </a:pPr>
            <a:r>
              <a:rPr lang="en-NL" sz="2800" kern="1200" dirty="0">
                <a:solidFill>
                  <a:schemeClr val="tx2"/>
                </a:solidFill>
              </a:rPr>
              <a:t>323 elements</a:t>
            </a:r>
          </a:p>
          <a:p>
            <a:pPr defTabSz="841248">
              <a:spcAft>
                <a:spcPts val="600"/>
              </a:spcAft>
            </a:pPr>
            <a:r>
              <a:rPr lang="en-NL" sz="2800" kern="1200" dirty="0">
                <a:solidFill>
                  <a:schemeClr val="tx2"/>
                </a:solidFill>
              </a:rPr>
              <a:t>207 unique elements (67,7 % commonality)</a:t>
            </a:r>
          </a:p>
          <a:p>
            <a:pPr defTabSz="841248">
              <a:spcAft>
                <a:spcPts val="600"/>
              </a:spcAft>
            </a:pPr>
            <a:r>
              <a:rPr lang="en-NL" sz="2800" kern="1200" dirty="0">
                <a:solidFill>
                  <a:schemeClr val="tx2"/>
                </a:solidFill>
              </a:rPr>
              <a:t>10 q</a:t>
            </a:r>
            <a:r>
              <a:rPr lang="en-GB" sz="2800" kern="1200" dirty="0" err="1">
                <a:solidFill>
                  <a:schemeClr val="tx2"/>
                </a:solidFill>
              </a:rPr>
              <a:t>uality</a:t>
            </a:r>
            <a:r>
              <a:rPr lang="en-GB" sz="2800" kern="1200" dirty="0">
                <a:solidFill>
                  <a:schemeClr val="tx2"/>
                </a:solidFill>
              </a:rPr>
              <a:t>-of-life</a:t>
            </a:r>
            <a:r>
              <a:rPr lang="en-NL" sz="2800" kern="1200" dirty="0">
                <a:solidFill>
                  <a:schemeClr val="tx2"/>
                </a:solidFill>
              </a:rPr>
              <a:t> themes for my initial analysis</a:t>
            </a:r>
            <a:endParaRPr lang="en-NL" sz="2800" dirty="0">
              <a:solidFill>
                <a:schemeClr val="tx2"/>
              </a:solidFill>
            </a:endParaRPr>
          </a:p>
        </p:txBody>
      </p:sp>
    </p:spTree>
    <p:extLst>
      <p:ext uri="{BB962C8B-B14F-4D97-AF65-F5344CB8AC3E}">
        <p14:creationId xmlns:p14="http://schemas.microsoft.com/office/powerpoint/2010/main" val="25389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11896</TotalTime>
  <Words>1234</Words>
  <Application>Microsoft Macintosh PowerPoint</Application>
  <PresentationFormat>Widescreen</PresentationFormat>
  <Paragraphs>199</Paragraphs>
  <Slides>37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-apple-system</vt:lpstr>
      <vt:lpstr>Aptos</vt:lpstr>
      <vt:lpstr>Aptos Display</vt:lpstr>
      <vt:lpstr>Arial</vt:lpstr>
      <vt:lpstr>Calibri</vt:lpstr>
      <vt:lpstr>Helvetica Neue</vt:lpstr>
      <vt:lpstr>inherit</vt:lpstr>
      <vt:lpstr>NeueHaas</vt:lpstr>
      <vt:lpstr>Times New Roman</vt:lpstr>
      <vt:lpstr>Office Theme</vt:lpstr>
      <vt:lpstr>Smart City Projects… the Heartbeat of Urban Life</vt:lpstr>
      <vt:lpstr>A bit about me…</vt:lpstr>
      <vt:lpstr>68% of world's population in cities by 2050  (United Nations)</vt:lpstr>
      <vt:lpstr>How do projects contribute to the quality of life in smart cities?  What role(s) do citizens have as ‘end users?’</vt:lpstr>
      <vt:lpstr>Positioning ‘smart city’ broadly</vt:lpstr>
      <vt:lpstr>project citizen and actual citizen</vt:lpstr>
      <vt:lpstr>What is quality-of-life?</vt:lpstr>
      <vt:lpstr>PowerPoint Presentation</vt:lpstr>
      <vt:lpstr>Ranking schemes: basis for my unique themes</vt:lpstr>
      <vt:lpstr>First pass at quality-of-life themes</vt:lpstr>
      <vt:lpstr>Initial project sample (805 projects)</vt:lpstr>
      <vt:lpstr>Adjusted quality-of-life themes</vt:lpstr>
      <vt:lpstr>PowerPoint Presentation</vt:lpstr>
      <vt:lpstr>PowerPoint Presentation</vt:lpstr>
      <vt:lpstr>PowerPoint Presentation</vt:lpstr>
      <vt:lpstr>International collection (2074 projects)</vt:lpstr>
      <vt:lpstr>Revisiting original collection… </vt:lpstr>
      <vt:lpstr>A few highlights…</vt:lpstr>
      <vt:lpstr>And the citizen’s role?</vt:lpstr>
      <vt:lpstr>Trondheim: Citizen Participation Playbook</vt:lpstr>
      <vt:lpstr>Calgary, Canada: Digital Equity</vt:lpstr>
      <vt:lpstr>Toronto wants to kill the smart city forever The city wants to get right what Sidewalk Labs got so wrong.</vt:lpstr>
      <vt:lpstr>PowerPoint Presentation</vt:lpstr>
      <vt:lpstr>Not all projects affect life the same way…</vt:lpstr>
      <vt:lpstr>The bottom line… necessary and desirable smart city projects consistently drive exciters</vt:lpstr>
      <vt:lpstr>Gender differences in active travel in major cities across the world</vt:lpstr>
      <vt:lpstr>Who could benefit from this research?</vt:lpstr>
      <vt:lpstr>LBGTQ interests</vt:lpstr>
      <vt:lpstr>PowerPoint Presentation</vt:lpstr>
      <vt:lpstr>PowerPoint Presentation</vt:lpstr>
      <vt:lpstr>The Catholic Church is one of the largest landowners in the world.</vt:lpstr>
      <vt:lpstr>Church Sales in NDL (Colliers, 2021)</vt:lpstr>
      <vt:lpstr>Absolutely clear global trends…</vt:lpstr>
      <vt:lpstr>Thank you … let’s discuss!</vt:lpstr>
      <vt:lpstr>PowerPoint Presentation</vt:lpstr>
      <vt:lpstr>Impact of my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Sadeghian, Sanaz</dc:creator>
  <cp:lastModifiedBy>PASIAN, BEVERLY</cp:lastModifiedBy>
  <cp:revision>70</cp:revision>
  <dcterms:created xsi:type="dcterms:W3CDTF">2020-05-04T00:11:25Z</dcterms:created>
  <dcterms:modified xsi:type="dcterms:W3CDTF">2024-04-23T08:45:03Z</dcterms:modified>
</cp:coreProperties>
</file>